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2">
  <p:sldMasterIdLst>
    <p:sldMasterId id="2147483660" r:id="rId1"/>
  </p:sldMasterIdLst>
  <p:notesMasterIdLst>
    <p:notesMasterId r:id="rId32"/>
  </p:notesMasterIdLst>
  <p:sldIdLst>
    <p:sldId id="337" r:id="rId2"/>
    <p:sldId id="306" r:id="rId3"/>
    <p:sldId id="307" r:id="rId4"/>
    <p:sldId id="311" r:id="rId5"/>
    <p:sldId id="308" r:id="rId6"/>
    <p:sldId id="309" r:id="rId7"/>
    <p:sldId id="310" r:id="rId8"/>
    <p:sldId id="321" r:id="rId9"/>
    <p:sldId id="312" r:id="rId10"/>
    <p:sldId id="313" r:id="rId11"/>
    <p:sldId id="315" r:id="rId12"/>
    <p:sldId id="316" r:id="rId13"/>
    <p:sldId id="319" r:id="rId14"/>
    <p:sldId id="320" r:id="rId15"/>
    <p:sldId id="317" r:id="rId16"/>
    <p:sldId id="314" r:id="rId17"/>
    <p:sldId id="322" r:id="rId18"/>
    <p:sldId id="323" r:id="rId19"/>
    <p:sldId id="325" r:id="rId20"/>
    <p:sldId id="324" r:id="rId21"/>
    <p:sldId id="326" r:id="rId22"/>
    <p:sldId id="329" r:id="rId23"/>
    <p:sldId id="330" r:id="rId24"/>
    <p:sldId id="331" r:id="rId25"/>
    <p:sldId id="332" r:id="rId26"/>
    <p:sldId id="327" r:id="rId27"/>
    <p:sldId id="333" r:id="rId28"/>
    <p:sldId id="334" r:id="rId29"/>
    <p:sldId id="336" r:id="rId30"/>
    <p:sldId id="335" r:id="rId31"/>
  </p:sldIdLst>
  <p:sldSz cx="12192000" cy="6858000"/>
  <p:notesSz cx="7099300" cy="10234613"/>
  <p:embeddedFontLst>
    <p:embeddedFont>
      <p:font typeface="Amasis MT Pro Black" panose="02040A04050005020304" pitchFamily="18" charset="0"/>
      <p:bold r:id="rId33"/>
      <p:boldItalic r:id="rId34"/>
    </p:embeddedFont>
    <p:embeddedFont>
      <p:font typeface="Bradley Hand ITC" panose="03070402050302030203" pitchFamily="66" charset="0"/>
      <p:regular r:id="rId35"/>
    </p:embeddedFont>
    <p:embeddedFont>
      <p:font typeface="Georgia" panose="02040502050405020303" pitchFamily="18" charset="0"/>
      <p:regular r:id="rId36"/>
      <p:bold r:id="rId37"/>
      <p:italic r:id="rId38"/>
      <p:boldItalic r:id="rId39"/>
    </p:embeddedFont>
    <p:embeddedFont>
      <p:font typeface="Liberation Serif" panose="02020603050405020304" pitchFamily="18" charset="0"/>
      <p:regular r:id="rId40"/>
      <p:bold r:id="rId41"/>
      <p:italic r:id="rId42"/>
      <p:boldItalic r:id="rId43"/>
    </p:embeddedFont>
    <p:embeddedFont>
      <p:font typeface="Tw Cen MT" panose="020B0602020104020603" pitchFamily="34" charset="0"/>
      <p:regular r:id="rId44"/>
      <p:bold r:id="rId45"/>
      <p:italic r:id="rId46"/>
      <p:boldItalic r:id="rId47"/>
    </p:embeddedFont>
    <p:embeddedFont>
      <p:font typeface="Twentieth Century" panose="020B060402020202020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D0D0D"/>
    <a:srgbClr val="FFCCD8"/>
    <a:srgbClr val="FF5BFF"/>
    <a:srgbClr val="022B52"/>
    <a:srgbClr val="FFFF99"/>
    <a:srgbClr val="FCC1C1"/>
    <a:srgbClr val="FEFBCE"/>
    <a:srgbClr val="F49100"/>
    <a:srgbClr val="FBD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A3DAB6-CE9F-439E-B396-411EE1B0AC4D}">
  <a:tblStyle styleId="{0EA3DAB6-CE9F-439E-B396-411EE1B0AC4D}"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Tw Cen MT"/>
          <a:ea typeface="Tw Cen MT"/>
          <a:cs typeface="Tw Cen MT"/>
        </a:font>
        <a:schemeClr val="lt1"/>
      </a:tcTxStyle>
      <a:tcStyle>
        <a:tcBdr/>
        <a:fill>
          <a:solidFill>
            <a:schemeClr val="accent1"/>
          </a:solidFill>
        </a:fill>
      </a:tcStyle>
    </a:lastCol>
    <a:firstCol>
      <a:tcTxStyle b="on" i="off">
        <a:font>
          <a:latin typeface="Tw Cen MT"/>
          <a:ea typeface="Tw Cen MT"/>
          <a:cs typeface="Tw Cen MT"/>
        </a:font>
        <a:schemeClr val="lt1"/>
      </a:tcTxStyle>
      <a:tcStyle>
        <a:tcBdr/>
        <a:fill>
          <a:solidFill>
            <a:schemeClr val="accent1"/>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le scuro 1 - Color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76732" autoAdjust="0"/>
  </p:normalViewPr>
  <p:slideViewPr>
    <p:cSldViewPr snapToGrid="0">
      <p:cViewPr>
        <p:scale>
          <a:sx n="57" d="100"/>
          <a:sy n="57" d="100"/>
        </p:scale>
        <p:origin x="1454" y="187"/>
      </p:cViewPr>
      <p:guideLst>
        <p:guide orient="horz" pos="2160"/>
        <p:guide pos="3840"/>
      </p:guideLst>
    </p:cSldViewPr>
  </p:slideViewPr>
  <p:outlineViewPr>
    <p:cViewPr>
      <p:scale>
        <a:sx n="33" d="100"/>
        <a:sy n="33" d="100"/>
      </p:scale>
      <p:origin x="0" y="-2797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23265724713232"/>
          <c:y val="2.6994092827627162E-2"/>
          <c:w val="0.7743144302625864"/>
          <c:h val="0.69581153446041244"/>
        </c:manualLayout>
      </c:layout>
      <c:barChart>
        <c:barDir val="col"/>
        <c:grouping val="stacked"/>
        <c:varyColors val="0"/>
        <c:ser>
          <c:idx val="0"/>
          <c:order val="0"/>
          <c:tx>
            <c:strRef>
              <c:f>Foglio1!$A$2</c:f>
              <c:strCache>
                <c:ptCount val="1"/>
                <c:pt idx="0">
                  <c:v>CET1 capital instruments and related premiums</c:v>
                </c:pt>
              </c:strCache>
            </c:strRef>
          </c:tx>
          <c:spPr>
            <a:solidFill>
              <a:schemeClr val="accent2">
                <a:lumMod val="20000"/>
                <a:lumOff val="80000"/>
              </a:schemeClr>
            </a:solidFill>
            <a:ln>
              <a:noFill/>
            </a:ln>
            <a:effectLst/>
          </c:spPr>
          <c:invertIfNegative val="0"/>
          <c:cat>
            <c:strRef>
              <c:f>Foglio1!$B$1:$D$1</c:f>
              <c:strCache>
                <c:ptCount val="3"/>
                <c:pt idx="0">
                  <c:v>BBVA</c:v>
                </c:pt>
                <c:pt idx="1">
                  <c:v>DB</c:v>
                </c:pt>
                <c:pt idx="2">
                  <c:v>BNPP</c:v>
                </c:pt>
              </c:strCache>
            </c:strRef>
          </c:cat>
          <c:val>
            <c:numRef>
              <c:f>Foglio1!$B$2:$D$2</c:f>
              <c:numCache>
                <c:formatCode>_-* #,##0_-;\-* #,##0_-;_-* "-"??_-;_-@_-</c:formatCode>
                <c:ptCount val="3"/>
                <c:pt idx="0">
                  <c:v>24.492999999999999</c:v>
                </c:pt>
                <c:pt idx="1">
                  <c:v>45.881</c:v>
                </c:pt>
                <c:pt idx="2">
                  <c:v>23.300999999999998</c:v>
                </c:pt>
              </c:numCache>
            </c:numRef>
          </c:val>
          <c:extLst>
            <c:ext xmlns:c16="http://schemas.microsoft.com/office/drawing/2014/chart" uri="{C3380CC4-5D6E-409C-BE32-E72D297353CC}">
              <c16:uniqueId val="{00000000-22CE-4C6C-AF6B-5AA985E27373}"/>
            </c:ext>
          </c:extLst>
        </c:ser>
        <c:ser>
          <c:idx val="1"/>
          <c:order val="1"/>
          <c:tx>
            <c:strRef>
              <c:f>Foglio1!$A$3</c:f>
              <c:strCache>
                <c:ptCount val="1"/>
                <c:pt idx="0">
                  <c:v>Other CET1 items</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l">
                  <a:defRPr sz="3200" b="0" i="0" u="none" strike="noStrike" kern="1200" baseline="0">
                    <a:solidFill>
                      <a:schemeClr val="tx1"/>
                    </a:solidFill>
                    <a:latin typeface="Tw Cen MT" panose="020B0602020104020603"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Foglio1!$B$1:$D$1</c:f>
              <c:strCache>
                <c:ptCount val="3"/>
                <c:pt idx="0">
                  <c:v>BBVA</c:v>
                </c:pt>
                <c:pt idx="1">
                  <c:v>DB</c:v>
                </c:pt>
                <c:pt idx="2">
                  <c:v>BNPP</c:v>
                </c:pt>
              </c:strCache>
            </c:strRef>
          </c:cat>
          <c:val>
            <c:numRef>
              <c:f>Foglio1!$B$3:$D$3</c:f>
              <c:numCache>
                <c:formatCode>_-* #,##0_-;\-* #,##0_-;_-* "-"??_-;_-@_-</c:formatCode>
                <c:ptCount val="3"/>
                <c:pt idx="0">
                  <c:v>22.016999999999999</c:v>
                </c:pt>
                <c:pt idx="1">
                  <c:v>14.749000000000001</c:v>
                </c:pt>
                <c:pt idx="2">
                  <c:v>79.447999999999993</c:v>
                </c:pt>
              </c:numCache>
            </c:numRef>
          </c:val>
          <c:extLst>
            <c:ext xmlns:c16="http://schemas.microsoft.com/office/drawing/2014/chart" uri="{C3380CC4-5D6E-409C-BE32-E72D297353CC}">
              <c16:uniqueId val="{00000001-22CE-4C6C-AF6B-5AA985E27373}"/>
            </c:ext>
          </c:extLst>
        </c:ser>
        <c:dLbls>
          <c:showLegendKey val="0"/>
          <c:showVal val="0"/>
          <c:showCatName val="0"/>
          <c:showSerName val="0"/>
          <c:showPercent val="0"/>
          <c:showBubbleSize val="0"/>
        </c:dLbls>
        <c:gapWidth val="40"/>
        <c:overlap val="100"/>
        <c:axId val="1685990336"/>
        <c:axId val="64551135"/>
      </c:barChart>
      <c:catAx>
        <c:axId val="16859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Tw Cen MT" panose="020B0602020104020603" pitchFamily="34" charset="0"/>
                <a:ea typeface="+mn-ea"/>
                <a:cs typeface="+mn-cs"/>
              </a:defRPr>
            </a:pPr>
            <a:endParaRPr lang="it-IT"/>
          </a:p>
        </c:txPr>
        <c:crossAx val="64551135"/>
        <c:crosses val="autoZero"/>
        <c:auto val="1"/>
        <c:lblAlgn val="ctr"/>
        <c:lblOffset val="100"/>
        <c:noMultiLvlLbl val="0"/>
      </c:catAx>
      <c:valAx>
        <c:axId val="64551135"/>
        <c:scaling>
          <c:orientation val="minMax"/>
          <c:max val="110"/>
        </c:scaling>
        <c:delete val="0"/>
        <c:axPos val="l"/>
        <c:title>
          <c:tx>
            <c:rich>
              <a:bodyPr rot="-5400000" spcFirstLastPara="1" vertOverflow="ellipsis" vert="horz" wrap="square" anchor="ctr" anchorCtr="1"/>
              <a:lstStyle/>
              <a:p>
                <a:pPr>
                  <a:defRPr sz="2400" b="0" i="0" u="none" strike="noStrike" kern="1200" baseline="0">
                    <a:solidFill>
                      <a:schemeClr val="bg1"/>
                    </a:solidFill>
                    <a:latin typeface="Tw Cen MT" panose="020B0602020104020603" pitchFamily="34" charset="0"/>
                    <a:ea typeface="+mn-ea"/>
                    <a:cs typeface="+mn-cs"/>
                  </a:defRPr>
                </a:pPr>
                <a:r>
                  <a:rPr lang="en-GB" sz="2400" noProof="0" dirty="0"/>
                  <a:t>€ billion</a:t>
                </a:r>
              </a:p>
            </c:rich>
          </c:tx>
          <c:layout>
            <c:manualLayout>
              <c:xMode val="edge"/>
              <c:yMode val="edge"/>
              <c:x val="1.8318594560735851E-2"/>
              <c:y val="0.27432946147087467"/>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bg1"/>
                  </a:solidFill>
                  <a:latin typeface="Tw Cen MT" panose="020B0602020104020603" pitchFamily="34" charset="0"/>
                  <a:ea typeface="+mn-ea"/>
                  <a:cs typeface="+mn-cs"/>
                </a:defRPr>
              </a:pPr>
              <a:endParaRPr lang="it-IT"/>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1" u="none" strike="noStrike" kern="1200" baseline="0">
                <a:solidFill>
                  <a:schemeClr val="bg1"/>
                </a:solidFill>
                <a:latin typeface="Tw Cen MT" panose="020B0602020104020603" pitchFamily="34" charset="0"/>
                <a:ea typeface="+mn-ea"/>
                <a:cs typeface="+mn-cs"/>
              </a:defRPr>
            </a:pPr>
            <a:endParaRPr lang="it-IT"/>
          </a:p>
        </c:txPr>
        <c:crossAx val="1685990336"/>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w Cen MT" panose="020B0602020104020603" pitchFamily="34" charset="0"/>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Tw Cen MT" panose="020B0602020104020603" pitchFamily="34"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575" cy="511175"/>
          </a:xfrm>
          <a:prstGeom prst="rect">
            <a:avLst/>
          </a:prstGeom>
          <a:noFill/>
          <a:ln>
            <a:noFill/>
          </a:ln>
        </p:spPr>
        <p:txBody>
          <a:bodyPr spcFirstLastPara="1" wrap="square" lIns="99025" tIns="49500" rIns="99025" bIns="495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138" y="0"/>
            <a:ext cx="3076575" cy="511175"/>
          </a:xfrm>
          <a:prstGeom prst="rect">
            <a:avLst/>
          </a:prstGeom>
          <a:noFill/>
          <a:ln>
            <a:noFill/>
          </a:ln>
        </p:spPr>
        <p:txBody>
          <a:bodyPr spcFirstLastPara="1" wrap="square" lIns="99025" tIns="49500" rIns="99025" bIns="495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860925"/>
            <a:ext cx="5680075" cy="4605338"/>
          </a:xfrm>
          <a:prstGeom prst="rect">
            <a:avLst/>
          </a:prstGeom>
          <a:noFill/>
          <a:ln>
            <a:noFill/>
          </a:ln>
        </p:spPr>
        <p:txBody>
          <a:bodyPr spcFirstLastPara="1" wrap="square" lIns="99025" tIns="49500" rIns="99025" bIns="495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850"/>
            <a:ext cx="3076575" cy="511175"/>
          </a:xfrm>
          <a:prstGeom prst="rect">
            <a:avLst/>
          </a:prstGeom>
          <a:noFill/>
          <a:ln>
            <a:noFill/>
          </a:ln>
        </p:spPr>
        <p:txBody>
          <a:bodyPr spcFirstLastPara="1" wrap="square" lIns="99025" tIns="49500" rIns="99025" bIns="495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138"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a:solidFill>
                  <a:schemeClr val="dk1"/>
                </a:solidFill>
                <a:latin typeface="Calibri"/>
                <a:ea typeface="Calibri"/>
                <a:cs typeface="Calibri"/>
                <a:sym typeface="Calibri"/>
              </a:rPr>
              <a:t>‹N›</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F594708A-106B-E5B1-2B1B-20ABB229522A}"/>
            </a:ext>
          </a:extLst>
        </p:cNvPr>
        <p:cNvGrpSpPr/>
        <p:nvPr/>
      </p:nvGrpSpPr>
      <p:grpSpPr>
        <a:xfrm>
          <a:off x="0" y="0"/>
          <a:ext cx="0" cy="0"/>
          <a:chOff x="0" y="0"/>
          <a:chExt cx="0" cy="0"/>
        </a:xfrm>
      </p:grpSpPr>
      <p:sp>
        <p:nvSpPr>
          <p:cNvPr id="156" name="Google Shape;156;p1:notes">
            <a:extLst>
              <a:ext uri="{FF2B5EF4-FFF2-40B4-BE49-F238E27FC236}">
                <a16:creationId xmlns:a16="http://schemas.microsoft.com/office/drawing/2014/main" id="{58617506-2B90-CC6E-AB33-D37F70C2C6C9}"/>
              </a:ext>
            </a:extLst>
          </p:cNvPr>
          <p:cNvSpPr txBox="1">
            <a:spLocks noGrp="1"/>
          </p:cNvSpPr>
          <p:nvPr>
            <p:ph type="sldNum" idx="12"/>
          </p:nvPr>
        </p:nvSpPr>
        <p:spPr>
          <a:xfrm>
            <a:off x="4021138"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SzPts val="1300"/>
              <a:buNone/>
            </a:pPr>
            <a:fld id="{00000000-1234-1234-1234-123412341234}" type="slidenum">
              <a:rPr lang="it-IT"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157" name="Google Shape;157;p1:notes">
            <a:extLst>
              <a:ext uri="{FF2B5EF4-FFF2-40B4-BE49-F238E27FC236}">
                <a16:creationId xmlns:a16="http://schemas.microsoft.com/office/drawing/2014/main" id="{F290C962-E133-F382-BE00-7ABF1AAF14D9}"/>
              </a:ext>
            </a:extLst>
          </p:cNvPr>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notes">
            <a:extLst>
              <a:ext uri="{FF2B5EF4-FFF2-40B4-BE49-F238E27FC236}">
                <a16:creationId xmlns:a16="http://schemas.microsoft.com/office/drawing/2014/main" id="{F2AC24B5-4320-77E1-473D-70E4CB7B8F87}"/>
              </a:ext>
            </a:extLst>
          </p:cNvPr>
          <p:cNvSpPr txBox="1">
            <a:spLocks noGrp="1"/>
          </p:cNvSpPr>
          <p:nvPr>
            <p:ph type="body" idx="1"/>
          </p:nvPr>
        </p:nvSpPr>
        <p:spPr>
          <a:xfrm>
            <a:off x="709613" y="4860925"/>
            <a:ext cx="5680075" cy="4605338"/>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Tree>
    <p:extLst>
      <p:ext uri="{BB962C8B-B14F-4D97-AF65-F5344CB8AC3E}">
        <p14:creationId xmlns:p14="http://schemas.microsoft.com/office/powerpoint/2010/main" val="230850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10</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495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11</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923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12</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3846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b="0"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13</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701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14</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53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15</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7414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16</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1161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17</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5529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18</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17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19</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560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58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20</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5429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21</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557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a:buFont typeface="Arial" panose="020B0604020202020204" pitchFamily="34" charset="0"/>
              <a:buChar char="•"/>
            </a:pPr>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22</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059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23</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7683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24</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833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25</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0873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26</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9681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27</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5574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28</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14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29</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81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3</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916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6564FEEC-6D23-9995-BD95-DB4B65DB39F2}"/>
            </a:ext>
          </a:extLst>
        </p:cNvPr>
        <p:cNvGrpSpPr/>
        <p:nvPr/>
      </p:nvGrpSpPr>
      <p:grpSpPr>
        <a:xfrm>
          <a:off x="0" y="0"/>
          <a:ext cx="0" cy="0"/>
          <a:chOff x="0" y="0"/>
          <a:chExt cx="0" cy="0"/>
        </a:xfrm>
      </p:grpSpPr>
      <p:sp>
        <p:nvSpPr>
          <p:cNvPr id="156" name="Google Shape;156;p1:notes">
            <a:extLst>
              <a:ext uri="{FF2B5EF4-FFF2-40B4-BE49-F238E27FC236}">
                <a16:creationId xmlns:a16="http://schemas.microsoft.com/office/drawing/2014/main" id="{555FEF73-FF5F-A240-A71A-56AEF841D3E6}"/>
              </a:ext>
            </a:extLst>
          </p:cNvPr>
          <p:cNvSpPr txBox="1">
            <a:spLocks noGrp="1"/>
          </p:cNvSpPr>
          <p:nvPr>
            <p:ph type="sldNum" idx="12"/>
          </p:nvPr>
        </p:nvSpPr>
        <p:spPr>
          <a:xfrm>
            <a:off x="4021138"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SzPts val="1300"/>
              <a:buNone/>
            </a:pPr>
            <a:fld id="{00000000-1234-1234-1234-123412341234}" type="slidenum">
              <a:rPr lang="it-IT" sz="1300" b="0" i="0" u="none" strike="noStrike" cap="none">
                <a:solidFill>
                  <a:schemeClr val="dk1"/>
                </a:solidFill>
                <a:latin typeface="Arial"/>
                <a:ea typeface="Arial"/>
                <a:cs typeface="Arial"/>
                <a:sym typeface="Arial"/>
              </a:rPr>
              <a:t>30</a:t>
            </a:fld>
            <a:endParaRPr sz="1300" b="0" i="0" u="none" strike="noStrike" cap="none">
              <a:solidFill>
                <a:schemeClr val="dk1"/>
              </a:solidFill>
              <a:latin typeface="Arial"/>
              <a:ea typeface="Arial"/>
              <a:cs typeface="Arial"/>
              <a:sym typeface="Arial"/>
            </a:endParaRPr>
          </a:p>
        </p:txBody>
      </p:sp>
      <p:sp>
        <p:nvSpPr>
          <p:cNvPr id="157" name="Google Shape;157;p1:notes">
            <a:extLst>
              <a:ext uri="{FF2B5EF4-FFF2-40B4-BE49-F238E27FC236}">
                <a16:creationId xmlns:a16="http://schemas.microsoft.com/office/drawing/2014/main" id="{31BE91F6-6512-9E58-7AC7-461580C3F839}"/>
              </a:ext>
            </a:extLst>
          </p:cNvPr>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notes">
            <a:extLst>
              <a:ext uri="{FF2B5EF4-FFF2-40B4-BE49-F238E27FC236}">
                <a16:creationId xmlns:a16="http://schemas.microsoft.com/office/drawing/2014/main" id="{2AA6785D-6068-B292-B326-878A8243DFDA}"/>
              </a:ext>
            </a:extLst>
          </p:cNvPr>
          <p:cNvSpPr txBox="1">
            <a:spLocks noGrp="1"/>
          </p:cNvSpPr>
          <p:nvPr>
            <p:ph type="body" idx="1"/>
          </p:nvPr>
        </p:nvSpPr>
        <p:spPr>
          <a:xfrm>
            <a:off x="709613" y="4860925"/>
            <a:ext cx="5680075" cy="4605338"/>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Tree>
    <p:extLst>
      <p:ext uri="{BB962C8B-B14F-4D97-AF65-F5344CB8AC3E}">
        <p14:creationId xmlns:p14="http://schemas.microsoft.com/office/powerpoint/2010/main" val="298958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4</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81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5</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267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6</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87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7</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39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8</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03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smtClean="0">
                <a:solidFill>
                  <a:schemeClr val="dk1"/>
                </a:solidFill>
                <a:latin typeface="Calibri"/>
                <a:ea typeface="Calibri"/>
                <a:cs typeface="Calibri"/>
                <a:sym typeface="Calibri"/>
              </a:rPr>
              <a:t>9</a:t>
            </a:fld>
            <a:endParaRPr lang="it-IT"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44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TITLE">
    <p:spTree>
      <p:nvGrpSpPr>
        <p:cNvPr id="1" name="Shape 54"/>
        <p:cNvGrpSpPr/>
        <p:nvPr/>
      </p:nvGrpSpPr>
      <p:grpSpPr>
        <a:xfrm>
          <a:off x="0" y="0"/>
          <a:ext cx="0" cy="0"/>
          <a:chOff x="0" y="0"/>
          <a:chExt cx="0" cy="0"/>
        </a:xfrm>
      </p:grpSpPr>
      <p:grpSp>
        <p:nvGrpSpPr>
          <p:cNvPr id="55" name="Google Shape;55;p2"/>
          <p:cNvGrpSpPr/>
          <p:nvPr/>
        </p:nvGrpSpPr>
        <p:grpSpPr>
          <a:xfrm>
            <a:off x="0" y="0"/>
            <a:ext cx="2305051" cy="6858001"/>
            <a:chOff x="0" y="0"/>
            <a:chExt cx="2305051" cy="6858001"/>
          </a:xfrm>
        </p:grpSpPr>
        <p:sp>
          <p:nvSpPr>
            <p:cNvPr id="56" name="Google Shape;56;p2"/>
            <p:cNvSpPr/>
            <p:nvPr/>
          </p:nvSpPr>
          <p:spPr>
            <a:xfrm>
              <a:off x="1209675" y="4763"/>
              <a:ext cx="23813" cy="2181225"/>
            </a:xfrm>
            <a:prstGeom prst="rect">
              <a:avLst/>
            </a:pr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414338" y="9525"/>
              <a:ext cx="28575" cy="4481513"/>
            </a:xfrm>
            <a:prstGeom prst="rect">
              <a:avLst/>
            </a:pr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418AD8"/>
                </a:gs>
              </a:gsLst>
              <a:lin ang="5400000" scaled="0"/>
            </a:gradFill>
            <a:ln>
              <a:noFill/>
            </a:ln>
          </p:spPr>
        </p:sp>
        <p:sp>
          <p:nvSpPr>
            <p:cNvPr id="62" name="Google Shape;62;p2"/>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418AD8"/>
                </a:gs>
              </a:gsLst>
              <a:lin ang="5400000" scaled="0"/>
            </a:gradFill>
            <a:ln>
              <a:noFill/>
            </a:ln>
          </p:spPr>
        </p:sp>
        <p:sp>
          <p:nvSpPr>
            <p:cNvPr id="63" name="Google Shape;63;p2"/>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418AD8"/>
                </a:gs>
              </a:gsLst>
              <a:lin ang="5400000" scaled="0"/>
            </a:gradFill>
            <a:ln>
              <a:noFill/>
            </a:ln>
          </p:spPr>
        </p:sp>
        <p:sp>
          <p:nvSpPr>
            <p:cNvPr id="65" name="Google Shape;65;p2"/>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418AD8"/>
                </a:gs>
              </a:gsLst>
              <a:lin ang="5400000" scaled="0"/>
            </a:gradFill>
            <a:ln>
              <a:noFill/>
            </a:ln>
          </p:spPr>
        </p:sp>
        <p:sp>
          <p:nvSpPr>
            <p:cNvPr id="66" name="Google Shape;66;p2"/>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2"/>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418AD8"/>
                </a:gs>
              </a:gsLst>
              <a:lin ang="5400000" scaled="0"/>
            </a:gradFill>
            <a:ln>
              <a:noFill/>
            </a:ln>
          </p:spPr>
        </p:sp>
        <p:sp>
          <p:nvSpPr>
            <p:cNvPr id="69" name="Google Shape;69;p2"/>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418AD8"/>
                </a:gs>
              </a:gsLst>
              <a:lin ang="5400000" scaled="0"/>
            </a:gradFill>
            <a:ln>
              <a:noFill/>
            </a:ln>
          </p:spPr>
        </p:sp>
        <p:sp>
          <p:nvSpPr>
            <p:cNvPr id="71" name="Google Shape;71;p2"/>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418AD8"/>
                </a:gs>
              </a:gsLst>
              <a:lin ang="5400000" scaled="0"/>
            </a:gradFill>
            <a:ln>
              <a:noFill/>
            </a:ln>
          </p:spPr>
        </p:sp>
        <p:sp>
          <p:nvSpPr>
            <p:cNvPr id="74" name="Google Shape;74;p2"/>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418AD8"/>
                </a:gs>
              </a:gsLst>
              <a:lin ang="5400000" scaled="0"/>
            </a:gradFill>
            <a:ln>
              <a:noFill/>
            </a:ln>
          </p:spPr>
        </p:sp>
        <p:sp>
          <p:nvSpPr>
            <p:cNvPr id="77" name="Google Shape;77;p2"/>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418AD8"/>
                </a:gs>
              </a:gsLst>
              <a:lin ang="5400000" scaled="0"/>
            </a:gradFill>
            <a:ln>
              <a:noFill/>
            </a:ln>
          </p:spPr>
        </p:sp>
        <p:sp>
          <p:nvSpPr>
            <p:cNvPr id="79" name="Google Shape;79;p2"/>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418AD8"/>
                </a:gs>
              </a:gsLst>
              <a:lin ang="5400000" scaled="0"/>
            </a:gradFill>
            <a:ln>
              <a:noFill/>
            </a:ln>
          </p:spPr>
        </p:sp>
        <p:sp>
          <p:nvSpPr>
            <p:cNvPr id="81" name="Google Shape;81;p2"/>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418AD8"/>
                </a:gs>
              </a:gsLst>
              <a:lin ang="5400000" scaled="0"/>
            </a:gradFill>
            <a:ln>
              <a:noFill/>
            </a:ln>
          </p:spPr>
        </p:sp>
        <p:sp>
          <p:nvSpPr>
            <p:cNvPr id="83" name="Google Shape;83;p2"/>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642938" y="6610350"/>
              <a:ext cx="23813" cy="242888"/>
            </a:xfrm>
            <a:prstGeom prst="rect">
              <a:avLst/>
            </a:pr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418AD8"/>
                </a:gs>
              </a:gsLst>
              <a:lin ang="5400000" scaled="0"/>
            </a:gradFill>
            <a:ln>
              <a:noFill/>
            </a:ln>
          </p:spPr>
        </p:sp>
        <p:sp>
          <p:nvSpPr>
            <p:cNvPr id="87" name="Google Shape;87;p2"/>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418AD8"/>
                </a:gs>
              </a:gsLst>
              <a:lin ang="5400000" scaled="0"/>
            </a:gradFill>
            <a:ln>
              <a:noFill/>
            </a:ln>
          </p:spPr>
        </p:sp>
        <p:sp>
          <p:nvSpPr>
            <p:cNvPr id="88" name="Google Shape;88;p2"/>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418AD8"/>
                </a:gs>
              </a:gsLst>
              <a:lin ang="5400000" scaled="0"/>
            </a:gradFill>
            <a:ln>
              <a:noFill/>
            </a:ln>
          </p:spPr>
        </p:sp>
        <p:sp>
          <p:nvSpPr>
            <p:cNvPr id="90" name="Google Shape;90;p2"/>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418AD8"/>
                </a:gs>
              </a:gsLst>
              <a:lin ang="5400000" scaled="0"/>
            </a:gradFill>
            <a:ln>
              <a:noFill/>
            </a:ln>
          </p:spPr>
        </p:sp>
        <p:sp>
          <p:nvSpPr>
            <p:cNvPr id="91" name="Google Shape;91;p2"/>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418AD8"/>
                </a:gs>
              </a:gsLst>
              <a:lin ang="5400000" scaled="0"/>
            </a:gradFill>
            <a:ln>
              <a:noFill/>
            </a:ln>
          </p:spPr>
        </p:sp>
        <p:sp>
          <p:nvSpPr>
            <p:cNvPr id="93" name="Google Shape;93;p2"/>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418AD8"/>
                </a:gs>
              </a:gsLst>
              <a:lin ang="5400000" scaled="0"/>
            </a:gradFill>
            <a:ln>
              <a:noFill/>
            </a:ln>
          </p:spPr>
        </p:sp>
        <p:sp>
          <p:nvSpPr>
            <p:cNvPr id="95" name="Google Shape;95;p2"/>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1228725" y="4662488"/>
              <a:ext cx="23813" cy="2181225"/>
            </a:xfrm>
            <a:prstGeom prst="rect">
              <a:avLst/>
            </a:pr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418AD8"/>
                </a:gs>
              </a:gsLst>
              <a:lin ang="5400000" scaled="0"/>
            </a:gradFill>
            <a:ln>
              <a:noFill/>
            </a:ln>
          </p:spPr>
        </p:sp>
        <p:sp>
          <p:nvSpPr>
            <p:cNvPr id="98" name="Google Shape;98;p2"/>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418AD8"/>
                </a:gs>
              </a:gsLst>
              <a:lin ang="5400000" scaled="0"/>
            </a:gradFill>
            <a:ln>
              <a:noFill/>
            </a:ln>
          </p:spPr>
        </p:sp>
        <p:sp>
          <p:nvSpPr>
            <p:cNvPr id="100" name="Google Shape;100;p2"/>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418AD8"/>
                </a:gs>
              </a:gsLst>
              <a:lin ang="5400000" scaled="0"/>
            </a:gradFill>
            <a:ln>
              <a:noFill/>
            </a:ln>
          </p:spPr>
        </p:sp>
        <p:sp>
          <p:nvSpPr>
            <p:cNvPr id="103" name="Google Shape;103;p2"/>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418AD8"/>
                </a:gs>
              </a:gsLst>
              <a:lin ang="5400000" scaled="0"/>
            </a:gradFill>
            <a:ln>
              <a:noFill/>
            </a:ln>
          </p:spPr>
        </p:sp>
        <p:sp>
          <p:nvSpPr>
            <p:cNvPr id="104" name="Google Shape;104;p2"/>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418AD8"/>
                </a:gs>
              </a:gsLst>
              <a:lin ang="5400000" scaled="0"/>
            </a:gradFill>
            <a:ln>
              <a:noFill/>
            </a:ln>
          </p:spPr>
        </p:sp>
        <p:sp>
          <p:nvSpPr>
            <p:cNvPr id="107" name="Google Shape;107;p2"/>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418AD8"/>
                </a:gs>
              </a:gsLst>
              <a:lin ang="5400000" scaled="0"/>
            </a:gradFill>
            <a:ln>
              <a:noFill/>
            </a:ln>
          </p:spPr>
        </p:sp>
        <p:sp>
          <p:nvSpPr>
            <p:cNvPr id="109" name="Google Shape;109;p2"/>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0" name="Google Shape;110;p2"/>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
          <p:cNvSpPr txBox="1">
            <a:spLocks noGrp="1"/>
          </p:cNvSpPr>
          <p:nvPr>
            <p:ph type="subTitle" idx="1"/>
          </p:nvPr>
        </p:nvSpPr>
        <p:spPr>
          <a:xfrm>
            <a:off x="1876424" y="3602038"/>
            <a:ext cx="8791575"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reserve="1">
  <p:cSld name="Titolo e contenuto">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14918" y="274638"/>
            <a:ext cx="1104264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cap="all" baseline="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814918" y="1600201"/>
            <a:ext cx="11042649" cy="5141913"/>
          </a:xfrm>
          <a:prstGeom prst="rect">
            <a:avLst/>
          </a:prstGeom>
          <a:noFill/>
          <a:ln>
            <a:noFill/>
          </a:ln>
        </p:spPr>
        <p:txBody>
          <a:bodyPr spcFirstLastPara="1" wrap="square" lIns="91425" tIns="45700" rIns="91425" bIns="45700" anchor="ctr" anchorCtr="0">
            <a:noAutofit/>
          </a:bodyPr>
          <a:lstStyle>
            <a:lvl1pPr marL="457200" lvl="0" indent="-342900" algn="l">
              <a:spcBef>
                <a:spcPts val="360"/>
              </a:spcBef>
              <a:spcAft>
                <a:spcPts val="0"/>
              </a:spcAft>
              <a:buClr>
                <a:schemeClr val="bg1"/>
              </a:buClr>
              <a:buSzPct val="75000"/>
              <a:buChar char="•"/>
              <a:defRPr/>
            </a:lvl1pPr>
            <a:lvl2pPr marL="914400" lvl="1" indent="-342900" algn="l">
              <a:spcBef>
                <a:spcPts val="360"/>
              </a:spcBef>
              <a:spcAft>
                <a:spcPts val="0"/>
              </a:spcAft>
              <a:buClr>
                <a:schemeClr val="bg1"/>
              </a:buClr>
              <a:buSzPts val="1800"/>
              <a:buChar char="–"/>
              <a:defRPr/>
            </a:lvl2pPr>
            <a:lvl3pPr marL="1371600" lvl="2" indent="-342900" algn="l">
              <a:spcBef>
                <a:spcPts val="360"/>
              </a:spcBef>
              <a:spcAft>
                <a:spcPts val="0"/>
              </a:spcAft>
              <a:buClr>
                <a:schemeClr val="bg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endParaRPr dirty="0"/>
          </a:p>
        </p:txBody>
      </p:sp>
      <p:sp>
        <p:nvSpPr>
          <p:cNvPr id="2" name="Google Shape;53;p1">
            <a:extLst>
              <a:ext uri="{FF2B5EF4-FFF2-40B4-BE49-F238E27FC236}">
                <a16:creationId xmlns:a16="http://schemas.microsoft.com/office/drawing/2014/main" id="{F7F9D7D7-2106-6587-3A23-C8682FD0BAD3}"/>
              </a:ext>
            </a:extLst>
          </p:cNvPr>
          <p:cNvSpPr txBox="1">
            <a:spLocks noGrp="1"/>
          </p:cNvSpPr>
          <p:nvPr>
            <p:ph type="sldNum" idx="12"/>
          </p:nvPr>
        </p:nvSpPr>
        <p:spPr>
          <a:xfrm>
            <a:off x="11464925" y="6310313"/>
            <a:ext cx="55223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400" b="0" i="0" u="none" strike="noStrike" cap="none">
                <a:solidFill>
                  <a:schemeClr val="lt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r>
              <a:rPr lang="it-IT"/>
              <a:t>: </a:t>
            </a:r>
            <a:fld id="{00000000-1234-1234-1234-123412341234}" type="slidenum">
              <a:rPr lang="it-IT" smtClean="0"/>
              <a:pPr/>
              <a:t>‹N›</a:t>
            </a:fld>
            <a:endParaRPr dirty="0"/>
          </a:p>
        </p:txBody>
      </p:sp>
    </p:spTree>
    <p:extLst>
      <p:ext uri="{BB962C8B-B14F-4D97-AF65-F5344CB8AC3E}">
        <p14:creationId xmlns:p14="http://schemas.microsoft.com/office/powerpoint/2010/main" val="341579260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titolo" type="titleOnly" preserve="1">
  <p:cSld name="Solo titolo">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14918" y="274638"/>
            <a:ext cx="1104264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cap="all" baseline="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53;p1">
            <a:extLst>
              <a:ext uri="{FF2B5EF4-FFF2-40B4-BE49-F238E27FC236}">
                <a16:creationId xmlns:a16="http://schemas.microsoft.com/office/drawing/2014/main" id="{A8C40E9B-E4CC-6150-5CF2-C9015FE6D4A6}"/>
              </a:ext>
            </a:extLst>
          </p:cNvPr>
          <p:cNvSpPr txBox="1">
            <a:spLocks noGrp="1"/>
          </p:cNvSpPr>
          <p:nvPr>
            <p:ph type="sldNum" idx="12"/>
          </p:nvPr>
        </p:nvSpPr>
        <p:spPr>
          <a:xfrm>
            <a:off x="11464925" y="6310313"/>
            <a:ext cx="55223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400" b="0" i="0" u="none" strike="noStrike" cap="none">
                <a:solidFill>
                  <a:schemeClr val="lt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r>
              <a:rPr lang="it-IT"/>
              <a:t>: </a:t>
            </a:r>
            <a:fld id="{00000000-1234-1234-1234-123412341234}" type="slidenum">
              <a:rPr lang="it-IT" smtClean="0"/>
              <a:pPr/>
              <a:t>‹N›</a:t>
            </a:fld>
            <a:endParaRPr dirty="0"/>
          </a:p>
        </p:txBody>
      </p:sp>
    </p:spTree>
    <p:extLst>
      <p:ext uri="{BB962C8B-B14F-4D97-AF65-F5344CB8AC3E}">
        <p14:creationId xmlns:p14="http://schemas.microsoft.com/office/powerpoint/2010/main" val="3305415593"/>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36"/>
        <p:cNvGrpSpPr/>
        <p:nvPr/>
      </p:nvGrpSpPr>
      <p:grpSpPr>
        <a:xfrm>
          <a:off x="0" y="0"/>
          <a:ext cx="0" cy="0"/>
          <a:chOff x="0" y="0"/>
          <a:chExt cx="0" cy="0"/>
        </a:xfrm>
      </p:grpSpPr>
      <p:sp>
        <p:nvSpPr>
          <p:cNvPr id="2" name="Google Shape;53;p1">
            <a:extLst>
              <a:ext uri="{FF2B5EF4-FFF2-40B4-BE49-F238E27FC236}">
                <a16:creationId xmlns:a16="http://schemas.microsoft.com/office/drawing/2014/main" id="{81DB2489-7D71-873A-C3C0-FCC26D46FA71}"/>
              </a:ext>
            </a:extLst>
          </p:cNvPr>
          <p:cNvSpPr txBox="1">
            <a:spLocks noGrp="1"/>
          </p:cNvSpPr>
          <p:nvPr>
            <p:ph type="sldNum" idx="12"/>
          </p:nvPr>
        </p:nvSpPr>
        <p:spPr>
          <a:xfrm>
            <a:off x="11464925" y="6310313"/>
            <a:ext cx="55223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400" b="0" i="0" u="none" strike="noStrike" cap="none">
                <a:solidFill>
                  <a:schemeClr val="lt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r>
              <a:rPr lang="it-IT"/>
              <a:t>: </a:t>
            </a:r>
            <a:fld id="{00000000-1234-1234-1234-123412341234}" type="slidenum">
              <a:rPr lang="it-IT" smtClean="0"/>
              <a:pPr/>
              <a:t>‹N›</a:t>
            </a:fld>
            <a:endParaRPr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14918" y="274638"/>
            <a:ext cx="1104264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cap="all" baseline="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noProof="0" dirty="0"/>
          </a:p>
        </p:txBody>
      </p:sp>
      <p:sp>
        <p:nvSpPr>
          <p:cNvPr id="34" name="Google Shape;34;p5"/>
          <p:cNvSpPr txBox="1">
            <a:spLocks noGrp="1"/>
          </p:cNvSpPr>
          <p:nvPr>
            <p:ph type="body" idx="1"/>
          </p:nvPr>
        </p:nvSpPr>
        <p:spPr>
          <a:xfrm>
            <a:off x="814917" y="1600201"/>
            <a:ext cx="5418667" cy="5141913"/>
          </a:xfrm>
          <a:prstGeom prst="rect">
            <a:avLst/>
          </a:prstGeom>
          <a:noFill/>
          <a:ln>
            <a:noFill/>
          </a:ln>
        </p:spPr>
        <p:txBody>
          <a:bodyPr spcFirstLastPara="1" wrap="square" lIns="91425" tIns="45700" rIns="91425" bIns="45700" anchor="ctr"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lang="en-GB" noProof="0" dirty="0"/>
          </a:p>
        </p:txBody>
      </p:sp>
      <p:sp>
        <p:nvSpPr>
          <p:cNvPr id="35" name="Google Shape;35;p5"/>
          <p:cNvSpPr txBox="1">
            <a:spLocks noGrp="1"/>
          </p:cNvSpPr>
          <p:nvPr>
            <p:ph type="body" idx="2"/>
          </p:nvPr>
        </p:nvSpPr>
        <p:spPr>
          <a:xfrm>
            <a:off x="6436785" y="1600201"/>
            <a:ext cx="5420783" cy="5141913"/>
          </a:xfrm>
          <a:prstGeom prst="rect">
            <a:avLst/>
          </a:prstGeom>
          <a:noFill/>
          <a:ln>
            <a:noFill/>
          </a:ln>
        </p:spPr>
        <p:txBody>
          <a:bodyPr spcFirstLastPara="1" wrap="square" lIns="91425" tIns="45700" rIns="91425" bIns="45700" anchor="ctr"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lang="en-GB" noProof="0" dirty="0"/>
          </a:p>
        </p:txBody>
      </p:sp>
      <p:sp>
        <p:nvSpPr>
          <p:cNvPr id="2" name="Google Shape;53;p1">
            <a:extLst>
              <a:ext uri="{FF2B5EF4-FFF2-40B4-BE49-F238E27FC236}">
                <a16:creationId xmlns:a16="http://schemas.microsoft.com/office/drawing/2014/main" id="{D47BA1CB-2A8A-12F3-81D2-6187CB58E5DA}"/>
              </a:ext>
            </a:extLst>
          </p:cNvPr>
          <p:cNvSpPr txBox="1">
            <a:spLocks noGrp="1"/>
          </p:cNvSpPr>
          <p:nvPr>
            <p:ph type="sldNum" idx="12"/>
          </p:nvPr>
        </p:nvSpPr>
        <p:spPr>
          <a:xfrm>
            <a:off x="11464925" y="6310313"/>
            <a:ext cx="55223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400" b="0" i="0" u="none" strike="noStrike" cap="none">
                <a:solidFill>
                  <a:schemeClr val="lt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r>
              <a:rPr lang="it-IT"/>
              <a:t>: </a:t>
            </a:r>
            <a:fld id="{00000000-1234-1234-1234-123412341234}" type="slidenum">
              <a:rPr lang="it-IT" smtClean="0"/>
              <a:pPr/>
              <a:t>‹N›</a:t>
            </a:fld>
            <a:endParaRPr dirty="0"/>
          </a:p>
        </p:txBody>
      </p:sp>
      <p:pic>
        <p:nvPicPr>
          <p:cNvPr id="3" name="Immagine 2" descr="Immagine che contiene Carattere, Elementi grafici, testo, grafica&#10;&#10;Descrizione generata automaticamente">
            <a:extLst>
              <a:ext uri="{FF2B5EF4-FFF2-40B4-BE49-F238E27FC236}">
                <a16:creationId xmlns:a16="http://schemas.microsoft.com/office/drawing/2014/main" id="{2F20F1C7-B049-F4D4-723D-59E1EE492A3E}"/>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rcRect t="-30177" r="-11418" b="-37870"/>
          <a:stretch/>
        </p:blipFill>
        <p:spPr>
          <a:xfrm rot="16200000">
            <a:off x="11259346" y="409902"/>
            <a:ext cx="1430338" cy="450850"/>
          </a:xfrm>
          <a:prstGeom prst="rect">
            <a:avLst/>
          </a:prstGeom>
          <a:solidFill>
            <a:srgbClr val="234A74"/>
          </a:solidFill>
        </p:spPr>
      </p:pic>
      <p:sp>
        <p:nvSpPr>
          <p:cNvPr id="4" name="CasellaDiTesto 3">
            <a:extLst>
              <a:ext uri="{FF2B5EF4-FFF2-40B4-BE49-F238E27FC236}">
                <a16:creationId xmlns:a16="http://schemas.microsoft.com/office/drawing/2014/main" id="{859419BD-468F-6E54-59D0-E2AFA495705B}"/>
              </a:ext>
            </a:extLst>
          </p:cNvPr>
          <p:cNvSpPr txBox="1"/>
          <p:nvPr userDrawn="1"/>
        </p:nvSpPr>
        <p:spPr>
          <a:xfrm rot="16200000">
            <a:off x="11279848" y="1856891"/>
            <a:ext cx="1471878" cy="307777"/>
          </a:xfrm>
          <a:prstGeom prst="rect">
            <a:avLst/>
          </a:prstGeom>
          <a:noFill/>
        </p:spPr>
        <p:txBody>
          <a:bodyPr wrap="none" rtlCol="0">
            <a:spAutoFit/>
          </a:bodyPr>
          <a:lstStyle/>
          <a:p>
            <a:r>
              <a:rPr lang="en-GB" sz="1400" b="1" dirty="0">
                <a:solidFill>
                  <a:schemeClr val="bg1"/>
                </a:solidFill>
              </a:rPr>
              <a:t>© Andrea Resti</a:t>
            </a:r>
          </a:p>
        </p:txBody>
      </p:sp>
    </p:spTree>
    <p:extLst>
      <p:ext uri="{BB962C8B-B14F-4D97-AF65-F5344CB8AC3E}">
        <p14:creationId xmlns:p14="http://schemas.microsoft.com/office/powerpoint/2010/main" val="1499716029"/>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grpSp>
        <p:nvGrpSpPr>
          <p:cNvPr id="11" name="Google Shape;11;p1"/>
          <p:cNvGrpSpPr/>
          <p:nvPr/>
        </p:nvGrpSpPr>
        <p:grpSpPr>
          <a:xfrm>
            <a:off x="-14288" y="0"/>
            <a:ext cx="12053888" cy="6858001"/>
            <a:chOff x="-14288" y="0"/>
            <a:chExt cx="12053888" cy="6858001"/>
          </a:xfrm>
        </p:grpSpPr>
        <p:grpSp>
          <p:nvGrpSpPr>
            <p:cNvPr id="12" name="Google Shape;12;p1"/>
            <p:cNvGrpSpPr/>
            <p:nvPr/>
          </p:nvGrpSpPr>
          <p:grpSpPr>
            <a:xfrm>
              <a:off x="-14288" y="0"/>
              <a:ext cx="1220788" cy="6858001"/>
              <a:chOff x="-14288" y="0"/>
              <a:chExt cx="1220788" cy="6858001"/>
            </a:xfrm>
          </p:grpSpPr>
          <p:sp>
            <p:nvSpPr>
              <p:cNvPr id="13" name="Google Shape;13;p1"/>
              <p:cNvSpPr/>
              <p:nvPr/>
            </p:nvSpPr>
            <p:spPr>
              <a:xfrm>
                <a:off x="114300" y="4763"/>
                <a:ext cx="23813" cy="2181225"/>
              </a:xfrm>
              <a:prstGeom prst="rect">
                <a:avLst/>
              </a:pr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418AD8"/>
                  </a:gs>
                </a:gsLst>
                <a:lin ang="5400000" scaled="0"/>
              </a:gradFill>
              <a:ln>
                <a:noFill/>
              </a:ln>
            </p:spPr>
          </p:sp>
          <p:sp>
            <p:nvSpPr>
              <p:cNvPr id="17" name="Google Shape;17;p1"/>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418AD8"/>
                  </a:gs>
                </a:gsLst>
                <a:lin ang="5400000" scaled="0"/>
              </a:gradFill>
              <a:ln>
                <a:noFill/>
              </a:ln>
            </p:spPr>
          </p:sp>
          <p:sp>
            <p:nvSpPr>
              <p:cNvPr id="19" name="Google Shape;19;p1"/>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418AD8"/>
                  </a:gs>
                </a:gsLst>
                <a:lin ang="5400000" scaled="0"/>
              </a:gradFill>
              <a:ln>
                <a:noFill/>
              </a:ln>
            </p:spPr>
          </p:sp>
          <p:sp>
            <p:nvSpPr>
              <p:cNvPr id="20" name="Google Shape;20;p1"/>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418AD8"/>
                  </a:gs>
                </a:gsLst>
                <a:lin ang="5400000" scaled="0"/>
              </a:gradFill>
              <a:ln>
                <a:noFill/>
              </a:ln>
            </p:spPr>
          </p:sp>
          <p:sp>
            <p:nvSpPr>
              <p:cNvPr id="23" name="Google Shape;23;p1"/>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 name="Google Shape;24;p1"/>
              <p:cNvCxnSpPr/>
              <p:nvPr/>
            </p:nvCxnSpPr>
            <p:spPr>
              <a:xfrm>
                <a:off x="-4763" y="9525"/>
                <a:ext cx="0" cy="0"/>
              </a:xfrm>
              <a:prstGeom prst="straightConnector1">
                <a:avLst/>
              </a:prstGeom>
              <a:gradFill>
                <a:gsLst>
                  <a:gs pos="0">
                    <a:schemeClr val="lt2"/>
                  </a:gs>
                  <a:gs pos="100000">
                    <a:srgbClr val="418AD8"/>
                  </a:gs>
                </a:gsLst>
                <a:lin ang="5400000" scaled="0"/>
              </a:gradFill>
              <a:ln w="9525" cap="flat" cmpd="sng">
                <a:solidFill>
                  <a:srgbClr val="FFFFFF"/>
                </a:solidFill>
                <a:prstDash val="solid"/>
                <a:miter lim="800000"/>
                <a:headEnd type="none" w="sm" len="sm"/>
                <a:tailEnd type="none" w="sm" len="sm"/>
              </a:ln>
            </p:spPr>
          </p:cxnSp>
          <p:sp>
            <p:nvSpPr>
              <p:cNvPr id="25" name="Google Shape;25;p1"/>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418AD8"/>
                  </a:gs>
                </a:gsLst>
                <a:lin ang="5400000" scaled="0"/>
              </a:gradFill>
              <a:ln>
                <a:noFill/>
              </a:ln>
            </p:spPr>
          </p:sp>
          <p:sp>
            <p:nvSpPr>
              <p:cNvPr id="26" name="Google Shape;26;p1"/>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418AD8"/>
                  </a:gs>
                </a:gsLst>
                <a:lin ang="5400000" scaled="0"/>
              </a:gradFill>
              <a:ln>
                <a:noFill/>
              </a:ln>
            </p:spPr>
          </p:sp>
          <p:sp>
            <p:nvSpPr>
              <p:cNvPr id="27" name="Google Shape;27;p1"/>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418AD8"/>
                  </a:gs>
                </a:gsLst>
                <a:lin ang="5400000" scaled="0"/>
              </a:gradFill>
              <a:ln>
                <a:noFill/>
              </a:ln>
            </p:spPr>
          </p:sp>
          <p:sp>
            <p:nvSpPr>
              <p:cNvPr id="28" name="Google Shape;28;p1"/>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
              <p:cNvSpPr/>
              <p:nvPr/>
            </p:nvSpPr>
            <p:spPr>
              <a:xfrm>
                <a:off x="133350" y="4662488"/>
                <a:ext cx="23813" cy="2181225"/>
              </a:xfrm>
              <a:prstGeom prst="rect">
                <a:avLst/>
              </a:pr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418AD8"/>
                  </a:gs>
                </a:gsLst>
                <a:lin ang="5400000" scaled="0"/>
              </a:gradFill>
              <a:ln>
                <a:noFill/>
              </a:ln>
            </p:spPr>
          </p:sp>
          <p:sp>
            <p:nvSpPr>
              <p:cNvPr id="31" name="Google Shape;31;p1"/>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418AD8"/>
                  </a:gs>
                </a:gsLst>
                <a:lin ang="5400000" scaled="0"/>
              </a:gradFill>
              <a:ln>
                <a:noFill/>
              </a:ln>
            </p:spPr>
          </p:sp>
          <p:sp>
            <p:nvSpPr>
              <p:cNvPr id="33" name="Google Shape;33;p1"/>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418AD8"/>
                  </a:gs>
                </a:gsLst>
                <a:lin ang="5400000" scaled="0"/>
              </a:gradFill>
              <a:ln>
                <a:noFill/>
              </a:ln>
            </p:spPr>
          </p:sp>
          <p:sp>
            <p:nvSpPr>
              <p:cNvPr id="35" name="Google Shape;35;p1"/>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418AD8"/>
                  </a:gs>
                </a:gsLst>
                <a:lin ang="5400000" scaled="0"/>
              </a:gradFill>
              <a:ln>
                <a:noFill/>
              </a:ln>
            </p:spPr>
          </p:sp>
          <p:sp>
            <p:nvSpPr>
              <p:cNvPr id="36" name="Google Shape;36;p1"/>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418AD8"/>
                  </a:gs>
                </a:gsLst>
                <a:lin ang="5400000" scaled="0"/>
              </a:gradFill>
              <a:ln>
                <a:noFill/>
              </a:ln>
            </p:spPr>
          </p:sp>
          <p:sp>
            <p:nvSpPr>
              <p:cNvPr id="39" name="Google Shape;39;p1"/>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418AD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 name="Google Shape;40;p1"/>
            <p:cNvGrpSpPr/>
            <p:nvPr/>
          </p:nvGrpSpPr>
          <p:grpSpPr>
            <a:xfrm>
              <a:off x="11364912" y="0"/>
              <a:ext cx="674688" cy="6848476"/>
              <a:chOff x="11364912" y="0"/>
              <a:chExt cx="674688" cy="6848476"/>
            </a:xfrm>
          </p:grpSpPr>
          <p:sp>
            <p:nvSpPr>
              <p:cNvPr id="41" name="Google Shape;41;p1"/>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DBEFF9">
                      <a:alpha val="80000"/>
                    </a:srgbClr>
                  </a:gs>
                  <a:gs pos="100000">
                    <a:srgbClr val="418AD8">
                      <a:alpha val="60000"/>
                    </a:srgbClr>
                  </a:gs>
                </a:gsLst>
                <a:lin ang="5400000" scaled="0"/>
              </a:gradFill>
              <a:ln>
                <a:noFill/>
              </a:ln>
            </p:spPr>
          </p:sp>
          <p:sp>
            <p:nvSpPr>
              <p:cNvPr id="42" name="Google Shape;42;p1"/>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BEFF9">
                      <a:alpha val="80000"/>
                    </a:srgbClr>
                  </a:gs>
                  <a:gs pos="100000">
                    <a:srgbClr val="418AD8">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BEFF9">
                      <a:alpha val="80000"/>
                    </a:srgbClr>
                  </a:gs>
                  <a:gs pos="100000">
                    <a:srgbClr val="418AD8">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DBEFF9">
                      <a:alpha val="80000"/>
                    </a:srgbClr>
                  </a:gs>
                  <a:gs pos="100000">
                    <a:srgbClr val="418AD8">
                      <a:alpha val="60000"/>
                    </a:srgbClr>
                  </a:gs>
                </a:gsLst>
                <a:lin ang="5400000" scaled="0"/>
              </a:gradFill>
              <a:ln>
                <a:noFill/>
              </a:ln>
            </p:spPr>
          </p:sp>
          <p:sp>
            <p:nvSpPr>
              <p:cNvPr id="45" name="Google Shape;45;p1"/>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BEFF9">
                      <a:alpha val="80000"/>
                    </a:srgbClr>
                  </a:gs>
                  <a:gs pos="100000">
                    <a:srgbClr val="418AD8">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BEFF9">
                      <a:alpha val="80000"/>
                    </a:srgbClr>
                  </a:gs>
                  <a:gs pos="100000">
                    <a:srgbClr val="418AD8">
                      <a:alpha val="60000"/>
                    </a:srgbClr>
                  </a:gs>
                </a:gsLst>
                <a:lin ang="5400000" scaled="0"/>
              </a:gradFill>
              <a:ln>
                <a:noFill/>
              </a:ln>
            </p:spPr>
          </p:sp>
          <p:sp>
            <p:nvSpPr>
              <p:cNvPr id="47" name="Google Shape;47;p1"/>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BEFF9">
                      <a:alpha val="80000"/>
                    </a:srgbClr>
                  </a:gs>
                  <a:gs pos="100000">
                    <a:srgbClr val="418AD8">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BEFF9">
                      <a:alpha val="80000"/>
                    </a:srgbClr>
                  </a:gs>
                  <a:gs pos="100000">
                    <a:srgbClr val="418AD8">
                      <a:alpha val="60000"/>
                    </a:srgbClr>
                  </a:gs>
                </a:gsLst>
                <a:lin ang="5400000" scaled="0"/>
              </a:gradFill>
              <a:ln>
                <a:noFill/>
              </a:ln>
            </p:spPr>
          </p:sp>
          <p:sp>
            <p:nvSpPr>
              <p:cNvPr id="49" name="Google Shape;49;p1"/>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BEFF9">
                      <a:alpha val="80000"/>
                    </a:srgbClr>
                  </a:gs>
                  <a:gs pos="100000">
                    <a:srgbClr val="418AD8">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
              <p:cNvSpPr/>
              <p:nvPr/>
            </p:nvSpPr>
            <p:spPr>
              <a:xfrm>
                <a:off x="11939587" y="6596063"/>
                <a:ext cx="23813" cy="252413"/>
              </a:xfrm>
              <a:prstGeom prst="rect">
                <a:avLst/>
              </a:prstGeom>
              <a:gradFill>
                <a:gsLst>
                  <a:gs pos="0">
                    <a:srgbClr val="DBEFF9">
                      <a:alpha val="80000"/>
                    </a:srgbClr>
                  </a:gs>
                  <a:gs pos="100000">
                    <a:srgbClr val="418AD8">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1" name="Google Shape;51;p1"/>
          <p:cNvSpPr txBox="1">
            <a:spLocks noGrp="1"/>
          </p:cNvSpPr>
          <p:nvPr>
            <p:ph type="title"/>
          </p:nvPr>
        </p:nvSpPr>
        <p:spPr>
          <a:xfrm>
            <a:off x="1137920" y="185057"/>
            <a:ext cx="10226992" cy="108370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noProof="0" dirty="0"/>
          </a:p>
        </p:txBody>
      </p:sp>
      <p:sp>
        <p:nvSpPr>
          <p:cNvPr id="52" name="Google Shape;52;p1"/>
          <p:cNvSpPr txBox="1">
            <a:spLocks noGrp="1"/>
          </p:cNvSpPr>
          <p:nvPr>
            <p:ph type="body" idx="1"/>
          </p:nvPr>
        </p:nvSpPr>
        <p:spPr>
          <a:xfrm>
            <a:off x="1114425" y="1435102"/>
            <a:ext cx="10251351" cy="5240336"/>
          </a:xfrm>
          <a:prstGeom prst="rect">
            <a:avLst/>
          </a:prstGeom>
          <a:noFill/>
          <a:ln>
            <a:noFill/>
          </a:ln>
        </p:spPr>
        <p:txBody>
          <a:bodyPr spcFirstLastPara="1" wrap="square" lIns="91425" tIns="45700" rIns="91425" bIns="45700" anchor="t" anchorCtr="0">
            <a:normAutofit/>
          </a:bodyPr>
          <a:lstStyle>
            <a:lvl1pPr marL="457200" marR="0" lvl="0" indent="-482600" algn="l" rtl="0">
              <a:lnSpc>
                <a:spcPct val="120000"/>
              </a:lnSpc>
              <a:spcBef>
                <a:spcPts val="1000"/>
              </a:spcBef>
              <a:spcAft>
                <a:spcPts val="0"/>
              </a:spcAft>
              <a:buClr>
                <a:schemeClr val="lt1"/>
              </a:buClr>
              <a:buSzPts val="4000"/>
              <a:buFont typeface="Arial"/>
              <a:buChar char="•"/>
              <a:defRPr sz="3200" b="0" i="0" u="none" strike="noStrike" cap="none">
                <a:solidFill>
                  <a:schemeClr val="lt1"/>
                </a:solidFill>
                <a:latin typeface="Twentieth Century"/>
                <a:ea typeface="Twentieth Century"/>
                <a:cs typeface="Twentieth Century"/>
                <a:sym typeface="Twentieth Century"/>
              </a:defRPr>
            </a:lvl1pPr>
            <a:lvl2pPr marL="914400" marR="0" lvl="1" indent="-450850" algn="l" rtl="0">
              <a:lnSpc>
                <a:spcPct val="120000"/>
              </a:lnSpc>
              <a:spcBef>
                <a:spcPts val="500"/>
              </a:spcBef>
              <a:spcAft>
                <a:spcPts val="0"/>
              </a:spcAft>
              <a:buClr>
                <a:schemeClr val="lt1"/>
              </a:buClr>
              <a:buSzPts val="3500"/>
              <a:buFont typeface="Arial"/>
              <a:buChar char="•"/>
              <a:defRPr sz="2800" b="0" i="0" u="none" strike="noStrike" cap="none">
                <a:solidFill>
                  <a:schemeClr val="lt1"/>
                </a:solidFill>
                <a:latin typeface="Twentieth Century"/>
                <a:ea typeface="Twentieth Century"/>
                <a:cs typeface="Twentieth Century"/>
                <a:sym typeface="Twentieth Century"/>
              </a:defRPr>
            </a:lvl2pPr>
            <a:lvl3pPr marL="1371600" marR="0" lvl="2" indent="-419100" algn="l" rtl="0">
              <a:lnSpc>
                <a:spcPct val="120000"/>
              </a:lnSpc>
              <a:spcBef>
                <a:spcPts val="5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3pPr>
            <a:lvl4pPr marL="1828800" marR="0" lvl="3"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4pPr>
            <a:lvl5pPr marL="2286000" marR="0" lvl="4"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lang="en-GB" noProof="0" dirty="0"/>
          </a:p>
        </p:txBody>
      </p:sp>
      <p:sp>
        <p:nvSpPr>
          <p:cNvPr id="53" name="Google Shape;53;p1"/>
          <p:cNvSpPr txBox="1">
            <a:spLocks noGrp="1"/>
          </p:cNvSpPr>
          <p:nvPr>
            <p:ph type="sldNum" idx="12"/>
          </p:nvPr>
        </p:nvSpPr>
        <p:spPr>
          <a:xfrm>
            <a:off x="11464925" y="6310313"/>
            <a:ext cx="55223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400" b="0" i="0" u="none" strike="noStrike" cap="none">
                <a:solidFill>
                  <a:schemeClr val="lt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r>
              <a:rPr lang="it-IT"/>
              <a:t>: </a:t>
            </a:r>
            <a:fld id="{00000000-1234-1234-1234-123412341234}" type="slidenum">
              <a:rPr lang="it-IT" smtClean="0"/>
              <a:pPr/>
              <a:t>‹N›</a:t>
            </a:fld>
            <a:endParaRPr dirty="0"/>
          </a:p>
        </p:txBody>
      </p:sp>
      <p:pic>
        <p:nvPicPr>
          <p:cNvPr id="2" name="Immagine 1" descr="Immagine che contiene Carattere, Elementi grafici, testo, grafica&#10;&#10;Descrizione generata automaticamente">
            <a:extLst>
              <a:ext uri="{FF2B5EF4-FFF2-40B4-BE49-F238E27FC236}">
                <a16:creationId xmlns:a16="http://schemas.microsoft.com/office/drawing/2014/main" id="{132BE7B5-C22D-2E57-7F36-8A7778F329BA}"/>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rcRect t="-30177" r="-11418" b="-37870"/>
          <a:stretch/>
        </p:blipFill>
        <p:spPr>
          <a:xfrm rot="16200000">
            <a:off x="11455966" y="471182"/>
            <a:ext cx="1048172" cy="330389"/>
          </a:xfrm>
          <a:prstGeom prst="rect">
            <a:avLst/>
          </a:prstGeom>
          <a:solidFill>
            <a:srgbClr val="234A74"/>
          </a:solidFill>
        </p:spPr>
      </p:pic>
      <p:sp>
        <p:nvSpPr>
          <p:cNvPr id="3" name="CasellaDiTesto 2">
            <a:extLst>
              <a:ext uri="{FF2B5EF4-FFF2-40B4-BE49-F238E27FC236}">
                <a16:creationId xmlns:a16="http://schemas.microsoft.com/office/drawing/2014/main" id="{42288C4E-35C7-8E8F-0A01-28922CAC0D7E}"/>
              </a:ext>
            </a:extLst>
          </p:cNvPr>
          <p:cNvSpPr txBox="1"/>
          <p:nvPr userDrawn="1"/>
        </p:nvSpPr>
        <p:spPr>
          <a:xfrm rot="16200000">
            <a:off x="11342673" y="5528140"/>
            <a:ext cx="1197764" cy="261610"/>
          </a:xfrm>
          <a:prstGeom prst="rect">
            <a:avLst/>
          </a:prstGeom>
          <a:noFill/>
        </p:spPr>
        <p:txBody>
          <a:bodyPr wrap="none" rtlCol="0">
            <a:spAutoFit/>
          </a:bodyPr>
          <a:lstStyle/>
          <a:p>
            <a:r>
              <a:rPr lang="en-GB" sz="1100" b="1" dirty="0">
                <a:solidFill>
                  <a:schemeClr val="bg1"/>
                </a:solidFill>
              </a:rPr>
              <a:t>© Andrea Resti</a:t>
            </a:r>
          </a:p>
        </p:txBody>
      </p:sp>
    </p:spTree>
  </p:cSld>
  <p:clrMap bg1="lt1" tx1="dk1" bg2="dk2" tx2="lt2" accent1="accent1" accent2="accent2" accent3="accent3" accent4="accent4" accent5="accent5" accent6="accent6" hlink="hlink" folHlink="folHlink"/>
  <p:sldLayoutIdLst>
    <p:sldLayoutId id="2147483648" r:id="rId1"/>
    <p:sldLayoutId id="2147483664" r:id="rId2"/>
    <p:sldLayoutId id="2147483665" r:id="rId3"/>
    <p:sldLayoutId id="2147483654" r:id="rId4"/>
    <p:sldLayoutId id="214748366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all"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3.png"/><Relationship Id="rId7"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3.png"/><Relationship Id="rId7"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5.emf"/><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26.xml"/><Relationship Id="rId16" Type="http://schemas.openxmlformats.org/officeDocument/2006/relationships/image" Target="../media/image64.svg"/><Relationship Id="rId1" Type="http://schemas.openxmlformats.org/officeDocument/2006/relationships/slideLayout" Target="../slideLayouts/slideLayout3.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8.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png"/><Relationship Id="rId9" Type="http://schemas.openxmlformats.org/officeDocument/2006/relationships/image" Target="../media/image71.emf"/></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emf"/><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emf"/><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chart" Target="../charts/chart1.xml"/><Relationship Id="rId7"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865528E7-C172-0AB9-873A-7632C4538471}"/>
            </a:ext>
          </a:extLst>
        </p:cNvPr>
        <p:cNvGrpSpPr/>
        <p:nvPr/>
      </p:nvGrpSpPr>
      <p:grpSpPr>
        <a:xfrm>
          <a:off x="0" y="0"/>
          <a:ext cx="0" cy="0"/>
          <a:chOff x="0" y="0"/>
          <a:chExt cx="0" cy="0"/>
        </a:xfrm>
      </p:grpSpPr>
      <p:sp>
        <p:nvSpPr>
          <p:cNvPr id="160" name="Google Shape;160;p14">
            <a:extLst>
              <a:ext uri="{FF2B5EF4-FFF2-40B4-BE49-F238E27FC236}">
                <a16:creationId xmlns:a16="http://schemas.microsoft.com/office/drawing/2014/main" id="{E2BEB61C-A78D-56C0-979F-589BFECA421F}"/>
              </a:ext>
            </a:extLst>
          </p:cNvPr>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Twentieth Century"/>
              <a:ea typeface="Twentieth Century"/>
              <a:cs typeface="Twentieth Century"/>
              <a:sym typeface="Twentieth Century"/>
            </a:endParaRPr>
          </a:p>
        </p:txBody>
      </p:sp>
      <p:grpSp>
        <p:nvGrpSpPr>
          <p:cNvPr id="161" name="Google Shape;161;p14">
            <a:extLst>
              <a:ext uri="{FF2B5EF4-FFF2-40B4-BE49-F238E27FC236}">
                <a16:creationId xmlns:a16="http://schemas.microsoft.com/office/drawing/2014/main" id="{0FD10FBC-57A1-4D4B-0F36-D7F0B39BB1ED}"/>
              </a:ext>
            </a:extLst>
          </p:cNvPr>
          <p:cNvGrpSpPr/>
          <p:nvPr/>
        </p:nvGrpSpPr>
        <p:grpSpPr>
          <a:xfrm>
            <a:off x="0" y="-1"/>
            <a:ext cx="2305051" cy="6858001"/>
            <a:chOff x="0" y="0"/>
            <a:chExt cx="2305051" cy="6858001"/>
          </a:xfrm>
        </p:grpSpPr>
        <p:sp>
          <p:nvSpPr>
            <p:cNvPr id="162" name="Google Shape;162;p14">
              <a:extLst>
                <a:ext uri="{FF2B5EF4-FFF2-40B4-BE49-F238E27FC236}">
                  <a16:creationId xmlns:a16="http://schemas.microsoft.com/office/drawing/2014/main" id="{E91EDC9A-00CC-A1B7-ECC4-D96C5C8F1544}"/>
                </a:ext>
              </a:extLst>
            </p:cNvPr>
            <p:cNvSpPr/>
            <p:nvPr/>
          </p:nvSpPr>
          <p:spPr>
            <a:xfrm>
              <a:off x="1209675" y="4763"/>
              <a:ext cx="23813" cy="2181225"/>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3" name="Google Shape;163;p14">
              <a:extLst>
                <a:ext uri="{FF2B5EF4-FFF2-40B4-BE49-F238E27FC236}">
                  <a16:creationId xmlns:a16="http://schemas.microsoft.com/office/drawing/2014/main" id="{FBB615AC-FA9C-7BBD-290E-16ED53B2D02B}"/>
                </a:ext>
              </a:extLst>
            </p:cNvPr>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4" name="Google Shape;164;p14">
              <a:extLst>
                <a:ext uri="{FF2B5EF4-FFF2-40B4-BE49-F238E27FC236}">
                  <a16:creationId xmlns:a16="http://schemas.microsoft.com/office/drawing/2014/main" id="{EF8CC727-E6EE-F7C4-BFA6-E88DE55DACE5}"/>
                </a:ext>
              </a:extLst>
            </p:cNvPr>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5" name="Google Shape;165;p14">
              <a:extLst>
                <a:ext uri="{FF2B5EF4-FFF2-40B4-BE49-F238E27FC236}">
                  <a16:creationId xmlns:a16="http://schemas.microsoft.com/office/drawing/2014/main" id="{EE9CAE29-7B01-0A8C-A5C2-5D410C8DA0CA}"/>
                </a:ext>
              </a:extLst>
            </p:cNvPr>
            <p:cNvSpPr/>
            <p:nvPr/>
          </p:nvSpPr>
          <p:spPr>
            <a:xfrm>
              <a:off x="414338" y="9525"/>
              <a:ext cx="28575" cy="4481513"/>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6" name="Google Shape;166;p14">
              <a:extLst>
                <a:ext uri="{FF2B5EF4-FFF2-40B4-BE49-F238E27FC236}">
                  <a16:creationId xmlns:a16="http://schemas.microsoft.com/office/drawing/2014/main" id="{680CE374-95D3-BD22-94DD-B9071108BEAD}"/>
                </a:ext>
              </a:extLst>
            </p:cNvPr>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7" name="Google Shape;167;p14">
              <a:extLst>
                <a:ext uri="{FF2B5EF4-FFF2-40B4-BE49-F238E27FC236}">
                  <a16:creationId xmlns:a16="http://schemas.microsoft.com/office/drawing/2014/main" id="{56B4BB3C-175F-3386-CB01-7EC97212B7BE}"/>
                </a:ext>
              </a:extLst>
            </p:cNvPr>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solidFill>
              <a:srgbClr val="418AD8">
                <a:alpha val="60000"/>
              </a:srgbClr>
            </a:solidFill>
            <a:ln>
              <a:noFill/>
            </a:ln>
          </p:spPr>
          <p:txBody>
            <a:bodyPr/>
            <a:lstStyle/>
            <a:p>
              <a:endParaRPr lang="en-GB" noProof="0" dirty="0"/>
            </a:p>
          </p:txBody>
        </p:sp>
        <p:sp>
          <p:nvSpPr>
            <p:cNvPr id="168" name="Google Shape;168;p14">
              <a:extLst>
                <a:ext uri="{FF2B5EF4-FFF2-40B4-BE49-F238E27FC236}">
                  <a16:creationId xmlns:a16="http://schemas.microsoft.com/office/drawing/2014/main" id="{9C0D4D5F-5DEF-E5F6-AE99-08E6CF86CEAA}"/>
                </a:ext>
              </a:extLst>
            </p:cNvPr>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solidFill>
              <a:srgbClr val="418AD8">
                <a:alpha val="60000"/>
              </a:srgbClr>
            </a:solidFill>
            <a:ln>
              <a:noFill/>
            </a:ln>
          </p:spPr>
          <p:txBody>
            <a:bodyPr/>
            <a:lstStyle/>
            <a:p>
              <a:endParaRPr lang="en-GB" noProof="0" dirty="0"/>
            </a:p>
          </p:txBody>
        </p:sp>
        <p:sp>
          <p:nvSpPr>
            <p:cNvPr id="169" name="Google Shape;169;p14">
              <a:extLst>
                <a:ext uri="{FF2B5EF4-FFF2-40B4-BE49-F238E27FC236}">
                  <a16:creationId xmlns:a16="http://schemas.microsoft.com/office/drawing/2014/main" id="{4F4FF148-F7DF-16BA-9B91-AF049F45E596}"/>
                </a:ext>
              </a:extLst>
            </p:cNvPr>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0" name="Google Shape;170;p14">
              <a:extLst>
                <a:ext uri="{FF2B5EF4-FFF2-40B4-BE49-F238E27FC236}">
                  <a16:creationId xmlns:a16="http://schemas.microsoft.com/office/drawing/2014/main" id="{696B6C54-CB3B-E2A2-4782-B9552367F0E8}"/>
                </a:ext>
              </a:extLst>
            </p:cNvPr>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solidFill>
              <a:srgbClr val="418AD8">
                <a:alpha val="60000"/>
              </a:srgbClr>
            </a:solidFill>
            <a:ln>
              <a:noFill/>
            </a:ln>
          </p:spPr>
          <p:txBody>
            <a:bodyPr/>
            <a:lstStyle/>
            <a:p>
              <a:endParaRPr lang="en-GB" noProof="0" dirty="0"/>
            </a:p>
          </p:txBody>
        </p:sp>
        <p:sp>
          <p:nvSpPr>
            <p:cNvPr id="171" name="Google Shape;171;p14">
              <a:extLst>
                <a:ext uri="{FF2B5EF4-FFF2-40B4-BE49-F238E27FC236}">
                  <a16:creationId xmlns:a16="http://schemas.microsoft.com/office/drawing/2014/main" id="{F499514E-999A-2F90-410F-473368E2C0F7}"/>
                </a:ext>
              </a:extLst>
            </p:cNvPr>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rgbClr val="418AD8">
                <a:alpha val="60000"/>
              </a:srgbClr>
            </a:solidFill>
            <a:ln>
              <a:noFill/>
            </a:ln>
          </p:spPr>
          <p:txBody>
            <a:bodyPr/>
            <a:lstStyle/>
            <a:p>
              <a:endParaRPr lang="en-GB" noProof="0" dirty="0"/>
            </a:p>
          </p:txBody>
        </p:sp>
        <p:sp>
          <p:nvSpPr>
            <p:cNvPr id="172" name="Google Shape;172;p14">
              <a:extLst>
                <a:ext uri="{FF2B5EF4-FFF2-40B4-BE49-F238E27FC236}">
                  <a16:creationId xmlns:a16="http://schemas.microsoft.com/office/drawing/2014/main" id="{EF8A3B1C-2E53-B2F5-65BF-EECEE73401CB}"/>
                </a:ext>
              </a:extLst>
            </p:cNvPr>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3" name="Google Shape;173;p14">
              <a:extLst>
                <a:ext uri="{FF2B5EF4-FFF2-40B4-BE49-F238E27FC236}">
                  <a16:creationId xmlns:a16="http://schemas.microsoft.com/office/drawing/2014/main" id="{CE9A64E8-CD42-2805-5125-039F6F48E486}"/>
                </a:ext>
              </a:extLst>
            </p:cNvPr>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4" name="Google Shape;174;p14">
              <a:extLst>
                <a:ext uri="{FF2B5EF4-FFF2-40B4-BE49-F238E27FC236}">
                  <a16:creationId xmlns:a16="http://schemas.microsoft.com/office/drawing/2014/main" id="{65E715F8-E0F7-A140-496F-5875BEC3C140}"/>
                </a:ext>
              </a:extLst>
            </p:cNvPr>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solidFill>
              <a:srgbClr val="418AD8">
                <a:alpha val="60000"/>
              </a:srgbClr>
            </a:solidFill>
            <a:ln>
              <a:noFill/>
            </a:ln>
          </p:spPr>
          <p:txBody>
            <a:bodyPr/>
            <a:lstStyle/>
            <a:p>
              <a:endParaRPr lang="en-GB" noProof="0" dirty="0"/>
            </a:p>
          </p:txBody>
        </p:sp>
        <p:sp>
          <p:nvSpPr>
            <p:cNvPr id="175" name="Google Shape;175;p14">
              <a:extLst>
                <a:ext uri="{FF2B5EF4-FFF2-40B4-BE49-F238E27FC236}">
                  <a16:creationId xmlns:a16="http://schemas.microsoft.com/office/drawing/2014/main" id="{EB35FE4F-2FCA-A05C-7243-CE0124B690D3}"/>
                </a:ext>
              </a:extLst>
            </p:cNvPr>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6" name="Google Shape;176;p14">
              <a:extLst>
                <a:ext uri="{FF2B5EF4-FFF2-40B4-BE49-F238E27FC236}">
                  <a16:creationId xmlns:a16="http://schemas.microsoft.com/office/drawing/2014/main" id="{AF8E9F2F-5B85-66CC-B5CC-10E70C9F90F2}"/>
                </a:ext>
              </a:extLst>
            </p:cNvPr>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solidFill>
              <a:srgbClr val="418AD8">
                <a:alpha val="60000"/>
              </a:srgbClr>
            </a:solidFill>
            <a:ln>
              <a:noFill/>
            </a:ln>
          </p:spPr>
          <p:txBody>
            <a:bodyPr/>
            <a:lstStyle/>
            <a:p>
              <a:endParaRPr lang="en-GB" noProof="0" dirty="0"/>
            </a:p>
          </p:txBody>
        </p:sp>
        <p:sp>
          <p:nvSpPr>
            <p:cNvPr id="177" name="Google Shape;177;p14">
              <a:extLst>
                <a:ext uri="{FF2B5EF4-FFF2-40B4-BE49-F238E27FC236}">
                  <a16:creationId xmlns:a16="http://schemas.microsoft.com/office/drawing/2014/main" id="{2CF99EFE-0417-F247-7604-5B4917748BCD}"/>
                </a:ext>
              </a:extLst>
            </p:cNvPr>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8" name="Google Shape;178;p14">
              <a:extLst>
                <a:ext uri="{FF2B5EF4-FFF2-40B4-BE49-F238E27FC236}">
                  <a16:creationId xmlns:a16="http://schemas.microsoft.com/office/drawing/2014/main" id="{8BF35578-64C1-A2B7-6D1C-F11166B56224}"/>
                </a:ext>
              </a:extLst>
            </p:cNvPr>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9" name="Google Shape;179;p14">
              <a:extLst>
                <a:ext uri="{FF2B5EF4-FFF2-40B4-BE49-F238E27FC236}">
                  <a16:creationId xmlns:a16="http://schemas.microsoft.com/office/drawing/2014/main" id="{8DD430E0-934F-22BA-7662-1047C2C5B326}"/>
                </a:ext>
              </a:extLst>
            </p:cNvPr>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solidFill>
              <a:srgbClr val="418AD8">
                <a:alpha val="60000"/>
              </a:srgbClr>
            </a:solidFill>
            <a:ln>
              <a:noFill/>
            </a:ln>
          </p:spPr>
          <p:txBody>
            <a:bodyPr/>
            <a:lstStyle/>
            <a:p>
              <a:endParaRPr lang="en-GB" noProof="0" dirty="0"/>
            </a:p>
          </p:txBody>
        </p:sp>
        <p:sp>
          <p:nvSpPr>
            <p:cNvPr id="180" name="Google Shape;180;p14">
              <a:extLst>
                <a:ext uri="{FF2B5EF4-FFF2-40B4-BE49-F238E27FC236}">
                  <a16:creationId xmlns:a16="http://schemas.microsoft.com/office/drawing/2014/main" id="{420588E2-A97A-67C3-56D9-FA9D0AF98975}"/>
                </a:ext>
              </a:extLst>
            </p:cNvPr>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1" name="Google Shape;181;p14">
              <a:extLst>
                <a:ext uri="{FF2B5EF4-FFF2-40B4-BE49-F238E27FC236}">
                  <a16:creationId xmlns:a16="http://schemas.microsoft.com/office/drawing/2014/main" id="{51E7C24E-4CCE-EB36-1C0D-12DD437C8C65}"/>
                </a:ext>
              </a:extLst>
            </p:cNvPr>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2" name="Google Shape;182;p14">
              <a:extLst>
                <a:ext uri="{FF2B5EF4-FFF2-40B4-BE49-F238E27FC236}">
                  <a16:creationId xmlns:a16="http://schemas.microsoft.com/office/drawing/2014/main" id="{915D8C34-2801-2FC3-AE7D-051A91AD3B8C}"/>
                </a:ext>
              </a:extLst>
            </p:cNvPr>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solidFill>
              <a:srgbClr val="418AD8">
                <a:alpha val="60000"/>
              </a:srgbClr>
            </a:solidFill>
            <a:ln>
              <a:noFill/>
            </a:ln>
          </p:spPr>
          <p:txBody>
            <a:bodyPr/>
            <a:lstStyle/>
            <a:p>
              <a:endParaRPr lang="en-GB" noProof="0" dirty="0"/>
            </a:p>
          </p:txBody>
        </p:sp>
        <p:sp>
          <p:nvSpPr>
            <p:cNvPr id="183" name="Google Shape;183;p14">
              <a:extLst>
                <a:ext uri="{FF2B5EF4-FFF2-40B4-BE49-F238E27FC236}">
                  <a16:creationId xmlns:a16="http://schemas.microsoft.com/office/drawing/2014/main" id="{B81B89C4-00AF-0B06-712C-3ACC9153ADC6}"/>
                </a:ext>
              </a:extLst>
            </p:cNvPr>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4" name="Google Shape;184;p14">
              <a:extLst>
                <a:ext uri="{FF2B5EF4-FFF2-40B4-BE49-F238E27FC236}">
                  <a16:creationId xmlns:a16="http://schemas.microsoft.com/office/drawing/2014/main" id="{73360253-522C-BD4D-C258-773524406657}"/>
                </a:ext>
              </a:extLst>
            </p:cNvPr>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solidFill>
              <a:srgbClr val="418AD8">
                <a:alpha val="60000"/>
              </a:srgbClr>
            </a:solidFill>
            <a:ln>
              <a:noFill/>
            </a:ln>
          </p:spPr>
          <p:txBody>
            <a:bodyPr/>
            <a:lstStyle/>
            <a:p>
              <a:endParaRPr lang="en-GB" noProof="0" dirty="0"/>
            </a:p>
          </p:txBody>
        </p:sp>
        <p:sp>
          <p:nvSpPr>
            <p:cNvPr id="185" name="Google Shape;185;p14">
              <a:extLst>
                <a:ext uri="{FF2B5EF4-FFF2-40B4-BE49-F238E27FC236}">
                  <a16:creationId xmlns:a16="http://schemas.microsoft.com/office/drawing/2014/main" id="{2B4CBABA-68AD-013F-B3D9-F80CDFC7CA51}"/>
                </a:ext>
              </a:extLst>
            </p:cNvPr>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6" name="Google Shape;186;p14">
              <a:extLst>
                <a:ext uri="{FF2B5EF4-FFF2-40B4-BE49-F238E27FC236}">
                  <a16:creationId xmlns:a16="http://schemas.microsoft.com/office/drawing/2014/main" id="{21688738-F0B6-328D-20C5-2FA99BEC75E5}"/>
                </a:ext>
              </a:extLst>
            </p:cNvPr>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418AD8">
                <a:alpha val="60000"/>
              </a:srgbClr>
            </a:solidFill>
            <a:ln>
              <a:noFill/>
            </a:ln>
          </p:spPr>
          <p:txBody>
            <a:bodyPr/>
            <a:lstStyle/>
            <a:p>
              <a:endParaRPr lang="en-GB" noProof="0" dirty="0"/>
            </a:p>
          </p:txBody>
        </p:sp>
        <p:sp>
          <p:nvSpPr>
            <p:cNvPr id="187" name="Google Shape;187;p14">
              <a:extLst>
                <a:ext uri="{FF2B5EF4-FFF2-40B4-BE49-F238E27FC236}">
                  <a16:creationId xmlns:a16="http://schemas.microsoft.com/office/drawing/2014/main" id="{A2913084-739A-BA28-446A-EFCC4A8CCDA1}"/>
                </a:ext>
              </a:extLst>
            </p:cNvPr>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8" name="Google Shape;188;p14">
              <a:extLst>
                <a:ext uri="{FF2B5EF4-FFF2-40B4-BE49-F238E27FC236}">
                  <a16:creationId xmlns:a16="http://schemas.microsoft.com/office/drawing/2014/main" id="{EA3C9646-E29F-C4E5-D8F6-85B190AFA374}"/>
                </a:ext>
              </a:extLst>
            </p:cNvPr>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solidFill>
              <a:srgbClr val="418AD8">
                <a:alpha val="60000"/>
              </a:srgbClr>
            </a:solidFill>
            <a:ln>
              <a:noFill/>
            </a:ln>
          </p:spPr>
          <p:txBody>
            <a:bodyPr/>
            <a:lstStyle/>
            <a:p>
              <a:endParaRPr lang="en-GB" noProof="0" dirty="0"/>
            </a:p>
          </p:txBody>
        </p:sp>
        <p:sp>
          <p:nvSpPr>
            <p:cNvPr id="189" name="Google Shape;189;p14">
              <a:extLst>
                <a:ext uri="{FF2B5EF4-FFF2-40B4-BE49-F238E27FC236}">
                  <a16:creationId xmlns:a16="http://schemas.microsoft.com/office/drawing/2014/main" id="{1C6F1D97-BC7D-AEA1-0925-7E4AF408D3CE}"/>
                </a:ext>
              </a:extLst>
            </p:cNvPr>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0" name="Google Shape;190;p14">
              <a:extLst>
                <a:ext uri="{FF2B5EF4-FFF2-40B4-BE49-F238E27FC236}">
                  <a16:creationId xmlns:a16="http://schemas.microsoft.com/office/drawing/2014/main" id="{5C2DA4DB-7D63-93AF-FEAF-E96ADE6763A5}"/>
                </a:ext>
              </a:extLst>
            </p:cNvPr>
            <p:cNvSpPr/>
            <p:nvPr/>
          </p:nvSpPr>
          <p:spPr>
            <a:xfrm>
              <a:off x="642938" y="6610350"/>
              <a:ext cx="23813" cy="242888"/>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1" name="Google Shape;191;p14">
              <a:extLst>
                <a:ext uri="{FF2B5EF4-FFF2-40B4-BE49-F238E27FC236}">
                  <a16:creationId xmlns:a16="http://schemas.microsoft.com/office/drawing/2014/main" id="{F78CCAE3-04E4-BFA1-BC2C-441A85534981}"/>
                </a:ext>
              </a:extLst>
            </p:cNvPr>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2" name="Google Shape;192;p14">
              <a:extLst>
                <a:ext uri="{FF2B5EF4-FFF2-40B4-BE49-F238E27FC236}">
                  <a16:creationId xmlns:a16="http://schemas.microsoft.com/office/drawing/2014/main" id="{57A7B734-F4C4-305B-C88B-27EC2BA6C55D}"/>
                </a:ext>
              </a:extLst>
            </p:cNvPr>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solidFill>
              <a:srgbClr val="418AD8">
                <a:alpha val="60000"/>
              </a:srgbClr>
            </a:solidFill>
            <a:ln>
              <a:noFill/>
            </a:ln>
          </p:spPr>
          <p:txBody>
            <a:bodyPr/>
            <a:lstStyle/>
            <a:p>
              <a:endParaRPr lang="en-GB" noProof="0" dirty="0"/>
            </a:p>
          </p:txBody>
        </p:sp>
        <p:sp>
          <p:nvSpPr>
            <p:cNvPr id="193" name="Google Shape;193;p14">
              <a:extLst>
                <a:ext uri="{FF2B5EF4-FFF2-40B4-BE49-F238E27FC236}">
                  <a16:creationId xmlns:a16="http://schemas.microsoft.com/office/drawing/2014/main" id="{5446EC83-26B1-9128-3CDF-5E9BBE064F47}"/>
                </a:ext>
              </a:extLst>
            </p:cNvPr>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solidFill>
              <a:srgbClr val="418AD8">
                <a:alpha val="60000"/>
              </a:srgbClr>
            </a:solidFill>
            <a:ln>
              <a:noFill/>
            </a:ln>
          </p:spPr>
          <p:txBody>
            <a:bodyPr/>
            <a:lstStyle/>
            <a:p>
              <a:endParaRPr lang="en-GB" noProof="0" dirty="0"/>
            </a:p>
          </p:txBody>
        </p:sp>
        <p:sp>
          <p:nvSpPr>
            <p:cNvPr id="194" name="Google Shape;194;p14">
              <a:extLst>
                <a:ext uri="{FF2B5EF4-FFF2-40B4-BE49-F238E27FC236}">
                  <a16:creationId xmlns:a16="http://schemas.microsoft.com/office/drawing/2014/main" id="{6FDB020C-8360-3A15-525A-38E7B7446940}"/>
                </a:ext>
              </a:extLst>
            </p:cNvPr>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5" name="Google Shape;195;p14">
              <a:extLst>
                <a:ext uri="{FF2B5EF4-FFF2-40B4-BE49-F238E27FC236}">
                  <a16:creationId xmlns:a16="http://schemas.microsoft.com/office/drawing/2014/main" id="{CFCCE09A-F45C-7278-7848-DEE70F5E5BAB}"/>
                </a:ext>
              </a:extLst>
            </p:cNvPr>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418AD8">
                <a:alpha val="60000"/>
              </a:srgbClr>
            </a:solidFill>
            <a:ln>
              <a:noFill/>
            </a:ln>
          </p:spPr>
          <p:txBody>
            <a:bodyPr/>
            <a:lstStyle/>
            <a:p>
              <a:endParaRPr lang="en-GB" noProof="0" dirty="0"/>
            </a:p>
          </p:txBody>
        </p:sp>
        <p:sp>
          <p:nvSpPr>
            <p:cNvPr id="196" name="Google Shape;196;p14">
              <a:extLst>
                <a:ext uri="{FF2B5EF4-FFF2-40B4-BE49-F238E27FC236}">
                  <a16:creationId xmlns:a16="http://schemas.microsoft.com/office/drawing/2014/main" id="{F260F3C8-593A-EF8E-A377-E3AF4BA58BED}"/>
                </a:ext>
              </a:extLst>
            </p:cNvPr>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rgbClr val="418AD8">
                <a:alpha val="60000"/>
              </a:srgbClr>
            </a:solidFill>
            <a:ln>
              <a:noFill/>
            </a:ln>
          </p:spPr>
          <p:txBody>
            <a:bodyPr/>
            <a:lstStyle/>
            <a:p>
              <a:endParaRPr lang="en-GB" noProof="0" dirty="0"/>
            </a:p>
          </p:txBody>
        </p:sp>
        <p:sp>
          <p:nvSpPr>
            <p:cNvPr id="197" name="Google Shape;197;p14">
              <a:extLst>
                <a:ext uri="{FF2B5EF4-FFF2-40B4-BE49-F238E27FC236}">
                  <a16:creationId xmlns:a16="http://schemas.microsoft.com/office/drawing/2014/main" id="{325E5644-D20A-F71B-FE2F-52C4FC7324F9}"/>
                </a:ext>
              </a:extLst>
            </p:cNvPr>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8" name="Google Shape;198;p14">
              <a:extLst>
                <a:ext uri="{FF2B5EF4-FFF2-40B4-BE49-F238E27FC236}">
                  <a16:creationId xmlns:a16="http://schemas.microsoft.com/office/drawing/2014/main" id="{C176B5F7-C22C-2FFF-01BA-C4E425C2FBF3}"/>
                </a:ext>
              </a:extLst>
            </p:cNvPr>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solidFill>
              <a:srgbClr val="418AD8">
                <a:alpha val="60000"/>
              </a:srgbClr>
            </a:solidFill>
            <a:ln>
              <a:noFill/>
            </a:ln>
          </p:spPr>
          <p:txBody>
            <a:bodyPr/>
            <a:lstStyle/>
            <a:p>
              <a:endParaRPr lang="en-GB" noProof="0" dirty="0"/>
            </a:p>
          </p:txBody>
        </p:sp>
        <p:sp>
          <p:nvSpPr>
            <p:cNvPr id="199" name="Google Shape;199;p14">
              <a:extLst>
                <a:ext uri="{FF2B5EF4-FFF2-40B4-BE49-F238E27FC236}">
                  <a16:creationId xmlns:a16="http://schemas.microsoft.com/office/drawing/2014/main" id="{83DF4AA1-36DF-1EC7-016D-53DF3190B268}"/>
                </a:ext>
              </a:extLst>
            </p:cNvPr>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0" name="Google Shape;200;p14">
              <a:extLst>
                <a:ext uri="{FF2B5EF4-FFF2-40B4-BE49-F238E27FC236}">
                  <a16:creationId xmlns:a16="http://schemas.microsoft.com/office/drawing/2014/main" id="{35638941-6217-9629-A32B-3F486E5BE20B}"/>
                </a:ext>
              </a:extLst>
            </p:cNvPr>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solidFill>
              <a:srgbClr val="418AD8">
                <a:alpha val="60000"/>
              </a:srgbClr>
            </a:solidFill>
            <a:ln>
              <a:noFill/>
            </a:ln>
          </p:spPr>
          <p:txBody>
            <a:bodyPr/>
            <a:lstStyle/>
            <a:p>
              <a:endParaRPr lang="en-GB" noProof="0" dirty="0"/>
            </a:p>
          </p:txBody>
        </p:sp>
        <p:sp>
          <p:nvSpPr>
            <p:cNvPr id="201" name="Google Shape;201;p14">
              <a:extLst>
                <a:ext uri="{FF2B5EF4-FFF2-40B4-BE49-F238E27FC236}">
                  <a16:creationId xmlns:a16="http://schemas.microsoft.com/office/drawing/2014/main" id="{0E164071-365D-62B4-3240-B8819A0F1469}"/>
                </a:ext>
              </a:extLst>
            </p:cNvPr>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2" name="Google Shape;202;p14">
              <a:extLst>
                <a:ext uri="{FF2B5EF4-FFF2-40B4-BE49-F238E27FC236}">
                  <a16:creationId xmlns:a16="http://schemas.microsoft.com/office/drawing/2014/main" id="{275700A1-56F9-E238-1A89-AE404DDABDC1}"/>
                </a:ext>
              </a:extLst>
            </p:cNvPr>
            <p:cNvSpPr/>
            <p:nvPr/>
          </p:nvSpPr>
          <p:spPr>
            <a:xfrm>
              <a:off x="1228725" y="4662488"/>
              <a:ext cx="23813" cy="2181225"/>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3" name="Google Shape;203;p14">
              <a:extLst>
                <a:ext uri="{FF2B5EF4-FFF2-40B4-BE49-F238E27FC236}">
                  <a16:creationId xmlns:a16="http://schemas.microsoft.com/office/drawing/2014/main" id="{B5A1A88F-1343-14D4-77FF-A5311E90134C}"/>
                </a:ext>
              </a:extLst>
            </p:cNvPr>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solidFill>
              <a:srgbClr val="418AD8">
                <a:alpha val="60000"/>
              </a:srgbClr>
            </a:solidFill>
            <a:ln>
              <a:noFill/>
            </a:ln>
          </p:spPr>
          <p:txBody>
            <a:bodyPr/>
            <a:lstStyle/>
            <a:p>
              <a:endParaRPr lang="en-GB" noProof="0" dirty="0"/>
            </a:p>
          </p:txBody>
        </p:sp>
        <p:sp>
          <p:nvSpPr>
            <p:cNvPr id="204" name="Google Shape;204;p14">
              <a:extLst>
                <a:ext uri="{FF2B5EF4-FFF2-40B4-BE49-F238E27FC236}">
                  <a16:creationId xmlns:a16="http://schemas.microsoft.com/office/drawing/2014/main" id="{1B0E41DF-FBF2-0F9B-9DFD-55A8A1D0F7CE}"/>
                </a:ext>
              </a:extLst>
            </p:cNvPr>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5" name="Google Shape;205;p14">
              <a:extLst>
                <a:ext uri="{FF2B5EF4-FFF2-40B4-BE49-F238E27FC236}">
                  <a16:creationId xmlns:a16="http://schemas.microsoft.com/office/drawing/2014/main" id="{57513A09-155A-E12A-4DB1-BECDAB1BEBC7}"/>
                </a:ext>
              </a:extLst>
            </p:cNvPr>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solidFill>
              <a:srgbClr val="418AD8">
                <a:alpha val="60000"/>
              </a:srgbClr>
            </a:solidFill>
            <a:ln>
              <a:noFill/>
            </a:ln>
          </p:spPr>
          <p:txBody>
            <a:bodyPr/>
            <a:lstStyle/>
            <a:p>
              <a:endParaRPr lang="en-GB" noProof="0" dirty="0"/>
            </a:p>
          </p:txBody>
        </p:sp>
        <p:sp>
          <p:nvSpPr>
            <p:cNvPr id="206" name="Google Shape;206;p14">
              <a:extLst>
                <a:ext uri="{FF2B5EF4-FFF2-40B4-BE49-F238E27FC236}">
                  <a16:creationId xmlns:a16="http://schemas.microsoft.com/office/drawing/2014/main" id="{696BE6E6-1F98-451A-1931-DFCA80D58339}"/>
                </a:ext>
              </a:extLst>
            </p:cNvPr>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7" name="Google Shape;207;p14">
              <a:extLst>
                <a:ext uri="{FF2B5EF4-FFF2-40B4-BE49-F238E27FC236}">
                  <a16:creationId xmlns:a16="http://schemas.microsoft.com/office/drawing/2014/main" id="{F51A5922-3C54-F0D0-0D46-74E953654F05}"/>
                </a:ext>
              </a:extLst>
            </p:cNvPr>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8" name="Google Shape;208;p14">
              <a:extLst>
                <a:ext uri="{FF2B5EF4-FFF2-40B4-BE49-F238E27FC236}">
                  <a16:creationId xmlns:a16="http://schemas.microsoft.com/office/drawing/2014/main" id="{B5279730-2865-F45E-5160-104CDBDA7D1F}"/>
                </a:ext>
              </a:extLst>
            </p:cNvPr>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solidFill>
              <a:srgbClr val="418AD8">
                <a:alpha val="60000"/>
              </a:srgbClr>
            </a:solidFill>
            <a:ln>
              <a:noFill/>
            </a:ln>
          </p:spPr>
          <p:txBody>
            <a:bodyPr/>
            <a:lstStyle/>
            <a:p>
              <a:endParaRPr lang="en-GB" noProof="0" dirty="0"/>
            </a:p>
          </p:txBody>
        </p:sp>
        <p:sp>
          <p:nvSpPr>
            <p:cNvPr id="209" name="Google Shape;209;p14">
              <a:extLst>
                <a:ext uri="{FF2B5EF4-FFF2-40B4-BE49-F238E27FC236}">
                  <a16:creationId xmlns:a16="http://schemas.microsoft.com/office/drawing/2014/main" id="{319A0876-4D4C-EFF0-F4AC-3FAD91DBDE02}"/>
                </a:ext>
              </a:extLst>
            </p:cNvPr>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rgbClr val="418AD8">
                <a:alpha val="60000"/>
              </a:srgbClr>
            </a:solidFill>
            <a:ln>
              <a:noFill/>
            </a:ln>
          </p:spPr>
          <p:txBody>
            <a:bodyPr/>
            <a:lstStyle/>
            <a:p>
              <a:endParaRPr lang="en-GB" noProof="0" dirty="0"/>
            </a:p>
          </p:txBody>
        </p:sp>
        <p:sp>
          <p:nvSpPr>
            <p:cNvPr id="210" name="Google Shape;210;p14">
              <a:extLst>
                <a:ext uri="{FF2B5EF4-FFF2-40B4-BE49-F238E27FC236}">
                  <a16:creationId xmlns:a16="http://schemas.microsoft.com/office/drawing/2014/main" id="{A12DA5D8-7A64-9B6E-3BF3-18794D7FDFAA}"/>
                </a:ext>
              </a:extLst>
            </p:cNvPr>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11" name="Google Shape;211;p14">
              <a:extLst>
                <a:ext uri="{FF2B5EF4-FFF2-40B4-BE49-F238E27FC236}">
                  <a16:creationId xmlns:a16="http://schemas.microsoft.com/office/drawing/2014/main" id="{AF2A5229-995B-FED6-72B9-7354B10261FA}"/>
                </a:ext>
              </a:extLst>
            </p:cNvPr>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12" name="Google Shape;212;p14">
              <a:extLst>
                <a:ext uri="{FF2B5EF4-FFF2-40B4-BE49-F238E27FC236}">
                  <a16:creationId xmlns:a16="http://schemas.microsoft.com/office/drawing/2014/main" id="{A3F4E544-D14E-C173-EACA-0D2DC5BA1845}"/>
                </a:ext>
              </a:extLst>
            </p:cNvPr>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solidFill>
              <a:srgbClr val="418AD8">
                <a:alpha val="60000"/>
              </a:srgbClr>
            </a:solidFill>
            <a:ln>
              <a:noFill/>
            </a:ln>
          </p:spPr>
          <p:txBody>
            <a:bodyPr/>
            <a:lstStyle/>
            <a:p>
              <a:endParaRPr lang="en-GB" noProof="0" dirty="0"/>
            </a:p>
          </p:txBody>
        </p:sp>
        <p:sp>
          <p:nvSpPr>
            <p:cNvPr id="213" name="Google Shape;213;p14">
              <a:extLst>
                <a:ext uri="{FF2B5EF4-FFF2-40B4-BE49-F238E27FC236}">
                  <a16:creationId xmlns:a16="http://schemas.microsoft.com/office/drawing/2014/main" id="{76658E13-6093-B95B-F9C0-0F2D8306BEF9}"/>
                </a:ext>
              </a:extLst>
            </p:cNvPr>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14" name="Google Shape;214;p14">
              <a:extLst>
                <a:ext uri="{FF2B5EF4-FFF2-40B4-BE49-F238E27FC236}">
                  <a16:creationId xmlns:a16="http://schemas.microsoft.com/office/drawing/2014/main" id="{E29BDD08-574D-7AD7-6196-B6B010456CD4}"/>
                </a:ext>
              </a:extLst>
            </p:cNvPr>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418AD8">
                <a:alpha val="60000"/>
              </a:srgbClr>
            </a:solidFill>
            <a:ln>
              <a:noFill/>
            </a:ln>
          </p:spPr>
          <p:txBody>
            <a:bodyPr/>
            <a:lstStyle/>
            <a:p>
              <a:endParaRPr lang="en-GB" noProof="0" dirty="0"/>
            </a:p>
          </p:txBody>
        </p:sp>
        <p:sp>
          <p:nvSpPr>
            <p:cNvPr id="215" name="Google Shape;215;p14">
              <a:extLst>
                <a:ext uri="{FF2B5EF4-FFF2-40B4-BE49-F238E27FC236}">
                  <a16:creationId xmlns:a16="http://schemas.microsoft.com/office/drawing/2014/main" id="{4E949566-FBF1-ECD1-D5E7-837646722BAB}"/>
                </a:ext>
              </a:extLst>
            </p:cNvPr>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grpSp>
      <p:sp>
        <p:nvSpPr>
          <p:cNvPr id="216" name="Google Shape;216;p14">
            <a:extLst>
              <a:ext uri="{FF2B5EF4-FFF2-40B4-BE49-F238E27FC236}">
                <a16:creationId xmlns:a16="http://schemas.microsoft.com/office/drawing/2014/main" id="{C526DDC0-A533-4B24-DA6A-62904757F963}"/>
              </a:ext>
            </a:extLst>
          </p:cNvPr>
          <p:cNvSpPr/>
          <p:nvPr/>
        </p:nvSpPr>
        <p:spPr>
          <a:xfrm>
            <a:off x="4059079" y="0"/>
            <a:ext cx="8132922" cy="6848476"/>
          </a:xfrm>
          <a:prstGeom prst="round2DiagRect">
            <a:avLst>
              <a:gd name="adj1" fmla="val 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Twentieth Century"/>
              <a:ea typeface="Twentieth Century"/>
              <a:cs typeface="Twentieth Century"/>
              <a:sym typeface="Twentieth Century"/>
            </a:endParaRPr>
          </a:p>
        </p:txBody>
      </p:sp>
      <p:sp>
        <p:nvSpPr>
          <p:cNvPr id="217" name="Google Shape;217;p14">
            <a:extLst>
              <a:ext uri="{FF2B5EF4-FFF2-40B4-BE49-F238E27FC236}">
                <a16:creationId xmlns:a16="http://schemas.microsoft.com/office/drawing/2014/main" id="{9BEB2694-3A74-78BC-682C-CAF14B809B4B}"/>
              </a:ext>
            </a:extLst>
          </p:cNvPr>
          <p:cNvSpPr txBox="1">
            <a:spLocks noGrp="1"/>
          </p:cNvSpPr>
          <p:nvPr>
            <p:ph type="ctrTitle"/>
          </p:nvPr>
        </p:nvSpPr>
        <p:spPr>
          <a:xfrm>
            <a:off x="4654296" y="963613"/>
            <a:ext cx="6013703" cy="41497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Twentieth Century"/>
              <a:buNone/>
            </a:pPr>
            <a:r>
              <a:rPr lang="en-GB" sz="5400" noProof="0" dirty="0"/>
              <a:t>EQUITY CERTIFICATES </a:t>
            </a:r>
            <a:br>
              <a:rPr lang="en-GB" sz="5400" noProof="0" dirty="0"/>
            </a:br>
            <a:r>
              <a:rPr lang="en-GB" sz="5400" noProof="0" dirty="0"/>
              <a:t>AND THEIR ELIGIBILITY </a:t>
            </a:r>
            <a:br>
              <a:rPr lang="en-GB" sz="5400" noProof="0" dirty="0"/>
            </a:br>
            <a:r>
              <a:rPr lang="en-GB" sz="5400" noProof="0" dirty="0"/>
              <a:t>AS CET1 CAPITAL</a:t>
            </a:r>
            <a:endParaRPr lang="en-GB" sz="4320" noProof="0" dirty="0"/>
          </a:p>
        </p:txBody>
      </p:sp>
      <p:sp>
        <p:nvSpPr>
          <p:cNvPr id="218" name="Google Shape;218;p14">
            <a:extLst>
              <a:ext uri="{FF2B5EF4-FFF2-40B4-BE49-F238E27FC236}">
                <a16:creationId xmlns:a16="http://schemas.microsoft.com/office/drawing/2014/main" id="{6951F269-26F5-0476-8703-6D3C97C2AB02}"/>
              </a:ext>
            </a:extLst>
          </p:cNvPr>
          <p:cNvSpPr txBox="1">
            <a:spLocks noGrp="1"/>
          </p:cNvSpPr>
          <p:nvPr>
            <p:ph type="subTitle" idx="1"/>
          </p:nvPr>
        </p:nvSpPr>
        <p:spPr>
          <a:xfrm>
            <a:off x="882649" y="963612"/>
            <a:ext cx="2800191" cy="4149725"/>
          </a:xfrm>
          <a:prstGeom prst="rect">
            <a:avLst/>
          </a:prstGeom>
          <a:noFill/>
          <a:ln>
            <a:noFill/>
          </a:ln>
        </p:spPr>
        <p:txBody>
          <a:bodyPr spcFirstLastPara="1" wrap="square" lIns="91425" tIns="45700" rIns="91425" bIns="45700" anchor="ctr" anchorCtr="0">
            <a:noAutofit/>
          </a:bodyPr>
          <a:lstStyle/>
          <a:p>
            <a:pPr marL="0" lvl="0" indent="0" algn="r" rtl="0">
              <a:lnSpc>
                <a:spcPct val="120000"/>
              </a:lnSpc>
              <a:spcBef>
                <a:spcPts val="0"/>
              </a:spcBef>
              <a:spcAft>
                <a:spcPts val="0"/>
              </a:spcAft>
              <a:buClr>
                <a:schemeClr val="lt1"/>
              </a:buClr>
              <a:buSzPts val="2500"/>
              <a:buNone/>
            </a:pPr>
            <a:r>
              <a:rPr lang="en-GB" noProof="0" dirty="0">
                <a:solidFill>
                  <a:schemeClr val="lt1"/>
                </a:solidFill>
              </a:rPr>
              <a:t>ANDREA RESTI</a:t>
            </a:r>
          </a:p>
          <a:p>
            <a:pPr marL="0" lvl="0" indent="0" algn="r" rtl="0">
              <a:lnSpc>
                <a:spcPct val="120000"/>
              </a:lnSpc>
              <a:spcBef>
                <a:spcPts val="0"/>
              </a:spcBef>
              <a:spcAft>
                <a:spcPts val="0"/>
              </a:spcAft>
              <a:buClr>
                <a:schemeClr val="lt1"/>
              </a:buClr>
              <a:buSzPts val="2500"/>
              <a:buNone/>
            </a:pPr>
            <a:r>
              <a:rPr lang="en-GB" noProof="0" dirty="0">
                <a:solidFill>
                  <a:schemeClr val="lt1"/>
                </a:solidFill>
              </a:rPr>
              <a:t>BOCCONI UNIVERSITY</a:t>
            </a: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r>
              <a:rPr lang="en-GB" sz="1800" noProof="0" dirty="0">
                <a:solidFill>
                  <a:schemeClr val="lt1"/>
                </a:solidFill>
              </a:rPr>
              <a:t>andrea.resti@unibocconi.it</a:t>
            </a:r>
            <a:endParaRPr lang="en-GB" sz="1800" noProof="0" dirty="0"/>
          </a:p>
        </p:txBody>
      </p:sp>
      <p:pic>
        <p:nvPicPr>
          <p:cNvPr id="5" name="Immagine 4">
            <a:extLst>
              <a:ext uri="{FF2B5EF4-FFF2-40B4-BE49-F238E27FC236}">
                <a16:creationId xmlns:a16="http://schemas.microsoft.com/office/drawing/2014/main" id="{F5ED633E-F1C0-82D8-88DC-F7DFE9556066}"/>
              </a:ext>
            </a:extLst>
          </p:cNvPr>
          <p:cNvPicPr>
            <a:picLocks noChangeAspect="1"/>
          </p:cNvPicPr>
          <p:nvPr/>
        </p:nvPicPr>
        <p:blipFill>
          <a:blip r:embed="rId3"/>
          <a:stretch>
            <a:fillRect/>
          </a:stretch>
        </p:blipFill>
        <p:spPr>
          <a:xfrm>
            <a:off x="2223136" y="2519565"/>
            <a:ext cx="1395412" cy="1395412"/>
          </a:xfrm>
          <a:prstGeom prst="rect">
            <a:avLst/>
          </a:prstGeom>
        </p:spPr>
      </p:pic>
    </p:spTree>
    <p:extLst>
      <p:ext uri="{BB962C8B-B14F-4D97-AF65-F5344CB8AC3E}">
        <p14:creationId xmlns:p14="http://schemas.microsoft.com/office/powerpoint/2010/main" val="10599112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B2CD678-AFFE-A7D8-4FDC-70775C743EC8}"/>
              </a:ext>
            </a:extLst>
          </p:cNvPr>
          <p:cNvSpPr>
            <a:spLocks noGrp="1"/>
          </p:cNvSpPr>
          <p:nvPr>
            <p:ph type="title"/>
          </p:nvPr>
        </p:nvSpPr>
        <p:spPr/>
        <p:txBody>
          <a:bodyPr/>
          <a:lstStyle/>
          <a:p>
            <a:r>
              <a:rPr lang="en-GB" noProof="0" dirty="0"/>
              <a:t>CET1 in the capital requirements regulation</a:t>
            </a:r>
          </a:p>
        </p:txBody>
      </p:sp>
      <p:pic>
        <p:nvPicPr>
          <p:cNvPr id="17" name="Immagine 16">
            <a:extLst>
              <a:ext uri="{FF2B5EF4-FFF2-40B4-BE49-F238E27FC236}">
                <a16:creationId xmlns:a16="http://schemas.microsoft.com/office/drawing/2014/main" id="{A5CAAA15-4FDD-9624-5248-73F3E76C8744}"/>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7200"/>
                    </a14:imgEffect>
                  </a14:imgLayer>
                </a14:imgProps>
              </a:ext>
            </a:extLst>
          </a:blip>
          <a:stretch>
            <a:fillRect/>
          </a:stretch>
        </p:blipFill>
        <p:spPr>
          <a:xfrm>
            <a:off x="959643" y="1417638"/>
            <a:ext cx="10272713" cy="5593556"/>
          </a:xfrm>
          <a:prstGeom prst="rect">
            <a:avLst/>
          </a:prstGeom>
        </p:spPr>
      </p:pic>
    </p:spTree>
    <p:extLst>
      <p:ext uri="{BB962C8B-B14F-4D97-AF65-F5344CB8AC3E}">
        <p14:creationId xmlns:p14="http://schemas.microsoft.com/office/powerpoint/2010/main" val="207028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A3F83-AFB1-8D32-BB63-DAEE93C7AE16}"/>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D79B3BF2-0488-D280-6D7F-6841A0F1FB44}"/>
              </a:ext>
            </a:extLst>
          </p:cNvPr>
          <p:cNvSpPr>
            <a:spLocks noGrp="1"/>
          </p:cNvSpPr>
          <p:nvPr>
            <p:ph type="title"/>
          </p:nvPr>
        </p:nvSpPr>
        <p:spPr/>
        <p:txBody>
          <a:bodyPr/>
          <a:lstStyle/>
          <a:p>
            <a:r>
              <a:rPr lang="en-GB" noProof="0" dirty="0"/>
              <a:t>CET1 in the capital requirements regulation</a:t>
            </a:r>
          </a:p>
        </p:txBody>
      </p:sp>
      <p:pic>
        <p:nvPicPr>
          <p:cNvPr id="17" name="Immagine 16">
            <a:extLst>
              <a:ext uri="{FF2B5EF4-FFF2-40B4-BE49-F238E27FC236}">
                <a16:creationId xmlns:a16="http://schemas.microsoft.com/office/drawing/2014/main" id="{77B80E03-6BE1-4CC7-5C0A-C239E55F2265}"/>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7200"/>
                    </a14:imgEffect>
                    <a14:imgEffect>
                      <a14:brightnessContrast bright="-40000" contrast="40000"/>
                    </a14:imgEffect>
                  </a14:imgLayer>
                </a14:imgProps>
              </a:ext>
            </a:extLst>
          </a:blip>
          <a:stretch>
            <a:fillRect/>
          </a:stretch>
        </p:blipFill>
        <p:spPr>
          <a:xfrm>
            <a:off x="814918" y="1264444"/>
            <a:ext cx="10272713" cy="5593556"/>
          </a:xfrm>
          <a:prstGeom prst="rect">
            <a:avLst/>
          </a:prstGeom>
        </p:spPr>
      </p:pic>
      <p:grpSp>
        <p:nvGrpSpPr>
          <p:cNvPr id="14" name="Gruppo 13">
            <a:extLst>
              <a:ext uri="{FF2B5EF4-FFF2-40B4-BE49-F238E27FC236}">
                <a16:creationId xmlns:a16="http://schemas.microsoft.com/office/drawing/2014/main" id="{C4277090-6D76-C283-4E29-96E847D3E697}"/>
              </a:ext>
            </a:extLst>
          </p:cNvPr>
          <p:cNvGrpSpPr/>
          <p:nvPr/>
        </p:nvGrpSpPr>
        <p:grpSpPr>
          <a:xfrm>
            <a:off x="4834159" y="1556810"/>
            <a:ext cx="7112845" cy="5008823"/>
            <a:chOff x="5106900" y="1631009"/>
            <a:chExt cx="7112845" cy="5008823"/>
          </a:xfrm>
        </p:grpSpPr>
        <p:pic>
          <p:nvPicPr>
            <p:cNvPr id="9" name="Immagine 8">
              <a:extLst>
                <a:ext uri="{FF2B5EF4-FFF2-40B4-BE49-F238E27FC236}">
                  <a16:creationId xmlns:a16="http://schemas.microsoft.com/office/drawing/2014/main" id="{17E24991-FC0F-731E-CD8E-D79659ADD71B}"/>
                </a:ext>
              </a:extLst>
            </p:cNvPr>
            <p:cNvPicPr>
              <a:picLocks noChangeAspect="1"/>
            </p:cNvPicPr>
            <p:nvPr/>
          </p:nvPicPr>
          <p:blipFill>
            <a:blip r:embed="rId5"/>
            <a:srcRect b="74931"/>
            <a:stretch/>
          </p:blipFill>
          <p:spPr>
            <a:xfrm>
              <a:off x="5106900" y="1631009"/>
              <a:ext cx="6510771" cy="2005445"/>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BB1B183F-439A-3B78-BE91-CEF7A9D4A5F2}"/>
                </a:ext>
              </a:extLst>
            </p:cNvPr>
            <p:cNvPicPr>
              <a:picLocks noChangeAspect="1"/>
            </p:cNvPicPr>
            <p:nvPr/>
          </p:nvPicPr>
          <p:blipFill>
            <a:blip r:embed="rId5"/>
            <a:srcRect t="59440"/>
            <a:stretch/>
          </p:blipFill>
          <p:spPr>
            <a:xfrm>
              <a:off x="5708974" y="3395185"/>
              <a:ext cx="6510771" cy="324464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0785862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00F97-50E7-A80A-5EF8-58399AFD6446}"/>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F82026D3-A2AA-2719-5BFC-3E0257149794}"/>
              </a:ext>
            </a:extLst>
          </p:cNvPr>
          <p:cNvSpPr>
            <a:spLocks noGrp="1"/>
          </p:cNvSpPr>
          <p:nvPr>
            <p:ph type="title"/>
          </p:nvPr>
        </p:nvSpPr>
        <p:spPr>
          <a:xfrm>
            <a:off x="4981074" y="274638"/>
            <a:ext cx="6876493" cy="1143000"/>
          </a:xfrm>
        </p:spPr>
        <p:txBody>
          <a:bodyPr/>
          <a:lstStyle/>
          <a:p>
            <a:r>
              <a:rPr lang="en-GB" noProof="0" dirty="0"/>
              <a:t>CET1 in the CRR</a:t>
            </a:r>
          </a:p>
        </p:txBody>
      </p:sp>
      <p:pic>
        <p:nvPicPr>
          <p:cNvPr id="17" name="Immagine 16">
            <a:extLst>
              <a:ext uri="{FF2B5EF4-FFF2-40B4-BE49-F238E27FC236}">
                <a16:creationId xmlns:a16="http://schemas.microsoft.com/office/drawing/2014/main" id="{D7DD5F01-A10B-6E82-4126-25290C5C88F2}"/>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7200"/>
                    </a14:imgEffect>
                    <a14:imgEffect>
                      <a14:brightnessContrast bright="-40000" contrast="40000"/>
                    </a14:imgEffect>
                  </a14:imgLayer>
                </a14:imgProps>
              </a:ext>
            </a:extLst>
          </a:blip>
          <a:stretch>
            <a:fillRect/>
          </a:stretch>
        </p:blipFill>
        <p:spPr>
          <a:xfrm>
            <a:off x="814918" y="1264444"/>
            <a:ext cx="10272713" cy="5593556"/>
          </a:xfrm>
          <a:prstGeom prst="rect">
            <a:avLst/>
          </a:prstGeom>
        </p:spPr>
      </p:pic>
      <p:grpSp>
        <p:nvGrpSpPr>
          <p:cNvPr id="16" name="Gruppo 15">
            <a:extLst>
              <a:ext uri="{FF2B5EF4-FFF2-40B4-BE49-F238E27FC236}">
                <a16:creationId xmlns:a16="http://schemas.microsoft.com/office/drawing/2014/main" id="{6444E5F6-A967-E453-C8BE-DCF8B2984D8D}"/>
              </a:ext>
            </a:extLst>
          </p:cNvPr>
          <p:cNvGrpSpPr/>
          <p:nvPr/>
        </p:nvGrpSpPr>
        <p:grpSpPr>
          <a:xfrm>
            <a:off x="0" y="701"/>
            <a:ext cx="4776537" cy="6821203"/>
            <a:chOff x="0" y="1117522"/>
            <a:chExt cx="3994485" cy="5704382"/>
          </a:xfrm>
        </p:grpSpPr>
        <p:pic>
          <p:nvPicPr>
            <p:cNvPr id="8" name="Immagine 7">
              <a:extLst>
                <a:ext uri="{FF2B5EF4-FFF2-40B4-BE49-F238E27FC236}">
                  <a16:creationId xmlns:a16="http://schemas.microsoft.com/office/drawing/2014/main" id="{9B9D213D-8947-A1F5-D7C5-F4A50EC31800}"/>
                </a:ext>
              </a:extLst>
            </p:cNvPr>
            <p:cNvPicPr>
              <a:picLocks noChangeAspect="1"/>
            </p:cNvPicPr>
            <p:nvPr/>
          </p:nvPicPr>
          <p:blipFill>
            <a:blip r:embed="rId5"/>
            <a:stretch>
              <a:fillRect/>
            </a:stretch>
          </p:blipFill>
          <p:spPr>
            <a:xfrm>
              <a:off x="3546" y="2071501"/>
              <a:ext cx="3990939" cy="4750403"/>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5164EEC2-2718-8B29-F4B9-1052783FAC6B}"/>
                </a:ext>
              </a:extLst>
            </p:cNvPr>
            <p:cNvPicPr>
              <a:picLocks noChangeAspect="1"/>
            </p:cNvPicPr>
            <p:nvPr/>
          </p:nvPicPr>
          <p:blipFill>
            <a:blip r:embed="rId6"/>
            <a:stretch>
              <a:fillRect/>
            </a:stretch>
          </p:blipFill>
          <p:spPr>
            <a:xfrm>
              <a:off x="0" y="1117522"/>
              <a:ext cx="3990939" cy="978043"/>
            </a:xfrm>
            <a:prstGeom prst="rect">
              <a:avLst/>
            </a:prstGeom>
          </p:spPr>
        </p:pic>
      </p:grpSp>
      <p:sp>
        <p:nvSpPr>
          <p:cNvPr id="18" name="Rettangolo 17">
            <a:extLst>
              <a:ext uri="{FF2B5EF4-FFF2-40B4-BE49-F238E27FC236}">
                <a16:creationId xmlns:a16="http://schemas.microsoft.com/office/drawing/2014/main" id="{8C6B68CC-5AB0-6063-7473-F08A5EB193BF}"/>
              </a:ext>
            </a:extLst>
          </p:cNvPr>
          <p:cNvSpPr/>
          <p:nvPr/>
        </p:nvSpPr>
        <p:spPr>
          <a:xfrm>
            <a:off x="81078" y="1141453"/>
            <a:ext cx="4635302" cy="723442"/>
          </a:xfrm>
          <a:prstGeom prst="rect">
            <a:avLst/>
          </a:prstGeom>
          <a:noFill/>
          <a:ln w="1016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ettangolo 18">
            <a:extLst>
              <a:ext uri="{FF2B5EF4-FFF2-40B4-BE49-F238E27FC236}">
                <a16:creationId xmlns:a16="http://schemas.microsoft.com/office/drawing/2014/main" id="{56E69B89-8CA9-82EC-3687-3CC755461DF8}"/>
              </a:ext>
            </a:extLst>
          </p:cNvPr>
          <p:cNvSpPr/>
          <p:nvPr/>
        </p:nvSpPr>
        <p:spPr>
          <a:xfrm>
            <a:off x="81078" y="2854701"/>
            <a:ext cx="4635302" cy="3943139"/>
          </a:xfrm>
          <a:prstGeom prst="rect">
            <a:avLst/>
          </a:prstGeom>
          <a:noFill/>
          <a:ln w="10160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4" name="Gruppo 23">
            <a:extLst>
              <a:ext uri="{FF2B5EF4-FFF2-40B4-BE49-F238E27FC236}">
                <a16:creationId xmlns:a16="http://schemas.microsoft.com/office/drawing/2014/main" id="{87C50FEF-2A9D-9ABE-33D2-BE54C7714327}"/>
              </a:ext>
            </a:extLst>
          </p:cNvPr>
          <p:cNvGrpSpPr/>
          <p:nvPr/>
        </p:nvGrpSpPr>
        <p:grpSpPr>
          <a:xfrm>
            <a:off x="4595650" y="1684420"/>
            <a:ext cx="3291980" cy="4952353"/>
            <a:chOff x="4595650" y="1684420"/>
            <a:chExt cx="3291980" cy="4952353"/>
          </a:xfrm>
        </p:grpSpPr>
        <p:sp>
          <p:nvSpPr>
            <p:cNvPr id="20" name="Rettangolo con angoli arrotondati 19">
              <a:extLst>
                <a:ext uri="{FF2B5EF4-FFF2-40B4-BE49-F238E27FC236}">
                  <a16:creationId xmlns:a16="http://schemas.microsoft.com/office/drawing/2014/main" id="{2ABB4536-87EF-2A86-12C3-FCC481E489E2}"/>
                </a:ext>
              </a:extLst>
            </p:cNvPr>
            <p:cNvSpPr/>
            <p:nvPr/>
          </p:nvSpPr>
          <p:spPr>
            <a:xfrm>
              <a:off x="4595650" y="1684420"/>
              <a:ext cx="3291980" cy="4952353"/>
            </a:xfrm>
            <a:prstGeom prst="roundRect">
              <a:avLst>
                <a:gd name="adj" fmla="val 6498"/>
              </a:avLst>
            </a:prstGeom>
          </p:spPr>
          <p:style>
            <a:lnRef idx="2">
              <a:schemeClr val="accent1"/>
            </a:lnRef>
            <a:fillRef idx="1">
              <a:schemeClr val="lt1"/>
            </a:fillRef>
            <a:effectRef idx="0">
              <a:schemeClr val="accent1"/>
            </a:effectRef>
            <a:fontRef idx="minor">
              <a:schemeClr val="dk1"/>
            </a:fontRef>
          </p:style>
          <p:txBody>
            <a:bodyPr vert="horz" rtlCol="0" anchor="ctr" anchorCtr="0"/>
            <a:lstStyle/>
            <a:p>
              <a:pPr algn="ctr"/>
              <a:r>
                <a:rPr lang="en-GB" sz="2800" noProof="0" dirty="0">
                  <a:latin typeface="Twentieth Century" panose="020B0604020202020204" charset="0"/>
                </a:rPr>
                <a:t>CET1 Items </a:t>
              </a:r>
            </a:p>
            <a:p>
              <a:pPr algn="ctr"/>
              <a:r>
                <a:rPr lang="en-GB" sz="2000" noProof="0" dirty="0">
                  <a:latin typeface="Twentieth Century" panose="020B0604020202020204" charset="0"/>
                </a:rPr>
                <a:t>according to </a:t>
              </a:r>
              <a:r>
                <a:rPr lang="en-GB" sz="2000" noProof="0" dirty="0">
                  <a:highlight>
                    <a:srgbClr val="FEFBCE"/>
                  </a:highlight>
                  <a:latin typeface="Twentieth Century" panose="020B0604020202020204" charset="0"/>
                </a:rPr>
                <a:t>Article 26</a:t>
              </a:r>
            </a:p>
            <a:p>
              <a:pPr algn="ctr"/>
              <a:endParaRPr lang="en-GB" sz="1800"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p:txBody>
        </p:sp>
        <p:sp>
          <p:nvSpPr>
            <p:cNvPr id="21" name="Rettangolo con angoli arrotondati 20">
              <a:extLst>
                <a:ext uri="{FF2B5EF4-FFF2-40B4-BE49-F238E27FC236}">
                  <a16:creationId xmlns:a16="http://schemas.microsoft.com/office/drawing/2014/main" id="{0EBF026B-1ADB-F8F1-FD32-1355A1B7E700}"/>
                </a:ext>
              </a:extLst>
            </p:cNvPr>
            <p:cNvSpPr/>
            <p:nvPr/>
          </p:nvSpPr>
          <p:spPr>
            <a:xfrm>
              <a:off x="4704590" y="3160822"/>
              <a:ext cx="3074098" cy="431550"/>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2000" noProof="0" dirty="0">
                  <a:latin typeface="Tw Cen MT" panose="020B0602020104020603" pitchFamily="34" charset="0"/>
                </a:rPr>
                <a:t>a) </a:t>
              </a:r>
              <a:r>
                <a:rPr lang="en-GB" sz="2000" b="1" noProof="0" dirty="0">
                  <a:latin typeface="Tw Cen MT" panose="020B0602020104020603" pitchFamily="34" charset="0"/>
                </a:rPr>
                <a:t>Capital instruments</a:t>
              </a:r>
            </a:p>
          </p:txBody>
        </p:sp>
        <p:sp>
          <p:nvSpPr>
            <p:cNvPr id="22" name="Rettangolo con angoli arrotondati 21">
              <a:extLst>
                <a:ext uri="{FF2B5EF4-FFF2-40B4-BE49-F238E27FC236}">
                  <a16:creationId xmlns:a16="http://schemas.microsoft.com/office/drawing/2014/main" id="{2BAC3E05-EC7A-E306-F46F-D6DF4B7B540D}"/>
                </a:ext>
              </a:extLst>
            </p:cNvPr>
            <p:cNvSpPr/>
            <p:nvPr/>
          </p:nvSpPr>
          <p:spPr>
            <a:xfrm>
              <a:off x="4824665" y="3689865"/>
              <a:ext cx="2833948" cy="431550"/>
            </a:xfrm>
            <a:prstGeom prst="roundRect">
              <a:avLst/>
            </a:prstGeom>
            <a:noFill/>
            <a:ln>
              <a:solidFill>
                <a:schemeClr val="accent1"/>
              </a:solidFill>
              <a:prstDash val="dash"/>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b) Premiums collected on a)</a:t>
              </a:r>
            </a:p>
          </p:txBody>
        </p:sp>
        <p:sp>
          <p:nvSpPr>
            <p:cNvPr id="23" name="Rettangolo con angoli arrotondati 22">
              <a:extLst>
                <a:ext uri="{FF2B5EF4-FFF2-40B4-BE49-F238E27FC236}">
                  <a16:creationId xmlns:a16="http://schemas.microsoft.com/office/drawing/2014/main" id="{BADE7C1B-91AD-B2A3-7252-A1A2C1D74D16}"/>
                </a:ext>
              </a:extLst>
            </p:cNvPr>
            <p:cNvSpPr/>
            <p:nvPr/>
          </p:nvSpPr>
          <p:spPr>
            <a:xfrm>
              <a:off x="4704590" y="4431187"/>
              <a:ext cx="3074098" cy="2101860"/>
            </a:xfrm>
            <a:prstGeom prst="roundRect">
              <a:avLst>
                <a:gd name="adj" fmla="val 2039"/>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600" b="1" noProof="0" dirty="0">
                  <a:latin typeface="Tw Cen MT" panose="020B0602020104020603" pitchFamily="34" charset="0"/>
                </a:rPr>
                <a:t>Other items</a:t>
              </a:r>
            </a:p>
            <a:p>
              <a:pPr algn="ctr"/>
              <a:endParaRPr lang="en-GB" sz="1600" noProof="0" dirty="0">
                <a:latin typeface="Tw Cen MT" panose="020B0602020104020603" pitchFamily="34" charset="0"/>
              </a:endParaRPr>
            </a:p>
            <a:p>
              <a:pPr algn="ctr"/>
              <a:r>
                <a:rPr lang="en-GB" sz="2000" noProof="0" dirty="0">
                  <a:latin typeface="Tw Cen MT" panose="020B0602020104020603" pitchFamily="34" charset="0"/>
                </a:rPr>
                <a:t>c) </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retained earnings</a:t>
              </a:r>
              <a:endPar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endParaRPr lang="en-GB" sz="6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d) other comprehensive income</a:t>
              </a:r>
            </a:p>
            <a:p>
              <a:pPr algn="ctr"/>
              <a:endParaRPr lang="en-GB" sz="6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e) other reserves </a:t>
              </a:r>
            </a:p>
            <a:p>
              <a:pPr algn="ctr"/>
              <a:endParaRPr lang="en-GB" sz="600" noProof="0" dirty="0">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f) funds for general </a:t>
              </a:r>
              <a:b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b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banking risk</a:t>
              </a:r>
              <a:endParaRPr lang="en-GB" sz="1600" noProof="0" dirty="0">
                <a:latin typeface="Tw Cen MT" panose="020B0602020104020603" pitchFamily="34" charset="0"/>
              </a:endParaRPr>
            </a:p>
          </p:txBody>
        </p:sp>
      </p:grpSp>
    </p:spTree>
    <p:extLst>
      <p:ext uri="{BB962C8B-B14F-4D97-AF65-F5344CB8AC3E}">
        <p14:creationId xmlns:p14="http://schemas.microsoft.com/office/powerpoint/2010/main" val="340806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BE320-85E9-45CD-8B7D-B2539D7D882F}"/>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90EBB52F-EE64-B986-8070-7CDB5CFA0C4C}"/>
              </a:ext>
            </a:extLst>
          </p:cNvPr>
          <p:cNvSpPr>
            <a:spLocks noGrp="1"/>
          </p:cNvSpPr>
          <p:nvPr>
            <p:ph type="title"/>
          </p:nvPr>
        </p:nvSpPr>
        <p:spPr>
          <a:xfrm>
            <a:off x="4981074" y="274638"/>
            <a:ext cx="6876493" cy="1143000"/>
          </a:xfrm>
        </p:spPr>
        <p:txBody>
          <a:bodyPr/>
          <a:lstStyle/>
          <a:p>
            <a:r>
              <a:rPr lang="en-GB" noProof="0" dirty="0"/>
              <a:t>CET1 </a:t>
            </a:r>
            <a:br>
              <a:rPr lang="en-GB" noProof="0" dirty="0"/>
            </a:br>
            <a:r>
              <a:rPr lang="en-GB" noProof="0" dirty="0"/>
              <a:t>in the CRR</a:t>
            </a:r>
          </a:p>
        </p:txBody>
      </p:sp>
      <p:pic>
        <p:nvPicPr>
          <p:cNvPr id="17" name="Immagine 16">
            <a:extLst>
              <a:ext uri="{FF2B5EF4-FFF2-40B4-BE49-F238E27FC236}">
                <a16:creationId xmlns:a16="http://schemas.microsoft.com/office/drawing/2014/main" id="{9361A7EF-16FE-EF80-2B9E-1D442C3F31D5}"/>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7200"/>
                    </a14:imgEffect>
                    <a14:imgEffect>
                      <a14:brightnessContrast bright="-40000" contrast="40000"/>
                    </a14:imgEffect>
                  </a14:imgLayer>
                </a14:imgProps>
              </a:ext>
            </a:extLst>
          </a:blip>
          <a:stretch>
            <a:fillRect/>
          </a:stretch>
        </p:blipFill>
        <p:spPr>
          <a:xfrm>
            <a:off x="814918" y="1264444"/>
            <a:ext cx="10272713" cy="5593556"/>
          </a:xfrm>
          <a:prstGeom prst="rect">
            <a:avLst/>
          </a:prstGeom>
        </p:spPr>
      </p:pic>
      <p:grpSp>
        <p:nvGrpSpPr>
          <p:cNvPr id="16" name="Gruppo 15">
            <a:extLst>
              <a:ext uri="{FF2B5EF4-FFF2-40B4-BE49-F238E27FC236}">
                <a16:creationId xmlns:a16="http://schemas.microsoft.com/office/drawing/2014/main" id="{16DEDF0E-9E73-0D27-D0C2-1309186130D5}"/>
              </a:ext>
            </a:extLst>
          </p:cNvPr>
          <p:cNvGrpSpPr/>
          <p:nvPr/>
        </p:nvGrpSpPr>
        <p:grpSpPr>
          <a:xfrm>
            <a:off x="0" y="701"/>
            <a:ext cx="4776537" cy="6821203"/>
            <a:chOff x="0" y="1117522"/>
            <a:chExt cx="3994485" cy="5704382"/>
          </a:xfrm>
        </p:grpSpPr>
        <p:pic>
          <p:nvPicPr>
            <p:cNvPr id="8" name="Immagine 7">
              <a:extLst>
                <a:ext uri="{FF2B5EF4-FFF2-40B4-BE49-F238E27FC236}">
                  <a16:creationId xmlns:a16="http://schemas.microsoft.com/office/drawing/2014/main" id="{F8745E2B-6A5C-8FA0-3D29-45D07816EF47}"/>
                </a:ext>
              </a:extLst>
            </p:cNvPr>
            <p:cNvPicPr>
              <a:picLocks noChangeAspect="1"/>
            </p:cNvPicPr>
            <p:nvPr/>
          </p:nvPicPr>
          <p:blipFill>
            <a:blip r:embed="rId5"/>
            <a:stretch>
              <a:fillRect/>
            </a:stretch>
          </p:blipFill>
          <p:spPr>
            <a:xfrm>
              <a:off x="3546" y="2071501"/>
              <a:ext cx="3990939" cy="4750403"/>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61DCF9FD-EA60-3ACD-6A31-AFFCAD0A779D}"/>
                </a:ext>
              </a:extLst>
            </p:cNvPr>
            <p:cNvPicPr>
              <a:picLocks noChangeAspect="1"/>
            </p:cNvPicPr>
            <p:nvPr/>
          </p:nvPicPr>
          <p:blipFill>
            <a:blip r:embed="rId6"/>
            <a:stretch>
              <a:fillRect/>
            </a:stretch>
          </p:blipFill>
          <p:spPr>
            <a:xfrm>
              <a:off x="0" y="1117522"/>
              <a:ext cx="3990939" cy="978043"/>
            </a:xfrm>
            <a:prstGeom prst="rect">
              <a:avLst/>
            </a:prstGeom>
          </p:spPr>
        </p:pic>
      </p:grpSp>
      <p:sp>
        <p:nvSpPr>
          <p:cNvPr id="18" name="Rettangolo 17">
            <a:extLst>
              <a:ext uri="{FF2B5EF4-FFF2-40B4-BE49-F238E27FC236}">
                <a16:creationId xmlns:a16="http://schemas.microsoft.com/office/drawing/2014/main" id="{7B67AA72-5352-D347-8617-470E55898C5F}"/>
              </a:ext>
            </a:extLst>
          </p:cNvPr>
          <p:cNvSpPr/>
          <p:nvPr/>
        </p:nvSpPr>
        <p:spPr>
          <a:xfrm>
            <a:off x="81078" y="1141453"/>
            <a:ext cx="4635302" cy="723442"/>
          </a:xfrm>
          <a:prstGeom prst="rect">
            <a:avLst/>
          </a:prstGeom>
          <a:noFill/>
          <a:ln w="1016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Rettangolo con angoli arrotondati 1">
            <a:extLst>
              <a:ext uri="{FF2B5EF4-FFF2-40B4-BE49-F238E27FC236}">
                <a16:creationId xmlns:a16="http://schemas.microsoft.com/office/drawing/2014/main" id="{E4F75143-3126-ECBB-BCE8-3E4AFB0695DA}"/>
              </a:ext>
            </a:extLst>
          </p:cNvPr>
          <p:cNvSpPr/>
          <p:nvPr/>
        </p:nvSpPr>
        <p:spPr>
          <a:xfrm>
            <a:off x="817605" y="1684420"/>
            <a:ext cx="3291980" cy="4898942"/>
          </a:xfrm>
          <a:prstGeom prst="roundRect">
            <a:avLst>
              <a:gd name="adj" fmla="val 2914"/>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nchorCtr="0"/>
          <a:lstStyle/>
          <a:p>
            <a:pPr lvl="0" algn="r">
              <a:spcAft>
                <a:spcPts val="600"/>
              </a:spcAft>
            </a:pP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Constraints </a:t>
            </a:r>
            <a:r>
              <a:rPr lang="en-GB" sz="1800" b="1" noProof="0" dirty="0">
                <a:effectLst/>
                <a:latin typeface="Tw Cen MT" panose="020B0602020104020603" pitchFamily="34" charset="0"/>
                <a:ea typeface="Times New Roman" panose="02020603050405020304" pitchFamily="18" charset="0"/>
                <a:cs typeface="Times New Roman" panose="02020603050405020304" pitchFamily="18" charset="0"/>
              </a:rPr>
              <a:t>on capital instruments </a:t>
            </a: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in </a:t>
            </a:r>
            <a:r>
              <a:rPr lang="en-GB" sz="1800" noProof="0" dirty="0">
                <a:effectLst/>
                <a:highlight>
                  <a:srgbClr val="FCC1C1"/>
                </a:highlight>
                <a:latin typeface="Tw Cen MT" panose="020B0602020104020603" pitchFamily="34" charset="0"/>
                <a:ea typeface="Times New Roman" panose="02020603050405020304" pitchFamily="18" charset="0"/>
                <a:cs typeface="Times New Roman" panose="02020603050405020304" pitchFamily="18" charset="0"/>
              </a:rPr>
              <a:t>Article 28</a:t>
            </a: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fully paid up</a:t>
            </a:r>
          </a:p>
          <a:p>
            <a:pPr lvl="0" algn="r">
              <a:spcAft>
                <a:spcPts val="600"/>
              </a:spcAft>
            </a:pPr>
            <a:r>
              <a:rPr lang="en-GB" noProof="0" dirty="0">
                <a:latin typeface="Tw Cen MT" panose="020B0602020104020603" pitchFamily="34" charset="0"/>
                <a:ea typeface="Times New Roman" panose="02020603050405020304" pitchFamily="18" charset="0"/>
                <a:cs typeface="Times New Roman" panose="02020603050405020304" pitchFamily="18" charset="0"/>
              </a:rPr>
              <a:t>- not funded nor guaranteed by the bank</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booked as equity</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clearly and separately disclosed</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perpetual</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no right to predetermined distributions</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junior in insolvency</a:t>
            </a:r>
          </a:p>
          <a:p>
            <a:pPr lvl="0" algn="r">
              <a:spcAft>
                <a:spcPts val="600"/>
              </a:spcAft>
            </a:pP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 compared to all the </a:t>
            </a:r>
            <a:r>
              <a:rPr lang="en-GB" sz="2000" b="1" noProof="0" dirty="0">
                <a:effectLst/>
                <a:latin typeface="Tw Cen MT" panose="020B0602020104020603" pitchFamily="34" charset="0"/>
                <a:ea typeface="Times New Roman" panose="02020603050405020304" pitchFamily="18" charset="0"/>
                <a:cs typeface="Times New Roman" panose="02020603050405020304" pitchFamily="18" charset="0"/>
              </a:rPr>
              <a:t>capital instruments </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they absorb the first and proportionately greatest share of losses, and each instrument absorbs losses to the same degree as all other </a:t>
            </a:r>
            <a:r>
              <a:rPr lang="en-GB" sz="2000" b="1" noProof="0" dirty="0">
                <a:effectLst/>
                <a:latin typeface="Tw Cen MT" panose="020B0602020104020603" pitchFamily="34" charset="0"/>
                <a:ea typeface="Times New Roman" panose="02020603050405020304" pitchFamily="18" charset="0"/>
                <a:cs typeface="Times New Roman" panose="02020603050405020304" pitchFamily="18" charset="0"/>
              </a:rPr>
              <a:t>CET1 instruments</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a:t>
            </a:r>
            <a:endParaRPr lang="en-GB" sz="1600" i="1" noProof="0" dirty="0">
              <a:latin typeface="Tw Cen MT" panose="020B0602020104020603" pitchFamily="34" charset="0"/>
            </a:endParaRPr>
          </a:p>
        </p:txBody>
      </p:sp>
      <p:grpSp>
        <p:nvGrpSpPr>
          <p:cNvPr id="19" name="Gruppo 18">
            <a:extLst>
              <a:ext uri="{FF2B5EF4-FFF2-40B4-BE49-F238E27FC236}">
                <a16:creationId xmlns:a16="http://schemas.microsoft.com/office/drawing/2014/main" id="{C268951F-57DB-1ADA-A1CB-06DC1BB153B0}"/>
              </a:ext>
            </a:extLst>
          </p:cNvPr>
          <p:cNvGrpSpPr/>
          <p:nvPr/>
        </p:nvGrpSpPr>
        <p:grpSpPr>
          <a:xfrm>
            <a:off x="7812151" y="-75626"/>
            <a:ext cx="4462714" cy="6904446"/>
            <a:chOff x="7778688" y="-1"/>
            <a:chExt cx="4462714" cy="6904446"/>
          </a:xfrm>
        </p:grpSpPr>
        <p:grpSp>
          <p:nvGrpSpPr>
            <p:cNvPr id="26" name="Gruppo 25">
              <a:extLst>
                <a:ext uri="{FF2B5EF4-FFF2-40B4-BE49-F238E27FC236}">
                  <a16:creationId xmlns:a16="http://schemas.microsoft.com/office/drawing/2014/main" id="{C6785394-980A-54F8-FEA3-DE2BBA20BF1F}"/>
                </a:ext>
              </a:extLst>
            </p:cNvPr>
            <p:cNvGrpSpPr/>
            <p:nvPr/>
          </p:nvGrpSpPr>
          <p:grpSpPr>
            <a:xfrm>
              <a:off x="7778688" y="-1"/>
              <a:ext cx="4462714" cy="6858001"/>
              <a:chOff x="7772944" y="93327"/>
              <a:chExt cx="4462713" cy="6810228"/>
            </a:xfrm>
          </p:grpSpPr>
          <p:pic>
            <p:nvPicPr>
              <p:cNvPr id="11" name="Immagine 10">
                <a:extLst>
                  <a:ext uri="{FF2B5EF4-FFF2-40B4-BE49-F238E27FC236}">
                    <a16:creationId xmlns:a16="http://schemas.microsoft.com/office/drawing/2014/main" id="{CC96F7A6-E437-4C54-89B6-D4C077E4684D}"/>
                  </a:ext>
                </a:extLst>
              </p:cNvPr>
              <p:cNvPicPr>
                <a:picLocks noChangeAspect="1"/>
              </p:cNvPicPr>
              <p:nvPr/>
            </p:nvPicPr>
            <p:blipFill>
              <a:blip r:embed="rId7"/>
              <a:stretch>
                <a:fillRect/>
              </a:stretch>
            </p:blipFill>
            <p:spPr>
              <a:xfrm>
                <a:off x="7772944" y="93327"/>
                <a:ext cx="4414816" cy="4757104"/>
              </a:xfrm>
              <a:prstGeom prst="rect">
                <a:avLst/>
              </a:prstGeom>
            </p:spPr>
          </p:pic>
          <p:pic>
            <p:nvPicPr>
              <p:cNvPr id="12" name="Immagine 11">
                <a:extLst>
                  <a:ext uri="{FF2B5EF4-FFF2-40B4-BE49-F238E27FC236}">
                    <a16:creationId xmlns:a16="http://schemas.microsoft.com/office/drawing/2014/main" id="{14BA1700-1155-368F-EB4D-B2059874257E}"/>
                  </a:ext>
                </a:extLst>
              </p:cNvPr>
              <p:cNvPicPr>
                <a:picLocks noChangeAspect="1"/>
              </p:cNvPicPr>
              <p:nvPr/>
            </p:nvPicPr>
            <p:blipFill>
              <a:blip r:embed="rId8"/>
              <a:stretch>
                <a:fillRect/>
              </a:stretch>
            </p:blipFill>
            <p:spPr>
              <a:xfrm>
                <a:off x="7772944" y="4791776"/>
                <a:ext cx="4414816" cy="431550"/>
              </a:xfrm>
              <a:prstGeom prst="rect">
                <a:avLst/>
              </a:prstGeom>
            </p:spPr>
          </p:pic>
          <p:pic>
            <p:nvPicPr>
              <p:cNvPr id="13" name="Immagine 12">
                <a:extLst>
                  <a:ext uri="{FF2B5EF4-FFF2-40B4-BE49-F238E27FC236}">
                    <a16:creationId xmlns:a16="http://schemas.microsoft.com/office/drawing/2014/main" id="{9FAD13D3-CD2C-3E9C-BD1E-B31711F9217D}"/>
                  </a:ext>
                </a:extLst>
              </p:cNvPr>
              <p:cNvPicPr>
                <a:picLocks noChangeAspect="1"/>
              </p:cNvPicPr>
              <p:nvPr/>
            </p:nvPicPr>
            <p:blipFill>
              <a:blip r:embed="rId9"/>
              <a:stretch>
                <a:fillRect/>
              </a:stretch>
            </p:blipFill>
            <p:spPr>
              <a:xfrm>
                <a:off x="7777957" y="5149516"/>
                <a:ext cx="4457700" cy="1285875"/>
              </a:xfrm>
              <a:prstGeom prst="rect">
                <a:avLst/>
              </a:prstGeom>
            </p:spPr>
          </p:pic>
          <p:pic>
            <p:nvPicPr>
              <p:cNvPr id="14" name="Immagine 13">
                <a:extLst>
                  <a:ext uri="{FF2B5EF4-FFF2-40B4-BE49-F238E27FC236}">
                    <a16:creationId xmlns:a16="http://schemas.microsoft.com/office/drawing/2014/main" id="{E72E5E88-9BE3-0CB7-1CD3-E3102BE26B61}"/>
                  </a:ext>
                </a:extLst>
              </p:cNvPr>
              <p:cNvPicPr>
                <a:picLocks noChangeAspect="1"/>
              </p:cNvPicPr>
              <p:nvPr/>
            </p:nvPicPr>
            <p:blipFill>
              <a:blip r:embed="rId8"/>
              <a:stretch>
                <a:fillRect/>
              </a:stretch>
            </p:blipFill>
            <p:spPr>
              <a:xfrm>
                <a:off x="7772944" y="6412095"/>
                <a:ext cx="4414816" cy="491460"/>
              </a:xfrm>
              <a:prstGeom prst="rect">
                <a:avLst/>
              </a:prstGeom>
            </p:spPr>
          </p:pic>
        </p:grpSp>
        <p:sp>
          <p:nvSpPr>
            <p:cNvPr id="9" name="CasellaDiTesto 8">
              <a:extLst>
                <a:ext uri="{FF2B5EF4-FFF2-40B4-BE49-F238E27FC236}">
                  <a16:creationId xmlns:a16="http://schemas.microsoft.com/office/drawing/2014/main" id="{76A89BCC-C420-97C3-9024-8838E1DCC33B}"/>
                </a:ext>
              </a:extLst>
            </p:cNvPr>
            <p:cNvSpPr txBox="1"/>
            <p:nvPr/>
          </p:nvSpPr>
          <p:spPr>
            <a:xfrm>
              <a:off x="7907990" y="6401454"/>
              <a:ext cx="445168" cy="502991"/>
            </a:xfrm>
            <a:prstGeom prst="rect">
              <a:avLst/>
            </a:prstGeom>
            <a:noFill/>
          </p:spPr>
          <p:txBody>
            <a:bodyPr wrap="none" rtlCol="0">
              <a:normAutofit/>
            </a:bodyPr>
            <a:lstStyle/>
            <a:p>
              <a:pPr algn="l"/>
              <a:r>
                <a:rPr lang="en-GB" sz="1800" noProof="0" dirty="0">
                  <a:solidFill>
                    <a:schemeClr val="tx1"/>
                  </a:solidFill>
                  <a:effectLst/>
                  <a:latin typeface="Twentieth Century" panose="020B0604020202020204" charset="0"/>
                </a:rPr>
                <a:t>…</a:t>
              </a:r>
            </a:p>
          </p:txBody>
        </p:sp>
        <p:sp>
          <p:nvSpPr>
            <p:cNvPr id="10" name="CasellaDiTesto 9">
              <a:extLst>
                <a:ext uri="{FF2B5EF4-FFF2-40B4-BE49-F238E27FC236}">
                  <a16:creationId xmlns:a16="http://schemas.microsoft.com/office/drawing/2014/main" id="{4311A8AF-2AF8-D99D-2916-C41FCCD7E3E4}"/>
                </a:ext>
              </a:extLst>
            </p:cNvPr>
            <p:cNvSpPr txBox="1"/>
            <p:nvPr/>
          </p:nvSpPr>
          <p:spPr>
            <a:xfrm>
              <a:off x="7907990" y="4560627"/>
              <a:ext cx="445168" cy="502991"/>
            </a:xfrm>
            <a:prstGeom prst="rect">
              <a:avLst/>
            </a:prstGeom>
            <a:noFill/>
          </p:spPr>
          <p:txBody>
            <a:bodyPr wrap="none" rtlCol="0">
              <a:normAutofit/>
            </a:bodyPr>
            <a:lstStyle/>
            <a:p>
              <a:pPr algn="l"/>
              <a:r>
                <a:rPr lang="en-GB" sz="1800" noProof="0" dirty="0">
                  <a:solidFill>
                    <a:schemeClr val="tx1"/>
                  </a:solidFill>
                  <a:effectLst/>
                  <a:latin typeface="Twentieth Century" panose="020B0604020202020204" charset="0"/>
                </a:rPr>
                <a:t>…</a:t>
              </a:r>
            </a:p>
          </p:txBody>
        </p:sp>
      </p:grpSp>
      <p:sp>
        <p:nvSpPr>
          <p:cNvPr id="23" name="Rettangolo 22">
            <a:extLst>
              <a:ext uri="{FF2B5EF4-FFF2-40B4-BE49-F238E27FC236}">
                <a16:creationId xmlns:a16="http://schemas.microsoft.com/office/drawing/2014/main" id="{AC2BDD01-274C-B19B-A768-0359EE50F434}"/>
              </a:ext>
            </a:extLst>
          </p:cNvPr>
          <p:cNvSpPr/>
          <p:nvPr/>
        </p:nvSpPr>
        <p:spPr>
          <a:xfrm>
            <a:off x="7919711" y="4999017"/>
            <a:ext cx="4300130" cy="1285874"/>
          </a:xfrm>
          <a:prstGeom prst="rect">
            <a:avLst/>
          </a:prstGeom>
          <a:noFill/>
          <a:ln w="1016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4" name="Gruppo 23">
            <a:extLst>
              <a:ext uri="{FF2B5EF4-FFF2-40B4-BE49-F238E27FC236}">
                <a16:creationId xmlns:a16="http://schemas.microsoft.com/office/drawing/2014/main" id="{593BE07C-253C-697F-6DA2-C936276E1103}"/>
              </a:ext>
            </a:extLst>
          </p:cNvPr>
          <p:cNvGrpSpPr/>
          <p:nvPr/>
        </p:nvGrpSpPr>
        <p:grpSpPr>
          <a:xfrm>
            <a:off x="4595650" y="1684420"/>
            <a:ext cx="3291980" cy="4952353"/>
            <a:chOff x="4595650" y="1684420"/>
            <a:chExt cx="3291980" cy="4952353"/>
          </a:xfrm>
        </p:grpSpPr>
        <p:sp>
          <p:nvSpPr>
            <p:cNvPr id="20" name="Rettangolo con angoli arrotondati 19">
              <a:extLst>
                <a:ext uri="{FF2B5EF4-FFF2-40B4-BE49-F238E27FC236}">
                  <a16:creationId xmlns:a16="http://schemas.microsoft.com/office/drawing/2014/main" id="{0A7B0A5B-B671-1AE2-24E8-B600F7D209E4}"/>
                </a:ext>
              </a:extLst>
            </p:cNvPr>
            <p:cNvSpPr/>
            <p:nvPr/>
          </p:nvSpPr>
          <p:spPr>
            <a:xfrm>
              <a:off x="4595650" y="1684420"/>
              <a:ext cx="3291980" cy="4952353"/>
            </a:xfrm>
            <a:prstGeom prst="roundRect">
              <a:avLst>
                <a:gd name="adj" fmla="val 6498"/>
              </a:avLst>
            </a:prstGeom>
          </p:spPr>
          <p:style>
            <a:lnRef idx="2">
              <a:schemeClr val="accent1"/>
            </a:lnRef>
            <a:fillRef idx="1">
              <a:schemeClr val="lt1"/>
            </a:fillRef>
            <a:effectRef idx="0">
              <a:schemeClr val="accent1"/>
            </a:effectRef>
            <a:fontRef idx="minor">
              <a:schemeClr val="dk1"/>
            </a:fontRef>
          </p:style>
          <p:txBody>
            <a:bodyPr vert="horz" rtlCol="0" anchor="ctr" anchorCtr="0"/>
            <a:lstStyle/>
            <a:p>
              <a:pPr algn="ctr"/>
              <a:r>
                <a:rPr lang="en-GB" sz="2800" noProof="0" dirty="0">
                  <a:latin typeface="Twentieth Century" panose="020B0604020202020204" charset="0"/>
                </a:rPr>
                <a:t>CET1 Items </a:t>
              </a:r>
            </a:p>
            <a:p>
              <a:pPr algn="ctr"/>
              <a:r>
                <a:rPr lang="en-GB" sz="2000" noProof="0" dirty="0">
                  <a:latin typeface="Twentieth Century" panose="020B0604020202020204" charset="0"/>
                </a:rPr>
                <a:t>according to </a:t>
              </a:r>
              <a:r>
                <a:rPr lang="en-GB" sz="2000" noProof="0" dirty="0">
                  <a:highlight>
                    <a:srgbClr val="FEFBCE"/>
                  </a:highlight>
                  <a:latin typeface="Twentieth Century" panose="020B0604020202020204" charset="0"/>
                </a:rPr>
                <a:t>Article 26</a:t>
              </a:r>
            </a:p>
            <a:p>
              <a:pPr algn="ctr"/>
              <a:endParaRPr lang="en-GB" sz="1800"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p:txBody>
        </p:sp>
        <p:sp>
          <p:nvSpPr>
            <p:cNvPr id="21" name="Rettangolo con angoli arrotondati 20">
              <a:extLst>
                <a:ext uri="{FF2B5EF4-FFF2-40B4-BE49-F238E27FC236}">
                  <a16:creationId xmlns:a16="http://schemas.microsoft.com/office/drawing/2014/main" id="{8BED1DDD-E0AA-0426-FFEC-1CAACA8BE138}"/>
                </a:ext>
              </a:extLst>
            </p:cNvPr>
            <p:cNvSpPr/>
            <p:nvPr/>
          </p:nvSpPr>
          <p:spPr>
            <a:xfrm>
              <a:off x="4704590" y="3160822"/>
              <a:ext cx="3074098" cy="431550"/>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2000" noProof="0" dirty="0">
                  <a:latin typeface="Tw Cen MT" panose="020B0602020104020603" pitchFamily="34" charset="0"/>
                </a:rPr>
                <a:t>a) </a:t>
              </a:r>
              <a:r>
                <a:rPr lang="en-GB" sz="2000" b="1" noProof="0" dirty="0">
                  <a:latin typeface="Tw Cen MT" panose="020B0602020104020603" pitchFamily="34" charset="0"/>
                </a:rPr>
                <a:t>Capital instruments</a:t>
              </a:r>
            </a:p>
          </p:txBody>
        </p:sp>
        <p:sp>
          <p:nvSpPr>
            <p:cNvPr id="22" name="Rettangolo con angoli arrotondati 21">
              <a:extLst>
                <a:ext uri="{FF2B5EF4-FFF2-40B4-BE49-F238E27FC236}">
                  <a16:creationId xmlns:a16="http://schemas.microsoft.com/office/drawing/2014/main" id="{0D7296CB-93CA-7388-7F6E-FD3EB4A58E0D}"/>
                </a:ext>
              </a:extLst>
            </p:cNvPr>
            <p:cNvSpPr/>
            <p:nvPr/>
          </p:nvSpPr>
          <p:spPr>
            <a:xfrm>
              <a:off x="4824665" y="3689865"/>
              <a:ext cx="2833948" cy="431550"/>
            </a:xfrm>
            <a:prstGeom prst="roundRect">
              <a:avLst/>
            </a:prstGeom>
            <a:noFill/>
            <a:ln>
              <a:solidFill>
                <a:schemeClr val="accent1"/>
              </a:solidFill>
              <a:prstDash val="dash"/>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b) Premiums collected on a)</a:t>
              </a:r>
            </a:p>
          </p:txBody>
        </p:sp>
      </p:grpSp>
      <p:cxnSp>
        <p:nvCxnSpPr>
          <p:cNvPr id="3" name="Connettore 2 2">
            <a:extLst>
              <a:ext uri="{FF2B5EF4-FFF2-40B4-BE49-F238E27FC236}">
                <a16:creationId xmlns:a16="http://schemas.microsoft.com/office/drawing/2014/main" id="{618620B3-FA78-21BA-6191-E57CAF15192E}"/>
              </a:ext>
            </a:extLst>
          </p:cNvPr>
          <p:cNvCxnSpPr/>
          <p:nvPr/>
        </p:nvCxnSpPr>
        <p:spPr>
          <a:xfrm flipH="1">
            <a:off x="4109585" y="3356620"/>
            <a:ext cx="595005" cy="0"/>
          </a:xfrm>
          <a:prstGeom prst="straightConnector1">
            <a:avLst/>
          </a:prstGeom>
          <a:ln w="57150">
            <a:solidFill>
              <a:schemeClr val="accent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03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766C3-A60C-FABC-8CB7-CA22552EFBE0}"/>
            </a:ext>
          </a:extLst>
        </p:cNvPr>
        <p:cNvGrpSpPr/>
        <p:nvPr/>
      </p:nvGrpSpPr>
      <p:grpSpPr>
        <a:xfrm>
          <a:off x="0" y="0"/>
          <a:ext cx="0" cy="0"/>
          <a:chOff x="0" y="0"/>
          <a:chExt cx="0" cy="0"/>
        </a:xfrm>
      </p:grpSpPr>
      <p:pic>
        <p:nvPicPr>
          <p:cNvPr id="17" name="Immagine 16">
            <a:extLst>
              <a:ext uri="{FF2B5EF4-FFF2-40B4-BE49-F238E27FC236}">
                <a16:creationId xmlns:a16="http://schemas.microsoft.com/office/drawing/2014/main" id="{22429FF8-464B-99E8-0962-4D71FFB43252}"/>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7200"/>
                    </a14:imgEffect>
                    <a14:imgEffect>
                      <a14:brightnessContrast bright="-40000" contrast="40000"/>
                    </a14:imgEffect>
                  </a14:imgLayer>
                </a14:imgProps>
              </a:ext>
            </a:extLst>
          </a:blip>
          <a:stretch>
            <a:fillRect/>
          </a:stretch>
        </p:blipFill>
        <p:spPr>
          <a:xfrm>
            <a:off x="814918" y="1264444"/>
            <a:ext cx="10272713" cy="5593556"/>
          </a:xfrm>
          <a:prstGeom prst="rect">
            <a:avLst/>
          </a:prstGeom>
        </p:spPr>
      </p:pic>
      <p:sp>
        <p:nvSpPr>
          <p:cNvPr id="5" name="Titolo 4">
            <a:extLst>
              <a:ext uri="{FF2B5EF4-FFF2-40B4-BE49-F238E27FC236}">
                <a16:creationId xmlns:a16="http://schemas.microsoft.com/office/drawing/2014/main" id="{681B7DD7-EAEE-AF74-4676-7605DACD6F28}"/>
              </a:ext>
            </a:extLst>
          </p:cNvPr>
          <p:cNvSpPr>
            <a:spLocks noGrp="1"/>
          </p:cNvSpPr>
          <p:nvPr>
            <p:ph type="title"/>
          </p:nvPr>
        </p:nvSpPr>
        <p:spPr>
          <a:xfrm>
            <a:off x="4981074" y="274638"/>
            <a:ext cx="6876493" cy="1143000"/>
          </a:xfrm>
        </p:spPr>
        <p:txBody>
          <a:bodyPr/>
          <a:lstStyle/>
          <a:p>
            <a:r>
              <a:rPr lang="en-GB" noProof="0" dirty="0"/>
              <a:t>CET1 in the CRR</a:t>
            </a:r>
          </a:p>
        </p:txBody>
      </p:sp>
      <p:grpSp>
        <p:nvGrpSpPr>
          <p:cNvPr id="16" name="Gruppo 15">
            <a:extLst>
              <a:ext uri="{FF2B5EF4-FFF2-40B4-BE49-F238E27FC236}">
                <a16:creationId xmlns:a16="http://schemas.microsoft.com/office/drawing/2014/main" id="{47B1D210-17DF-380F-83E1-4EA3F0132A0F}"/>
              </a:ext>
            </a:extLst>
          </p:cNvPr>
          <p:cNvGrpSpPr/>
          <p:nvPr/>
        </p:nvGrpSpPr>
        <p:grpSpPr>
          <a:xfrm>
            <a:off x="0" y="701"/>
            <a:ext cx="4776537" cy="6821203"/>
            <a:chOff x="0" y="1117522"/>
            <a:chExt cx="3994485" cy="5704382"/>
          </a:xfrm>
        </p:grpSpPr>
        <p:pic>
          <p:nvPicPr>
            <p:cNvPr id="8" name="Immagine 7">
              <a:extLst>
                <a:ext uri="{FF2B5EF4-FFF2-40B4-BE49-F238E27FC236}">
                  <a16:creationId xmlns:a16="http://schemas.microsoft.com/office/drawing/2014/main" id="{41B1CE91-1142-BA51-0DC3-5F55A7A05683}"/>
                </a:ext>
              </a:extLst>
            </p:cNvPr>
            <p:cNvPicPr>
              <a:picLocks noChangeAspect="1"/>
            </p:cNvPicPr>
            <p:nvPr/>
          </p:nvPicPr>
          <p:blipFill>
            <a:blip r:embed="rId5"/>
            <a:stretch>
              <a:fillRect/>
            </a:stretch>
          </p:blipFill>
          <p:spPr>
            <a:xfrm>
              <a:off x="3546" y="2071501"/>
              <a:ext cx="3990939" cy="4750403"/>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7A93B754-4026-3150-A04B-9E3DE20BD117}"/>
                </a:ext>
              </a:extLst>
            </p:cNvPr>
            <p:cNvPicPr>
              <a:picLocks noChangeAspect="1"/>
            </p:cNvPicPr>
            <p:nvPr/>
          </p:nvPicPr>
          <p:blipFill>
            <a:blip r:embed="rId6"/>
            <a:stretch>
              <a:fillRect/>
            </a:stretch>
          </p:blipFill>
          <p:spPr>
            <a:xfrm>
              <a:off x="0" y="1117522"/>
              <a:ext cx="3990939" cy="978043"/>
            </a:xfrm>
            <a:prstGeom prst="rect">
              <a:avLst/>
            </a:prstGeom>
          </p:spPr>
        </p:pic>
      </p:grpSp>
      <p:sp>
        <p:nvSpPr>
          <p:cNvPr id="18" name="Rettangolo 17">
            <a:extLst>
              <a:ext uri="{FF2B5EF4-FFF2-40B4-BE49-F238E27FC236}">
                <a16:creationId xmlns:a16="http://schemas.microsoft.com/office/drawing/2014/main" id="{D9DE27D4-C9A7-8CCB-2906-6937FCA61C3E}"/>
              </a:ext>
            </a:extLst>
          </p:cNvPr>
          <p:cNvSpPr/>
          <p:nvPr/>
        </p:nvSpPr>
        <p:spPr>
          <a:xfrm>
            <a:off x="81078" y="1141453"/>
            <a:ext cx="4635302" cy="723442"/>
          </a:xfrm>
          <a:prstGeom prst="rect">
            <a:avLst/>
          </a:prstGeom>
          <a:noFill/>
          <a:ln w="1016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Rettangolo con angoli arrotondati 1">
            <a:extLst>
              <a:ext uri="{FF2B5EF4-FFF2-40B4-BE49-F238E27FC236}">
                <a16:creationId xmlns:a16="http://schemas.microsoft.com/office/drawing/2014/main" id="{CD65FF94-AFF2-A204-FA05-DB297DC41425}"/>
              </a:ext>
            </a:extLst>
          </p:cNvPr>
          <p:cNvSpPr/>
          <p:nvPr/>
        </p:nvSpPr>
        <p:spPr>
          <a:xfrm>
            <a:off x="817605" y="1684420"/>
            <a:ext cx="3291980" cy="4898942"/>
          </a:xfrm>
          <a:prstGeom prst="roundRect">
            <a:avLst>
              <a:gd name="adj" fmla="val 2914"/>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nchorCtr="0"/>
          <a:lstStyle/>
          <a:p>
            <a:pPr lvl="0" algn="r">
              <a:spcAft>
                <a:spcPts val="600"/>
              </a:spcAft>
            </a:pP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Constraints </a:t>
            </a:r>
            <a:r>
              <a:rPr lang="en-GB" sz="1800" b="1" noProof="0" dirty="0">
                <a:effectLst/>
                <a:latin typeface="Tw Cen MT" panose="020B0602020104020603" pitchFamily="34" charset="0"/>
                <a:ea typeface="Times New Roman" panose="02020603050405020304" pitchFamily="18" charset="0"/>
                <a:cs typeface="Times New Roman" panose="02020603050405020304" pitchFamily="18" charset="0"/>
              </a:rPr>
              <a:t>on capital instruments </a:t>
            </a: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in </a:t>
            </a:r>
            <a:r>
              <a:rPr lang="en-GB" sz="1800" noProof="0" dirty="0">
                <a:effectLst/>
                <a:highlight>
                  <a:srgbClr val="FCC1C1"/>
                </a:highlight>
                <a:latin typeface="Tw Cen MT" panose="020B0602020104020603" pitchFamily="34" charset="0"/>
                <a:ea typeface="Times New Roman" panose="02020603050405020304" pitchFamily="18" charset="0"/>
                <a:cs typeface="Times New Roman" panose="02020603050405020304" pitchFamily="18" charset="0"/>
              </a:rPr>
              <a:t>Article 28</a:t>
            </a: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fully paid up</a:t>
            </a:r>
          </a:p>
          <a:p>
            <a:pPr lvl="0" algn="r">
              <a:spcAft>
                <a:spcPts val="600"/>
              </a:spcAft>
            </a:pPr>
            <a:r>
              <a:rPr lang="en-GB" noProof="0" dirty="0">
                <a:latin typeface="Tw Cen MT" panose="020B0602020104020603" pitchFamily="34" charset="0"/>
                <a:ea typeface="Times New Roman" panose="02020603050405020304" pitchFamily="18" charset="0"/>
                <a:cs typeface="Times New Roman" panose="02020603050405020304" pitchFamily="18" charset="0"/>
              </a:rPr>
              <a:t>- not funded nor guaranteed by the bank</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booked as equity</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clearly and separately disclosed</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perpetual</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no right to predetermined distributions</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junior in insolvency</a:t>
            </a:r>
          </a:p>
          <a:p>
            <a:pPr lvl="0" algn="r">
              <a:spcAft>
                <a:spcPts val="600"/>
              </a:spcAft>
            </a:pP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 compared to all the </a:t>
            </a:r>
            <a:r>
              <a:rPr lang="en-GB" sz="2000" b="1" noProof="0" dirty="0">
                <a:effectLst/>
                <a:latin typeface="Tw Cen MT" panose="020B0602020104020603" pitchFamily="34" charset="0"/>
                <a:ea typeface="Times New Roman" panose="02020603050405020304" pitchFamily="18" charset="0"/>
                <a:cs typeface="Times New Roman" panose="02020603050405020304" pitchFamily="18" charset="0"/>
              </a:rPr>
              <a:t>capital instruments </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they absorb the first and proportionately greatest share of losses, and each instrument absorbs losses to the same degree as all other </a:t>
            </a:r>
            <a:r>
              <a:rPr lang="en-GB" sz="2000" b="1" noProof="0" dirty="0">
                <a:effectLst/>
                <a:latin typeface="Tw Cen MT" panose="020B0602020104020603" pitchFamily="34" charset="0"/>
                <a:ea typeface="Times New Roman" panose="02020603050405020304" pitchFamily="18" charset="0"/>
                <a:cs typeface="Times New Roman" panose="02020603050405020304" pitchFamily="18" charset="0"/>
              </a:rPr>
              <a:t>CET1 instruments</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a:t>
            </a:r>
            <a:endParaRPr lang="en-GB" sz="1600" i="1" noProof="0" dirty="0">
              <a:latin typeface="Tw Cen MT" panose="020B0602020104020603" pitchFamily="34" charset="0"/>
            </a:endParaRPr>
          </a:p>
        </p:txBody>
      </p:sp>
      <p:cxnSp>
        <p:nvCxnSpPr>
          <p:cNvPr id="3" name="Connettore 2 2">
            <a:extLst>
              <a:ext uri="{FF2B5EF4-FFF2-40B4-BE49-F238E27FC236}">
                <a16:creationId xmlns:a16="http://schemas.microsoft.com/office/drawing/2014/main" id="{9EF80F95-DDDE-776A-608A-B500C1535786}"/>
              </a:ext>
            </a:extLst>
          </p:cNvPr>
          <p:cNvCxnSpPr/>
          <p:nvPr/>
        </p:nvCxnSpPr>
        <p:spPr>
          <a:xfrm flipH="1">
            <a:off x="4109585" y="3356620"/>
            <a:ext cx="595005" cy="0"/>
          </a:xfrm>
          <a:prstGeom prst="straightConnector1">
            <a:avLst/>
          </a:prstGeom>
          <a:ln w="57150">
            <a:solidFill>
              <a:schemeClr val="accent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4" name="Immagine 3">
            <a:extLst>
              <a:ext uri="{FF2B5EF4-FFF2-40B4-BE49-F238E27FC236}">
                <a16:creationId xmlns:a16="http://schemas.microsoft.com/office/drawing/2014/main" id="{7A30B9A9-4D98-103F-4D0A-8497049CF0EB}"/>
              </a:ext>
            </a:extLst>
          </p:cNvPr>
          <p:cNvPicPr>
            <a:picLocks noChangeAspect="1"/>
          </p:cNvPicPr>
          <p:nvPr/>
        </p:nvPicPr>
        <p:blipFill>
          <a:blip r:embed="rId7"/>
          <a:stretch>
            <a:fillRect/>
          </a:stretch>
        </p:blipFill>
        <p:spPr>
          <a:xfrm>
            <a:off x="8021632" y="1381296"/>
            <a:ext cx="2630802" cy="3950647"/>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D763F1A6-7955-193F-DC92-5D5569F950AB}"/>
              </a:ext>
            </a:extLst>
          </p:cNvPr>
          <p:cNvSpPr txBox="1"/>
          <p:nvPr/>
        </p:nvSpPr>
        <p:spPr>
          <a:xfrm>
            <a:off x="8308336" y="3107558"/>
            <a:ext cx="3360026" cy="3485746"/>
          </a:xfrm>
          <a:custGeom>
            <a:avLst/>
            <a:gdLst>
              <a:gd name="connsiteX0" fmla="*/ 0 w 3360026"/>
              <a:gd name="connsiteY0" fmla="*/ 0 h 3485746"/>
              <a:gd name="connsiteX1" fmla="*/ 627205 w 3360026"/>
              <a:gd name="connsiteY1" fmla="*/ 0 h 3485746"/>
              <a:gd name="connsiteX2" fmla="*/ 1254410 w 3360026"/>
              <a:gd name="connsiteY2" fmla="*/ 0 h 3485746"/>
              <a:gd name="connsiteX3" fmla="*/ 1713613 w 3360026"/>
              <a:gd name="connsiteY3" fmla="*/ 0 h 3485746"/>
              <a:gd name="connsiteX4" fmla="*/ 2172817 w 3360026"/>
              <a:gd name="connsiteY4" fmla="*/ 0 h 3485746"/>
              <a:gd name="connsiteX5" fmla="*/ 2632020 w 3360026"/>
              <a:gd name="connsiteY5" fmla="*/ 0 h 3485746"/>
              <a:gd name="connsiteX6" fmla="*/ 3360026 w 3360026"/>
              <a:gd name="connsiteY6" fmla="*/ 0 h 3485746"/>
              <a:gd name="connsiteX7" fmla="*/ 3360026 w 3360026"/>
              <a:gd name="connsiteY7" fmla="*/ 580958 h 3485746"/>
              <a:gd name="connsiteX8" fmla="*/ 3360026 w 3360026"/>
              <a:gd name="connsiteY8" fmla="*/ 1057343 h 3485746"/>
              <a:gd name="connsiteX9" fmla="*/ 3360026 w 3360026"/>
              <a:gd name="connsiteY9" fmla="*/ 1568586 h 3485746"/>
              <a:gd name="connsiteX10" fmla="*/ 3360026 w 3360026"/>
              <a:gd name="connsiteY10" fmla="*/ 2219258 h 3485746"/>
              <a:gd name="connsiteX11" fmla="*/ 3360026 w 3360026"/>
              <a:gd name="connsiteY11" fmla="*/ 2695644 h 3485746"/>
              <a:gd name="connsiteX12" fmla="*/ 3360026 w 3360026"/>
              <a:gd name="connsiteY12" fmla="*/ 3485746 h 3485746"/>
              <a:gd name="connsiteX13" fmla="*/ 2766421 w 3360026"/>
              <a:gd name="connsiteY13" fmla="*/ 3485746 h 3485746"/>
              <a:gd name="connsiteX14" fmla="*/ 2206417 w 3360026"/>
              <a:gd name="connsiteY14" fmla="*/ 3485746 h 3485746"/>
              <a:gd name="connsiteX15" fmla="*/ 1646413 w 3360026"/>
              <a:gd name="connsiteY15" fmla="*/ 3485746 h 3485746"/>
              <a:gd name="connsiteX16" fmla="*/ 1019208 w 3360026"/>
              <a:gd name="connsiteY16" fmla="*/ 3485746 h 3485746"/>
              <a:gd name="connsiteX17" fmla="*/ 526404 w 3360026"/>
              <a:gd name="connsiteY17" fmla="*/ 3485746 h 3485746"/>
              <a:gd name="connsiteX18" fmla="*/ 0 w 3360026"/>
              <a:gd name="connsiteY18" fmla="*/ 3485746 h 3485746"/>
              <a:gd name="connsiteX19" fmla="*/ 0 w 3360026"/>
              <a:gd name="connsiteY19" fmla="*/ 2835073 h 3485746"/>
              <a:gd name="connsiteX20" fmla="*/ 0 w 3360026"/>
              <a:gd name="connsiteY20" fmla="*/ 2219258 h 3485746"/>
              <a:gd name="connsiteX21" fmla="*/ 0 w 3360026"/>
              <a:gd name="connsiteY21" fmla="*/ 1603443 h 3485746"/>
              <a:gd name="connsiteX22" fmla="*/ 0 w 3360026"/>
              <a:gd name="connsiteY22" fmla="*/ 1127058 h 3485746"/>
              <a:gd name="connsiteX23" fmla="*/ 0 w 3360026"/>
              <a:gd name="connsiteY23" fmla="*/ 615815 h 3485746"/>
              <a:gd name="connsiteX24" fmla="*/ 0 w 3360026"/>
              <a:gd name="connsiteY24" fmla="*/ 0 h 34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60026" h="3485746" fill="none" extrusionOk="0">
                <a:moveTo>
                  <a:pt x="0" y="0"/>
                </a:moveTo>
                <a:cubicBezTo>
                  <a:pt x="275122" y="-74181"/>
                  <a:pt x="442484" y="62133"/>
                  <a:pt x="627205" y="0"/>
                </a:cubicBezTo>
                <a:cubicBezTo>
                  <a:pt x="811926" y="-62133"/>
                  <a:pt x="1016960" y="28362"/>
                  <a:pt x="1254410" y="0"/>
                </a:cubicBezTo>
                <a:cubicBezTo>
                  <a:pt x="1491861" y="-28362"/>
                  <a:pt x="1558601" y="33882"/>
                  <a:pt x="1713613" y="0"/>
                </a:cubicBezTo>
                <a:cubicBezTo>
                  <a:pt x="1868625" y="-33882"/>
                  <a:pt x="2019022" y="6593"/>
                  <a:pt x="2172817" y="0"/>
                </a:cubicBezTo>
                <a:cubicBezTo>
                  <a:pt x="2326612" y="-6593"/>
                  <a:pt x="2513571" y="18204"/>
                  <a:pt x="2632020" y="0"/>
                </a:cubicBezTo>
                <a:cubicBezTo>
                  <a:pt x="2750469" y="-18204"/>
                  <a:pt x="3085978" y="32999"/>
                  <a:pt x="3360026" y="0"/>
                </a:cubicBezTo>
                <a:cubicBezTo>
                  <a:pt x="3406087" y="202279"/>
                  <a:pt x="3319783" y="420368"/>
                  <a:pt x="3360026" y="580958"/>
                </a:cubicBezTo>
                <a:cubicBezTo>
                  <a:pt x="3400269" y="741548"/>
                  <a:pt x="3343745" y="939547"/>
                  <a:pt x="3360026" y="1057343"/>
                </a:cubicBezTo>
                <a:cubicBezTo>
                  <a:pt x="3376307" y="1175139"/>
                  <a:pt x="3356335" y="1410554"/>
                  <a:pt x="3360026" y="1568586"/>
                </a:cubicBezTo>
                <a:cubicBezTo>
                  <a:pt x="3363717" y="1726618"/>
                  <a:pt x="3290975" y="1963818"/>
                  <a:pt x="3360026" y="2219258"/>
                </a:cubicBezTo>
                <a:cubicBezTo>
                  <a:pt x="3429077" y="2474698"/>
                  <a:pt x="3351793" y="2522690"/>
                  <a:pt x="3360026" y="2695644"/>
                </a:cubicBezTo>
                <a:cubicBezTo>
                  <a:pt x="3368259" y="2868598"/>
                  <a:pt x="3291642" y="3175100"/>
                  <a:pt x="3360026" y="3485746"/>
                </a:cubicBezTo>
                <a:cubicBezTo>
                  <a:pt x="3144017" y="3510895"/>
                  <a:pt x="3049784" y="3444381"/>
                  <a:pt x="2766421" y="3485746"/>
                </a:cubicBezTo>
                <a:cubicBezTo>
                  <a:pt x="2483059" y="3527111"/>
                  <a:pt x="2323338" y="3477846"/>
                  <a:pt x="2206417" y="3485746"/>
                </a:cubicBezTo>
                <a:cubicBezTo>
                  <a:pt x="2089496" y="3493646"/>
                  <a:pt x="1864423" y="3436504"/>
                  <a:pt x="1646413" y="3485746"/>
                </a:cubicBezTo>
                <a:cubicBezTo>
                  <a:pt x="1428403" y="3534988"/>
                  <a:pt x="1249980" y="3476172"/>
                  <a:pt x="1019208" y="3485746"/>
                </a:cubicBezTo>
                <a:cubicBezTo>
                  <a:pt x="788436" y="3495320"/>
                  <a:pt x="658399" y="3465949"/>
                  <a:pt x="526404" y="3485746"/>
                </a:cubicBezTo>
                <a:cubicBezTo>
                  <a:pt x="394409" y="3505543"/>
                  <a:pt x="150668" y="3459284"/>
                  <a:pt x="0" y="3485746"/>
                </a:cubicBezTo>
                <a:cubicBezTo>
                  <a:pt x="-7715" y="3342503"/>
                  <a:pt x="26903" y="3108835"/>
                  <a:pt x="0" y="2835073"/>
                </a:cubicBezTo>
                <a:cubicBezTo>
                  <a:pt x="-26903" y="2561311"/>
                  <a:pt x="43739" y="2515577"/>
                  <a:pt x="0" y="2219258"/>
                </a:cubicBezTo>
                <a:cubicBezTo>
                  <a:pt x="-43739" y="1922939"/>
                  <a:pt x="29628" y="1847027"/>
                  <a:pt x="0" y="1603443"/>
                </a:cubicBezTo>
                <a:cubicBezTo>
                  <a:pt x="-29628" y="1359859"/>
                  <a:pt x="47806" y="1306234"/>
                  <a:pt x="0" y="1127058"/>
                </a:cubicBezTo>
                <a:cubicBezTo>
                  <a:pt x="-47806" y="947882"/>
                  <a:pt x="37179" y="805223"/>
                  <a:pt x="0" y="615815"/>
                </a:cubicBezTo>
                <a:cubicBezTo>
                  <a:pt x="-37179" y="426407"/>
                  <a:pt x="58283" y="255108"/>
                  <a:pt x="0" y="0"/>
                </a:cubicBezTo>
                <a:close/>
              </a:path>
              <a:path w="3360026" h="3485746" stroke="0" extrusionOk="0">
                <a:moveTo>
                  <a:pt x="0" y="0"/>
                </a:moveTo>
                <a:cubicBezTo>
                  <a:pt x="251556" y="-53470"/>
                  <a:pt x="468742" y="29912"/>
                  <a:pt x="627205" y="0"/>
                </a:cubicBezTo>
                <a:cubicBezTo>
                  <a:pt x="785669" y="-29912"/>
                  <a:pt x="1097055" y="61289"/>
                  <a:pt x="1220809" y="0"/>
                </a:cubicBezTo>
                <a:cubicBezTo>
                  <a:pt x="1344563" y="-61289"/>
                  <a:pt x="1639982" y="58691"/>
                  <a:pt x="1747214" y="0"/>
                </a:cubicBezTo>
                <a:cubicBezTo>
                  <a:pt x="1854447" y="-58691"/>
                  <a:pt x="2101146" y="29127"/>
                  <a:pt x="2240017" y="0"/>
                </a:cubicBezTo>
                <a:cubicBezTo>
                  <a:pt x="2378888" y="-29127"/>
                  <a:pt x="2614298" y="52378"/>
                  <a:pt x="2732821" y="0"/>
                </a:cubicBezTo>
                <a:cubicBezTo>
                  <a:pt x="2851344" y="-52378"/>
                  <a:pt x="3141996" y="15177"/>
                  <a:pt x="3360026" y="0"/>
                </a:cubicBezTo>
                <a:cubicBezTo>
                  <a:pt x="3381616" y="190132"/>
                  <a:pt x="3316882" y="346089"/>
                  <a:pt x="3360026" y="476385"/>
                </a:cubicBezTo>
                <a:cubicBezTo>
                  <a:pt x="3403170" y="606682"/>
                  <a:pt x="3351285" y="866121"/>
                  <a:pt x="3360026" y="1092200"/>
                </a:cubicBezTo>
                <a:cubicBezTo>
                  <a:pt x="3368767" y="1318280"/>
                  <a:pt x="3304036" y="1463272"/>
                  <a:pt x="3360026" y="1638301"/>
                </a:cubicBezTo>
                <a:cubicBezTo>
                  <a:pt x="3416016" y="1813330"/>
                  <a:pt x="3332408" y="1924838"/>
                  <a:pt x="3360026" y="2114686"/>
                </a:cubicBezTo>
                <a:cubicBezTo>
                  <a:pt x="3387644" y="2304534"/>
                  <a:pt x="3356433" y="2430717"/>
                  <a:pt x="3360026" y="2730501"/>
                </a:cubicBezTo>
                <a:cubicBezTo>
                  <a:pt x="3363619" y="3030285"/>
                  <a:pt x="3346187" y="3312121"/>
                  <a:pt x="3360026" y="3485746"/>
                </a:cubicBezTo>
                <a:cubicBezTo>
                  <a:pt x="3134166" y="3504725"/>
                  <a:pt x="2952645" y="3442039"/>
                  <a:pt x="2732821" y="3485746"/>
                </a:cubicBezTo>
                <a:cubicBezTo>
                  <a:pt x="2512997" y="3529453"/>
                  <a:pt x="2349448" y="3463830"/>
                  <a:pt x="2105616" y="3485746"/>
                </a:cubicBezTo>
                <a:cubicBezTo>
                  <a:pt x="1861784" y="3507662"/>
                  <a:pt x="1790309" y="3472873"/>
                  <a:pt x="1545612" y="3485746"/>
                </a:cubicBezTo>
                <a:cubicBezTo>
                  <a:pt x="1300915" y="3498619"/>
                  <a:pt x="1157000" y="3455368"/>
                  <a:pt x="985608" y="3485746"/>
                </a:cubicBezTo>
                <a:cubicBezTo>
                  <a:pt x="814216" y="3516124"/>
                  <a:pt x="227197" y="3446849"/>
                  <a:pt x="0" y="3485746"/>
                </a:cubicBezTo>
                <a:cubicBezTo>
                  <a:pt x="-35221" y="3259947"/>
                  <a:pt x="59422" y="3015908"/>
                  <a:pt x="0" y="2835073"/>
                </a:cubicBezTo>
                <a:cubicBezTo>
                  <a:pt x="-59422" y="2654238"/>
                  <a:pt x="54012" y="2471690"/>
                  <a:pt x="0" y="2184401"/>
                </a:cubicBezTo>
                <a:cubicBezTo>
                  <a:pt x="-54012" y="1897112"/>
                  <a:pt x="25680" y="1843875"/>
                  <a:pt x="0" y="1673158"/>
                </a:cubicBezTo>
                <a:cubicBezTo>
                  <a:pt x="-25680" y="1502441"/>
                  <a:pt x="20910" y="1298214"/>
                  <a:pt x="0" y="1196773"/>
                </a:cubicBezTo>
                <a:cubicBezTo>
                  <a:pt x="-20910" y="1095333"/>
                  <a:pt x="69393" y="833087"/>
                  <a:pt x="0" y="615815"/>
                </a:cubicBezTo>
                <a:cubicBezTo>
                  <a:pt x="-69393" y="398543"/>
                  <a:pt x="22272" y="237892"/>
                  <a:pt x="0" y="0"/>
                </a:cubicBezTo>
                <a:close/>
              </a:path>
            </a:pathLst>
          </a:custGeom>
          <a:solidFill>
            <a:schemeClr val="bg1"/>
          </a:solidFill>
          <a:ln w="76200">
            <a:solidFill>
              <a:schemeClr val="accent2">
                <a:lumMod val="20000"/>
                <a:lumOff val="80000"/>
              </a:schemeClr>
            </a:solidFill>
            <a:extLst>
              <a:ext uri="{C807C97D-BFC1-408E-A445-0C87EB9F89A2}">
                <ask:lineSketchStyleProps xmlns:ask="http://schemas.microsoft.com/office/drawing/2018/sketchyshapes" sd="913503214">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oAutofit/>
          </a:bodyPr>
          <a:lstStyle/>
          <a:p>
            <a:r>
              <a:rPr lang="en-GB" sz="2000" b="0" i="0" u="none" strike="noStrike" baseline="0" noProof="0" dirty="0">
                <a:latin typeface="Liberation Serif" panose="02020603050405020304" pitchFamily="18" charset="0"/>
              </a:rPr>
              <a:t>“There are no capital instruments issued in relation to the ‘ownerless’ e</a:t>
            </a:r>
            <a:r>
              <a:rPr lang="en-GB" sz="2000" b="0" i="0" u="none" strike="noStrike" baseline="0" noProof="0" dirty="0">
                <a:solidFill>
                  <a:schemeClr val="tx1"/>
                </a:solidFill>
                <a:latin typeface="Liberation Serif" panose="02020603050405020304" pitchFamily="18" charset="0"/>
              </a:rPr>
              <a:t>quity.”</a:t>
            </a:r>
          </a:p>
          <a:p>
            <a:endParaRPr lang="en-GB" sz="2000" b="0" i="0" u="none" strike="noStrike" baseline="0" noProof="0" dirty="0">
              <a:solidFill>
                <a:schemeClr val="tx1"/>
              </a:solidFill>
              <a:latin typeface="Liberation Serif" panose="02020603050405020304" pitchFamily="18" charset="0"/>
            </a:endParaRPr>
          </a:p>
          <a:p>
            <a:r>
              <a:rPr lang="en-GB" sz="2000" b="0" i="0" u="none" strike="noStrike" baseline="0" noProof="0" dirty="0">
                <a:solidFill>
                  <a:schemeClr val="tx1"/>
                </a:solidFill>
                <a:latin typeface="Liberation Serif" panose="02020603050405020304" pitchFamily="18" charset="0"/>
              </a:rPr>
              <a:t>“ownerless capital is not a capital instrument”</a:t>
            </a:r>
          </a:p>
        </p:txBody>
      </p:sp>
      <p:pic>
        <p:nvPicPr>
          <p:cNvPr id="7" name="Immagine 6">
            <a:extLst>
              <a:ext uri="{FF2B5EF4-FFF2-40B4-BE49-F238E27FC236}">
                <a16:creationId xmlns:a16="http://schemas.microsoft.com/office/drawing/2014/main" id="{0754335F-EBD4-AA50-BCA6-DEF2C9DD7412}"/>
              </a:ext>
            </a:extLst>
          </p:cNvPr>
          <p:cNvPicPr>
            <a:picLocks noChangeAspect="1"/>
          </p:cNvPicPr>
          <p:nvPr/>
        </p:nvPicPr>
        <p:blipFill>
          <a:blip r:embed="rId8"/>
          <a:stretch>
            <a:fillRect/>
          </a:stretch>
        </p:blipFill>
        <p:spPr>
          <a:xfrm>
            <a:off x="9354570" y="5448795"/>
            <a:ext cx="2118030" cy="1008100"/>
          </a:xfrm>
          <a:prstGeom prst="rect">
            <a:avLst/>
          </a:prstGeom>
        </p:spPr>
      </p:pic>
      <p:grpSp>
        <p:nvGrpSpPr>
          <p:cNvPr id="24" name="Gruppo 23">
            <a:extLst>
              <a:ext uri="{FF2B5EF4-FFF2-40B4-BE49-F238E27FC236}">
                <a16:creationId xmlns:a16="http://schemas.microsoft.com/office/drawing/2014/main" id="{34E3AE4D-38F2-D834-C681-B9093020E30A}"/>
              </a:ext>
            </a:extLst>
          </p:cNvPr>
          <p:cNvGrpSpPr/>
          <p:nvPr/>
        </p:nvGrpSpPr>
        <p:grpSpPr>
          <a:xfrm>
            <a:off x="4595650" y="1684420"/>
            <a:ext cx="3291980" cy="4952353"/>
            <a:chOff x="4595650" y="1684420"/>
            <a:chExt cx="3291980" cy="4952353"/>
          </a:xfrm>
        </p:grpSpPr>
        <p:sp>
          <p:nvSpPr>
            <p:cNvPr id="20" name="Rettangolo con angoli arrotondati 19">
              <a:extLst>
                <a:ext uri="{FF2B5EF4-FFF2-40B4-BE49-F238E27FC236}">
                  <a16:creationId xmlns:a16="http://schemas.microsoft.com/office/drawing/2014/main" id="{518DF9FE-F073-1900-D4C7-A87FF7244F26}"/>
                </a:ext>
              </a:extLst>
            </p:cNvPr>
            <p:cNvSpPr/>
            <p:nvPr/>
          </p:nvSpPr>
          <p:spPr>
            <a:xfrm>
              <a:off x="4595650" y="1684420"/>
              <a:ext cx="3291980" cy="4952353"/>
            </a:xfrm>
            <a:prstGeom prst="roundRect">
              <a:avLst>
                <a:gd name="adj" fmla="val 6498"/>
              </a:avLst>
            </a:prstGeom>
          </p:spPr>
          <p:style>
            <a:lnRef idx="2">
              <a:schemeClr val="accent1"/>
            </a:lnRef>
            <a:fillRef idx="1">
              <a:schemeClr val="lt1"/>
            </a:fillRef>
            <a:effectRef idx="0">
              <a:schemeClr val="accent1"/>
            </a:effectRef>
            <a:fontRef idx="minor">
              <a:schemeClr val="dk1"/>
            </a:fontRef>
          </p:style>
          <p:txBody>
            <a:bodyPr vert="horz" rtlCol="0" anchor="ctr" anchorCtr="0"/>
            <a:lstStyle/>
            <a:p>
              <a:pPr algn="ctr"/>
              <a:r>
                <a:rPr lang="en-GB" sz="2800" noProof="0" dirty="0">
                  <a:latin typeface="Twentieth Century" panose="020B0604020202020204" charset="0"/>
                </a:rPr>
                <a:t>CET1 Items </a:t>
              </a:r>
            </a:p>
            <a:p>
              <a:pPr algn="ctr"/>
              <a:r>
                <a:rPr lang="en-GB" sz="2000" noProof="0" dirty="0">
                  <a:latin typeface="Twentieth Century" panose="020B0604020202020204" charset="0"/>
                </a:rPr>
                <a:t>according to </a:t>
              </a:r>
              <a:r>
                <a:rPr lang="en-GB" sz="2000" noProof="0" dirty="0">
                  <a:highlight>
                    <a:srgbClr val="FEFBCE"/>
                  </a:highlight>
                  <a:latin typeface="Twentieth Century" panose="020B0604020202020204" charset="0"/>
                </a:rPr>
                <a:t>Article 26</a:t>
              </a:r>
            </a:p>
            <a:p>
              <a:pPr algn="ctr"/>
              <a:endParaRPr lang="en-GB" sz="1800"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p:txBody>
        </p:sp>
        <p:sp>
          <p:nvSpPr>
            <p:cNvPr id="21" name="Rettangolo con angoli arrotondati 20">
              <a:extLst>
                <a:ext uri="{FF2B5EF4-FFF2-40B4-BE49-F238E27FC236}">
                  <a16:creationId xmlns:a16="http://schemas.microsoft.com/office/drawing/2014/main" id="{71A82118-D0D7-54E2-CE0C-936ABCE2CEA7}"/>
                </a:ext>
              </a:extLst>
            </p:cNvPr>
            <p:cNvSpPr/>
            <p:nvPr/>
          </p:nvSpPr>
          <p:spPr>
            <a:xfrm>
              <a:off x="4704590" y="3160822"/>
              <a:ext cx="3074098" cy="431550"/>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2000" noProof="0" dirty="0">
                  <a:latin typeface="Tw Cen MT" panose="020B0602020104020603" pitchFamily="34" charset="0"/>
                </a:rPr>
                <a:t>a) </a:t>
              </a:r>
              <a:r>
                <a:rPr lang="en-GB" sz="2000" b="1" noProof="0" dirty="0">
                  <a:latin typeface="Tw Cen MT" panose="020B0602020104020603" pitchFamily="34" charset="0"/>
                </a:rPr>
                <a:t>Capital instruments</a:t>
              </a:r>
            </a:p>
          </p:txBody>
        </p:sp>
        <p:sp>
          <p:nvSpPr>
            <p:cNvPr id="22" name="Rettangolo con angoli arrotondati 21">
              <a:extLst>
                <a:ext uri="{FF2B5EF4-FFF2-40B4-BE49-F238E27FC236}">
                  <a16:creationId xmlns:a16="http://schemas.microsoft.com/office/drawing/2014/main" id="{5E548093-018C-BFE2-3598-A3594B4B6234}"/>
                </a:ext>
              </a:extLst>
            </p:cNvPr>
            <p:cNvSpPr/>
            <p:nvPr/>
          </p:nvSpPr>
          <p:spPr>
            <a:xfrm>
              <a:off x="4824665" y="3689865"/>
              <a:ext cx="2833948" cy="431550"/>
            </a:xfrm>
            <a:prstGeom prst="roundRect">
              <a:avLst/>
            </a:prstGeom>
            <a:noFill/>
            <a:ln>
              <a:solidFill>
                <a:schemeClr val="accent1"/>
              </a:solidFill>
              <a:prstDash val="dash"/>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b) Premiums collected on a)</a:t>
              </a:r>
            </a:p>
          </p:txBody>
        </p:sp>
      </p:grpSp>
    </p:spTree>
    <p:extLst>
      <p:ext uri="{BB962C8B-B14F-4D97-AF65-F5344CB8AC3E}">
        <p14:creationId xmlns:p14="http://schemas.microsoft.com/office/powerpoint/2010/main" val="232570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226B-7C27-1109-97D7-AD76B2E4B0E0}"/>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2B45BCDF-E6B3-861E-4BD5-91BFA41B811E}"/>
              </a:ext>
            </a:extLst>
          </p:cNvPr>
          <p:cNvSpPr>
            <a:spLocks noGrp="1"/>
          </p:cNvSpPr>
          <p:nvPr>
            <p:ph type="title"/>
          </p:nvPr>
        </p:nvSpPr>
        <p:spPr>
          <a:xfrm>
            <a:off x="4981074" y="274638"/>
            <a:ext cx="6876493" cy="1143000"/>
          </a:xfrm>
        </p:spPr>
        <p:txBody>
          <a:bodyPr/>
          <a:lstStyle/>
          <a:p>
            <a:r>
              <a:rPr lang="en-GB" noProof="0" dirty="0"/>
              <a:t>CET1 in the CRR</a:t>
            </a:r>
          </a:p>
        </p:txBody>
      </p:sp>
      <p:pic>
        <p:nvPicPr>
          <p:cNvPr id="17" name="Immagine 16">
            <a:extLst>
              <a:ext uri="{FF2B5EF4-FFF2-40B4-BE49-F238E27FC236}">
                <a16:creationId xmlns:a16="http://schemas.microsoft.com/office/drawing/2014/main" id="{396CB0A7-1C16-94B9-CA85-5CA652E25E9C}"/>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7200"/>
                    </a14:imgEffect>
                    <a14:imgEffect>
                      <a14:brightnessContrast bright="-40000" contrast="40000"/>
                    </a14:imgEffect>
                  </a14:imgLayer>
                </a14:imgProps>
              </a:ext>
            </a:extLst>
          </a:blip>
          <a:stretch>
            <a:fillRect/>
          </a:stretch>
        </p:blipFill>
        <p:spPr>
          <a:xfrm>
            <a:off x="814918" y="1264444"/>
            <a:ext cx="10272713" cy="5593556"/>
          </a:xfrm>
          <a:prstGeom prst="rect">
            <a:avLst/>
          </a:prstGeom>
        </p:spPr>
      </p:pic>
      <p:grpSp>
        <p:nvGrpSpPr>
          <p:cNvPr id="16" name="Gruppo 15">
            <a:extLst>
              <a:ext uri="{FF2B5EF4-FFF2-40B4-BE49-F238E27FC236}">
                <a16:creationId xmlns:a16="http://schemas.microsoft.com/office/drawing/2014/main" id="{A5248FE6-3645-56B4-6255-7BB13EABA572}"/>
              </a:ext>
            </a:extLst>
          </p:cNvPr>
          <p:cNvGrpSpPr/>
          <p:nvPr/>
        </p:nvGrpSpPr>
        <p:grpSpPr>
          <a:xfrm>
            <a:off x="0" y="701"/>
            <a:ext cx="4776537" cy="6821203"/>
            <a:chOff x="0" y="1117522"/>
            <a:chExt cx="3994485" cy="5704382"/>
          </a:xfrm>
        </p:grpSpPr>
        <p:pic>
          <p:nvPicPr>
            <p:cNvPr id="8" name="Immagine 7">
              <a:extLst>
                <a:ext uri="{FF2B5EF4-FFF2-40B4-BE49-F238E27FC236}">
                  <a16:creationId xmlns:a16="http://schemas.microsoft.com/office/drawing/2014/main" id="{6F7543D6-DC44-1DCB-BA84-106C87400E2A}"/>
                </a:ext>
              </a:extLst>
            </p:cNvPr>
            <p:cNvPicPr>
              <a:picLocks noChangeAspect="1"/>
            </p:cNvPicPr>
            <p:nvPr/>
          </p:nvPicPr>
          <p:blipFill>
            <a:blip r:embed="rId5"/>
            <a:stretch>
              <a:fillRect/>
            </a:stretch>
          </p:blipFill>
          <p:spPr>
            <a:xfrm>
              <a:off x="3546" y="2071501"/>
              <a:ext cx="3990939" cy="4750403"/>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5487C403-B9CD-5C30-D4A5-D4930F7C4505}"/>
                </a:ext>
              </a:extLst>
            </p:cNvPr>
            <p:cNvPicPr>
              <a:picLocks noChangeAspect="1"/>
            </p:cNvPicPr>
            <p:nvPr/>
          </p:nvPicPr>
          <p:blipFill>
            <a:blip r:embed="rId6"/>
            <a:stretch>
              <a:fillRect/>
            </a:stretch>
          </p:blipFill>
          <p:spPr>
            <a:xfrm>
              <a:off x="0" y="1117522"/>
              <a:ext cx="3990939" cy="978043"/>
            </a:xfrm>
            <a:prstGeom prst="rect">
              <a:avLst/>
            </a:prstGeom>
          </p:spPr>
        </p:pic>
      </p:grpSp>
      <p:sp>
        <p:nvSpPr>
          <p:cNvPr id="19" name="Rettangolo 18">
            <a:extLst>
              <a:ext uri="{FF2B5EF4-FFF2-40B4-BE49-F238E27FC236}">
                <a16:creationId xmlns:a16="http://schemas.microsoft.com/office/drawing/2014/main" id="{6824686F-1F06-7A11-FB1C-514FB84BE501}"/>
              </a:ext>
            </a:extLst>
          </p:cNvPr>
          <p:cNvSpPr/>
          <p:nvPr/>
        </p:nvSpPr>
        <p:spPr>
          <a:xfrm>
            <a:off x="36096" y="5869164"/>
            <a:ext cx="4680284" cy="928676"/>
          </a:xfrm>
          <a:prstGeom prst="rect">
            <a:avLst/>
          </a:prstGeom>
          <a:noFill/>
          <a:ln w="10160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4" name="Gruppo 23">
            <a:extLst>
              <a:ext uri="{FF2B5EF4-FFF2-40B4-BE49-F238E27FC236}">
                <a16:creationId xmlns:a16="http://schemas.microsoft.com/office/drawing/2014/main" id="{C2BBE203-815C-D6BF-B1AA-FFF692B22250}"/>
              </a:ext>
            </a:extLst>
          </p:cNvPr>
          <p:cNvGrpSpPr/>
          <p:nvPr/>
        </p:nvGrpSpPr>
        <p:grpSpPr>
          <a:xfrm>
            <a:off x="4595650" y="1684420"/>
            <a:ext cx="3291980" cy="4952353"/>
            <a:chOff x="4595650" y="1684420"/>
            <a:chExt cx="3291980" cy="4952353"/>
          </a:xfrm>
        </p:grpSpPr>
        <p:sp>
          <p:nvSpPr>
            <p:cNvPr id="20" name="Rettangolo con angoli arrotondati 19">
              <a:extLst>
                <a:ext uri="{FF2B5EF4-FFF2-40B4-BE49-F238E27FC236}">
                  <a16:creationId xmlns:a16="http://schemas.microsoft.com/office/drawing/2014/main" id="{75F8F048-D7DD-588A-0BDD-55ACE389C6D8}"/>
                </a:ext>
              </a:extLst>
            </p:cNvPr>
            <p:cNvSpPr/>
            <p:nvPr/>
          </p:nvSpPr>
          <p:spPr>
            <a:xfrm>
              <a:off x="4595650" y="1684420"/>
              <a:ext cx="3291980" cy="4952353"/>
            </a:xfrm>
            <a:prstGeom prst="roundRect">
              <a:avLst>
                <a:gd name="adj" fmla="val 6498"/>
              </a:avLst>
            </a:prstGeom>
          </p:spPr>
          <p:style>
            <a:lnRef idx="2">
              <a:schemeClr val="accent1"/>
            </a:lnRef>
            <a:fillRef idx="1">
              <a:schemeClr val="lt1"/>
            </a:fillRef>
            <a:effectRef idx="0">
              <a:schemeClr val="accent1"/>
            </a:effectRef>
            <a:fontRef idx="minor">
              <a:schemeClr val="dk1"/>
            </a:fontRef>
          </p:style>
          <p:txBody>
            <a:bodyPr vert="horz" rtlCol="0" anchor="ctr" anchorCtr="0"/>
            <a:lstStyle/>
            <a:p>
              <a:pPr algn="ctr"/>
              <a:r>
                <a:rPr lang="en-GB" sz="2800" noProof="0" dirty="0">
                  <a:latin typeface="Twentieth Century" panose="020B0604020202020204" charset="0"/>
                </a:rPr>
                <a:t>CET1 Items </a:t>
              </a:r>
            </a:p>
            <a:p>
              <a:pPr algn="ctr"/>
              <a:r>
                <a:rPr lang="en-GB" sz="2000" noProof="0" dirty="0">
                  <a:latin typeface="Twentieth Century" panose="020B0604020202020204" charset="0"/>
                </a:rPr>
                <a:t>according to </a:t>
              </a:r>
              <a:r>
                <a:rPr lang="en-GB" sz="2000" noProof="0" dirty="0">
                  <a:highlight>
                    <a:srgbClr val="FEFBCE"/>
                  </a:highlight>
                  <a:latin typeface="Twentieth Century" panose="020B0604020202020204" charset="0"/>
                </a:rPr>
                <a:t>Article 26</a:t>
              </a:r>
            </a:p>
            <a:p>
              <a:pPr algn="ctr"/>
              <a:endParaRPr lang="en-GB" sz="1800"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p:txBody>
        </p:sp>
        <p:sp>
          <p:nvSpPr>
            <p:cNvPr id="23" name="Rettangolo con angoli arrotondati 22">
              <a:extLst>
                <a:ext uri="{FF2B5EF4-FFF2-40B4-BE49-F238E27FC236}">
                  <a16:creationId xmlns:a16="http://schemas.microsoft.com/office/drawing/2014/main" id="{80B50138-18CB-BA9A-B051-3CBCD7AA2465}"/>
                </a:ext>
              </a:extLst>
            </p:cNvPr>
            <p:cNvSpPr/>
            <p:nvPr/>
          </p:nvSpPr>
          <p:spPr>
            <a:xfrm>
              <a:off x="4704590" y="4431187"/>
              <a:ext cx="3074098" cy="2101860"/>
            </a:xfrm>
            <a:prstGeom prst="roundRect">
              <a:avLst>
                <a:gd name="adj" fmla="val 2039"/>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600" b="1" noProof="0" dirty="0">
                  <a:latin typeface="Tw Cen MT" panose="020B0602020104020603" pitchFamily="34" charset="0"/>
                </a:rPr>
                <a:t>Other items</a:t>
              </a:r>
            </a:p>
            <a:p>
              <a:pPr algn="ctr"/>
              <a:endParaRPr lang="en-GB" sz="1600" noProof="0" dirty="0">
                <a:latin typeface="Tw Cen MT" panose="020B0602020104020603" pitchFamily="34" charset="0"/>
              </a:endParaRPr>
            </a:p>
            <a:p>
              <a:pPr algn="ctr"/>
              <a:r>
                <a:rPr lang="en-GB" sz="2000" noProof="0" dirty="0">
                  <a:latin typeface="Tw Cen MT" panose="020B0602020104020603" pitchFamily="34" charset="0"/>
                </a:rPr>
                <a:t>c) </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retained earnings</a:t>
              </a:r>
              <a:endPar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endParaRPr lang="en-GB" sz="6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d) other comprehensive income</a:t>
              </a:r>
            </a:p>
            <a:p>
              <a:pPr algn="ctr"/>
              <a:endParaRPr lang="en-GB" sz="6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e) other reserves </a:t>
              </a:r>
            </a:p>
            <a:p>
              <a:pPr algn="ctr"/>
              <a:endParaRPr lang="en-GB" sz="600" noProof="0" dirty="0">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f) funds for general </a:t>
              </a:r>
              <a:b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b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banking risk</a:t>
              </a:r>
              <a:endParaRPr lang="en-GB" sz="1600" noProof="0" dirty="0">
                <a:latin typeface="Tw Cen MT" panose="020B0602020104020603" pitchFamily="34" charset="0"/>
              </a:endParaRPr>
            </a:p>
          </p:txBody>
        </p:sp>
      </p:grpSp>
      <p:sp>
        <p:nvSpPr>
          <p:cNvPr id="2" name="Segnaposto numero diapositiva 3">
            <a:extLst>
              <a:ext uri="{FF2B5EF4-FFF2-40B4-BE49-F238E27FC236}">
                <a16:creationId xmlns:a16="http://schemas.microsoft.com/office/drawing/2014/main" id="{F7CB95B1-BD4C-5690-1654-4C6D1E77D36B}"/>
              </a:ext>
            </a:extLst>
          </p:cNvPr>
          <p:cNvSpPr>
            <a:spLocks noGrp="1"/>
          </p:cNvSpPr>
          <p:nvPr>
            <p:ph type="sldNum" idx="12"/>
          </p:nvPr>
        </p:nvSpPr>
        <p:spPr>
          <a:xfrm>
            <a:off x="11464925" y="6310313"/>
            <a:ext cx="552231" cy="365125"/>
          </a:xfrm>
        </p:spPr>
        <p:txBody>
          <a:bodyPr/>
          <a:lstStyle/>
          <a:p>
            <a:r>
              <a:rPr lang="en-GB" noProof="0" dirty="0"/>
              <a:t>: </a:t>
            </a:r>
            <a:fld id="{00000000-1234-1234-1234-123412341234}" type="slidenum">
              <a:rPr lang="en-GB" noProof="0" smtClean="0"/>
              <a:pPr/>
              <a:t>15</a:t>
            </a:fld>
            <a:endParaRPr lang="en-GB" noProof="0" dirty="0"/>
          </a:p>
        </p:txBody>
      </p:sp>
      <p:sp>
        <p:nvSpPr>
          <p:cNvPr id="3" name="Rettangolo con angoli arrotondati 2">
            <a:extLst>
              <a:ext uri="{FF2B5EF4-FFF2-40B4-BE49-F238E27FC236}">
                <a16:creationId xmlns:a16="http://schemas.microsoft.com/office/drawing/2014/main" id="{0D5C0748-8FAB-F74A-D3AA-463449651FDB}"/>
              </a:ext>
            </a:extLst>
          </p:cNvPr>
          <p:cNvSpPr/>
          <p:nvPr/>
        </p:nvSpPr>
        <p:spPr>
          <a:xfrm>
            <a:off x="8373695" y="3689865"/>
            <a:ext cx="3291980" cy="2862315"/>
          </a:xfrm>
          <a:prstGeom prst="roundRect">
            <a:avLst>
              <a:gd name="adj" fmla="val 2914"/>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nchorCtr="0"/>
          <a:lstStyle/>
          <a:p>
            <a:pPr lvl="0" algn="r">
              <a:spcAft>
                <a:spcPts val="600"/>
              </a:spcAft>
            </a:pPr>
            <a:r>
              <a:rPr lang="en-GB" sz="1800" noProof="0" dirty="0">
                <a:effectLst/>
                <a:latin typeface="Twentieth Century" panose="020B0604020202020204" charset="0"/>
                <a:ea typeface="Times New Roman" panose="02020603050405020304" pitchFamily="18" charset="0"/>
                <a:cs typeface="Times New Roman" panose="02020603050405020304" pitchFamily="18" charset="0"/>
              </a:rPr>
              <a:t>Constraints </a:t>
            </a:r>
            <a:r>
              <a:rPr lang="en-GB" sz="1800" b="1" noProof="0" dirty="0">
                <a:effectLst/>
                <a:latin typeface="Twentieth Century" panose="020B0604020202020204" charset="0"/>
                <a:ea typeface="Times New Roman" panose="02020603050405020304" pitchFamily="18" charset="0"/>
                <a:cs typeface="Times New Roman" panose="02020603050405020304" pitchFamily="18" charset="0"/>
              </a:rPr>
              <a:t>on other items </a:t>
            </a:r>
            <a:r>
              <a:rPr lang="en-GB" sz="1800" noProof="0" dirty="0">
                <a:effectLst/>
                <a:latin typeface="Twentieth Century" panose="020B0604020202020204" charset="0"/>
                <a:ea typeface="Times New Roman" panose="02020603050405020304" pitchFamily="18" charset="0"/>
                <a:cs typeface="Times New Roman" panose="02020603050405020304" pitchFamily="18" charset="0"/>
              </a:rPr>
              <a:t>in </a:t>
            </a:r>
            <a:r>
              <a:rPr lang="en-GB" sz="1800" noProof="0" dirty="0">
                <a:effectLst/>
                <a:highlight>
                  <a:srgbClr val="FEFBCE"/>
                </a:highlight>
                <a:latin typeface="Twentieth Century" panose="020B0604020202020204" charset="0"/>
                <a:ea typeface="Times New Roman" panose="02020603050405020304" pitchFamily="18" charset="0"/>
                <a:cs typeface="Times New Roman" panose="02020603050405020304" pitchFamily="18" charset="0"/>
              </a:rPr>
              <a:t>Article 26</a:t>
            </a:r>
            <a:r>
              <a:rPr lang="en-GB" sz="1800" noProof="0" dirty="0">
                <a:effectLst/>
                <a:latin typeface="Twentieth Century" panose="020B0604020202020204" charset="0"/>
                <a:ea typeface="Times New Roman" panose="02020603050405020304" pitchFamily="18" charset="0"/>
                <a:cs typeface="Times New Roman" panose="02020603050405020304" pitchFamily="18" charset="0"/>
              </a:rPr>
              <a:t>:</a:t>
            </a:r>
          </a:p>
          <a:p>
            <a:pPr lvl="0" algn="r">
              <a:spcAft>
                <a:spcPts val="600"/>
              </a:spcAft>
            </a:pPr>
            <a:endParaRPr lang="en-GB" sz="400" noProof="0" dirty="0">
              <a:effectLst/>
              <a:latin typeface="Twentieth Century" panose="020B0604020202020204" charset="0"/>
              <a:ea typeface="Times New Roman" panose="02020603050405020304" pitchFamily="18" charset="0"/>
              <a:cs typeface="Times New Roman" panose="02020603050405020304" pitchFamily="18" charset="0"/>
            </a:endParaRPr>
          </a:p>
          <a:p>
            <a:pPr lvl="0" algn="r">
              <a:spcAft>
                <a:spcPts val="600"/>
              </a:spcAft>
            </a:pPr>
            <a:r>
              <a:rPr lang="en-GB" sz="1600" noProof="0" dirty="0">
                <a:effectLst/>
                <a:latin typeface="Twentieth Century" panose="020B0604020202020204" charset="0"/>
                <a:ea typeface="Times New Roman" panose="02020603050405020304" pitchFamily="18" charset="0"/>
                <a:cs typeface="Times New Roman" panose="02020603050405020304" pitchFamily="18" charset="0"/>
              </a:rPr>
              <a:t>- </a:t>
            </a:r>
            <a:r>
              <a:rPr lang="en-GB" sz="2000" noProof="0" dirty="0">
                <a:effectLst/>
                <a:latin typeface="Twentieth Century" panose="020B0604020202020204" charset="0"/>
                <a:ea typeface="Times New Roman" panose="02020603050405020304" pitchFamily="18" charset="0"/>
                <a:cs typeface="Times New Roman" panose="02020603050405020304" pitchFamily="18" charset="0"/>
              </a:rPr>
              <a:t>they can only be recognised as CET1 if they are available to the institution for unrestricted and immediate use to cover risks or losses as soon as these occur.</a:t>
            </a:r>
            <a:endParaRPr lang="en-GB" sz="1200" i="1" noProof="0" dirty="0">
              <a:latin typeface="Twentieth Century" panose="020B0604020202020204" charset="0"/>
            </a:endParaRPr>
          </a:p>
        </p:txBody>
      </p:sp>
      <p:cxnSp>
        <p:nvCxnSpPr>
          <p:cNvPr id="4" name="Connettore 2 3">
            <a:extLst>
              <a:ext uri="{FF2B5EF4-FFF2-40B4-BE49-F238E27FC236}">
                <a16:creationId xmlns:a16="http://schemas.microsoft.com/office/drawing/2014/main" id="{D6DBE10A-368D-8212-7260-088467A2EB07}"/>
              </a:ext>
            </a:extLst>
          </p:cNvPr>
          <p:cNvCxnSpPr>
            <a:cxnSpLocks/>
          </p:cNvCxnSpPr>
          <p:nvPr/>
        </p:nvCxnSpPr>
        <p:spPr>
          <a:xfrm>
            <a:off x="7778688" y="4761229"/>
            <a:ext cx="595005" cy="0"/>
          </a:xfrm>
          <a:prstGeom prst="straightConnector1">
            <a:avLst/>
          </a:prstGeom>
          <a:ln w="57150">
            <a:solidFill>
              <a:schemeClr val="accent4">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 name="Immagine 5">
            <a:extLst>
              <a:ext uri="{FF2B5EF4-FFF2-40B4-BE49-F238E27FC236}">
                <a16:creationId xmlns:a16="http://schemas.microsoft.com/office/drawing/2014/main" id="{F0531F23-5F27-55C0-4368-99F0331688B5}"/>
              </a:ext>
            </a:extLst>
          </p:cNvPr>
          <p:cNvPicPr>
            <a:picLocks noChangeAspect="1"/>
          </p:cNvPicPr>
          <p:nvPr/>
        </p:nvPicPr>
        <p:blipFill>
          <a:blip r:embed="rId7"/>
          <a:stretch>
            <a:fillRect/>
          </a:stretch>
        </p:blipFill>
        <p:spPr>
          <a:xfrm>
            <a:off x="8553029" y="86508"/>
            <a:ext cx="1846596" cy="2773014"/>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30E0966C-6D24-F5E9-EBBF-923A1E20CE79}"/>
              </a:ext>
            </a:extLst>
          </p:cNvPr>
          <p:cNvSpPr txBox="1"/>
          <p:nvPr/>
        </p:nvSpPr>
        <p:spPr>
          <a:xfrm>
            <a:off x="9197849" y="895687"/>
            <a:ext cx="2338714" cy="2570753"/>
          </a:xfrm>
          <a:custGeom>
            <a:avLst/>
            <a:gdLst>
              <a:gd name="connsiteX0" fmla="*/ 0 w 2338714"/>
              <a:gd name="connsiteY0" fmla="*/ 0 h 2570753"/>
              <a:gd name="connsiteX1" fmla="*/ 608066 w 2338714"/>
              <a:gd name="connsiteY1" fmla="*/ 0 h 2570753"/>
              <a:gd name="connsiteX2" fmla="*/ 1145970 w 2338714"/>
              <a:gd name="connsiteY2" fmla="*/ 0 h 2570753"/>
              <a:gd name="connsiteX3" fmla="*/ 1707261 w 2338714"/>
              <a:gd name="connsiteY3" fmla="*/ 0 h 2570753"/>
              <a:gd name="connsiteX4" fmla="*/ 2338714 w 2338714"/>
              <a:gd name="connsiteY4" fmla="*/ 0 h 2570753"/>
              <a:gd name="connsiteX5" fmla="*/ 2338714 w 2338714"/>
              <a:gd name="connsiteY5" fmla="*/ 514151 h 2570753"/>
              <a:gd name="connsiteX6" fmla="*/ 2338714 w 2338714"/>
              <a:gd name="connsiteY6" fmla="*/ 1002594 h 2570753"/>
              <a:gd name="connsiteX7" fmla="*/ 2338714 w 2338714"/>
              <a:gd name="connsiteY7" fmla="*/ 1542452 h 2570753"/>
              <a:gd name="connsiteX8" fmla="*/ 2338714 w 2338714"/>
              <a:gd name="connsiteY8" fmla="*/ 2108017 h 2570753"/>
              <a:gd name="connsiteX9" fmla="*/ 2338714 w 2338714"/>
              <a:gd name="connsiteY9" fmla="*/ 2570753 h 2570753"/>
              <a:gd name="connsiteX10" fmla="*/ 1730648 w 2338714"/>
              <a:gd name="connsiteY10" fmla="*/ 2570753 h 2570753"/>
              <a:gd name="connsiteX11" fmla="*/ 1099196 w 2338714"/>
              <a:gd name="connsiteY11" fmla="*/ 2570753 h 2570753"/>
              <a:gd name="connsiteX12" fmla="*/ 561291 w 2338714"/>
              <a:gd name="connsiteY12" fmla="*/ 2570753 h 2570753"/>
              <a:gd name="connsiteX13" fmla="*/ 0 w 2338714"/>
              <a:gd name="connsiteY13" fmla="*/ 2570753 h 2570753"/>
              <a:gd name="connsiteX14" fmla="*/ 0 w 2338714"/>
              <a:gd name="connsiteY14" fmla="*/ 2030895 h 2570753"/>
              <a:gd name="connsiteX15" fmla="*/ 0 w 2338714"/>
              <a:gd name="connsiteY15" fmla="*/ 1593867 h 2570753"/>
              <a:gd name="connsiteX16" fmla="*/ 0 w 2338714"/>
              <a:gd name="connsiteY16" fmla="*/ 1054009 h 2570753"/>
              <a:gd name="connsiteX17" fmla="*/ 0 w 2338714"/>
              <a:gd name="connsiteY17" fmla="*/ 565566 h 2570753"/>
              <a:gd name="connsiteX18" fmla="*/ 0 w 2338714"/>
              <a:gd name="connsiteY18" fmla="*/ 0 h 25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8714" h="2570753" fill="none" extrusionOk="0">
                <a:moveTo>
                  <a:pt x="0" y="0"/>
                </a:moveTo>
                <a:cubicBezTo>
                  <a:pt x="271514" y="-37073"/>
                  <a:pt x="369252" y="7363"/>
                  <a:pt x="608066" y="0"/>
                </a:cubicBezTo>
                <a:cubicBezTo>
                  <a:pt x="846880" y="-7363"/>
                  <a:pt x="927730" y="17401"/>
                  <a:pt x="1145970" y="0"/>
                </a:cubicBezTo>
                <a:cubicBezTo>
                  <a:pt x="1364210" y="-17401"/>
                  <a:pt x="1590925" y="60336"/>
                  <a:pt x="1707261" y="0"/>
                </a:cubicBezTo>
                <a:cubicBezTo>
                  <a:pt x="1823597" y="-60336"/>
                  <a:pt x="2058075" y="68529"/>
                  <a:pt x="2338714" y="0"/>
                </a:cubicBezTo>
                <a:cubicBezTo>
                  <a:pt x="2381105" y="158960"/>
                  <a:pt x="2292804" y="302114"/>
                  <a:pt x="2338714" y="514151"/>
                </a:cubicBezTo>
                <a:cubicBezTo>
                  <a:pt x="2384624" y="726188"/>
                  <a:pt x="2292143" y="867760"/>
                  <a:pt x="2338714" y="1002594"/>
                </a:cubicBezTo>
                <a:cubicBezTo>
                  <a:pt x="2385285" y="1137428"/>
                  <a:pt x="2281808" y="1299252"/>
                  <a:pt x="2338714" y="1542452"/>
                </a:cubicBezTo>
                <a:cubicBezTo>
                  <a:pt x="2395620" y="1785652"/>
                  <a:pt x="2325316" y="1825305"/>
                  <a:pt x="2338714" y="2108017"/>
                </a:cubicBezTo>
                <a:cubicBezTo>
                  <a:pt x="2352112" y="2390730"/>
                  <a:pt x="2301596" y="2366663"/>
                  <a:pt x="2338714" y="2570753"/>
                </a:cubicBezTo>
                <a:cubicBezTo>
                  <a:pt x="2051313" y="2588838"/>
                  <a:pt x="2033870" y="2542169"/>
                  <a:pt x="1730648" y="2570753"/>
                </a:cubicBezTo>
                <a:cubicBezTo>
                  <a:pt x="1427426" y="2599337"/>
                  <a:pt x="1238817" y="2520198"/>
                  <a:pt x="1099196" y="2570753"/>
                </a:cubicBezTo>
                <a:cubicBezTo>
                  <a:pt x="959575" y="2621308"/>
                  <a:pt x="763887" y="2536546"/>
                  <a:pt x="561291" y="2570753"/>
                </a:cubicBezTo>
                <a:cubicBezTo>
                  <a:pt x="358695" y="2604960"/>
                  <a:pt x="251944" y="2513758"/>
                  <a:pt x="0" y="2570753"/>
                </a:cubicBezTo>
                <a:cubicBezTo>
                  <a:pt x="-31615" y="2433705"/>
                  <a:pt x="44426" y="2141328"/>
                  <a:pt x="0" y="2030895"/>
                </a:cubicBezTo>
                <a:cubicBezTo>
                  <a:pt x="-44426" y="1920462"/>
                  <a:pt x="40171" y="1796002"/>
                  <a:pt x="0" y="1593867"/>
                </a:cubicBezTo>
                <a:cubicBezTo>
                  <a:pt x="-40171" y="1391732"/>
                  <a:pt x="46188" y="1229674"/>
                  <a:pt x="0" y="1054009"/>
                </a:cubicBezTo>
                <a:cubicBezTo>
                  <a:pt x="-46188" y="878344"/>
                  <a:pt x="51639" y="807819"/>
                  <a:pt x="0" y="565566"/>
                </a:cubicBezTo>
                <a:cubicBezTo>
                  <a:pt x="-51639" y="323313"/>
                  <a:pt x="14750" y="215335"/>
                  <a:pt x="0" y="0"/>
                </a:cubicBezTo>
                <a:close/>
              </a:path>
              <a:path w="2338714" h="2570753" stroke="0" extrusionOk="0">
                <a:moveTo>
                  <a:pt x="0" y="0"/>
                </a:moveTo>
                <a:cubicBezTo>
                  <a:pt x="127102" y="-6600"/>
                  <a:pt x="422191" y="43568"/>
                  <a:pt x="631453" y="0"/>
                </a:cubicBezTo>
                <a:cubicBezTo>
                  <a:pt x="840715" y="-43568"/>
                  <a:pt x="1002397" y="40564"/>
                  <a:pt x="1239518" y="0"/>
                </a:cubicBezTo>
                <a:cubicBezTo>
                  <a:pt x="1476639" y="-40564"/>
                  <a:pt x="1547757" y="65719"/>
                  <a:pt x="1800810" y="0"/>
                </a:cubicBezTo>
                <a:cubicBezTo>
                  <a:pt x="2053863" y="-65719"/>
                  <a:pt x="2146040" y="50746"/>
                  <a:pt x="2338714" y="0"/>
                </a:cubicBezTo>
                <a:cubicBezTo>
                  <a:pt x="2380864" y="118014"/>
                  <a:pt x="2322255" y="274837"/>
                  <a:pt x="2338714" y="462736"/>
                </a:cubicBezTo>
                <a:cubicBezTo>
                  <a:pt x="2355173" y="650635"/>
                  <a:pt x="2294273" y="785716"/>
                  <a:pt x="2338714" y="899764"/>
                </a:cubicBezTo>
                <a:cubicBezTo>
                  <a:pt x="2383155" y="1013812"/>
                  <a:pt x="2304797" y="1211278"/>
                  <a:pt x="2338714" y="1465329"/>
                </a:cubicBezTo>
                <a:cubicBezTo>
                  <a:pt x="2372631" y="1719381"/>
                  <a:pt x="2301080" y="1844731"/>
                  <a:pt x="2338714" y="2005187"/>
                </a:cubicBezTo>
                <a:cubicBezTo>
                  <a:pt x="2376348" y="2165643"/>
                  <a:pt x="2311296" y="2317600"/>
                  <a:pt x="2338714" y="2570753"/>
                </a:cubicBezTo>
                <a:cubicBezTo>
                  <a:pt x="2213417" y="2597215"/>
                  <a:pt x="2070858" y="2521725"/>
                  <a:pt x="1824197" y="2570753"/>
                </a:cubicBezTo>
                <a:cubicBezTo>
                  <a:pt x="1577536" y="2619781"/>
                  <a:pt x="1506823" y="2500328"/>
                  <a:pt x="1216131" y="2570753"/>
                </a:cubicBezTo>
                <a:cubicBezTo>
                  <a:pt x="925439" y="2641178"/>
                  <a:pt x="768690" y="2536578"/>
                  <a:pt x="584679" y="2570753"/>
                </a:cubicBezTo>
                <a:cubicBezTo>
                  <a:pt x="400668" y="2604928"/>
                  <a:pt x="181839" y="2512808"/>
                  <a:pt x="0" y="2570753"/>
                </a:cubicBezTo>
                <a:cubicBezTo>
                  <a:pt x="-56896" y="2360653"/>
                  <a:pt x="38875" y="2222920"/>
                  <a:pt x="0" y="2005187"/>
                </a:cubicBezTo>
                <a:cubicBezTo>
                  <a:pt x="-38875" y="1787454"/>
                  <a:pt x="10179" y="1699822"/>
                  <a:pt x="0" y="1516744"/>
                </a:cubicBezTo>
                <a:cubicBezTo>
                  <a:pt x="-10179" y="1333666"/>
                  <a:pt x="45278" y="1174645"/>
                  <a:pt x="0" y="976886"/>
                </a:cubicBezTo>
                <a:cubicBezTo>
                  <a:pt x="-45278" y="779127"/>
                  <a:pt x="62231" y="288484"/>
                  <a:pt x="0" y="0"/>
                </a:cubicBezTo>
                <a:close/>
              </a:path>
            </a:pathLst>
          </a:custGeom>
          <a:solidFill>
            <a:schemeClr val="bg1"/>
          </a:solidFill>
          <a:ln w="76200">
            <a:solidFill>
              <a:schemeClr val="accent4">
                <a:lumMod val="20000"/>
                <a:lumOff val="80000"/>
              </a:schemeClr>
            </a:solidFill>
            <a:extLst>
              <a:ext uri="{C807C97D-BFC1-408E-A445-0C87EB9F89A2}">
                <ask:lineSketchStyleProps xmlns:ask="http://schemas.microsoft.com/office/drawing/2018/sketchyshapes" sd="913503214">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oAutofit/>
          </a:bodyPr>
          <a:lstStyle/>
          <a:p>
            <a:r>
              <a:rPr lang="en-GB" sz="2000" noProof="0" dirty="0">
                <a:latin typeface="Liberation Serif" panose="02020603050405020304" pitchFamily="18" charset="0"/>
              </a:rPr>
              <a:t>“‘Ownerless capital’ is included as CET1 item, cf. Article 26 (1)(c) of the CRR”</a:t>
            </a:r>
          </a:p>
        </p:txBody>
      </p:sp>
      <p:pic>
        <p:nvPicPr>
          <p:cNvPr id="9" name="Immagine 8">
            <a:extLst>
              <a:ext uri="{FF2B5EF4-FFF2-40B4-BE49-F238E27FC236}">
                <a16:creationId xmlns:a16="http://schemas.microsoft.com/office/drawing/2014/main" id="{CC35CAE6-18AC-F65C-71C4-5F576DF5129D}"/>
              </a:ext>
            </a:extLst>
          </p:cNvPr>
          <p:cNvPicPr>
            <a:picLocks noChangeAspect="1"/>
          </p:cNvPicPr>
          <p:nvPr/>
        </p:nvPicPr>
        <p:blipFill>
          <a:blip r:embed="rId8"/>
          <a:stretch>
            <a:fillRect/>
          </a:stretch>
        </p:blipFill>
        <p:spPr>
          <a:xfrm>
            <a:off x="9768065" y="2494845"/>
            <a:ext cx="1617754" cy="769988"/>
          </a:xfrm>
          <a:prstGeom prst="rect">
            <a:avLst/>
          </a:prstGeom>
        </p:spPr>
      </p:pic>
    </p:spTree>
    <p:extLst>
      <p:ext uri="{BB962C8B-B14F-4D97-AF65-F5344CB8AC3E}">
        <p14:creationId xmlns:p14="http://schemas.microsoft.com/office/powerpoint/2010/main" val="239422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82AC9-2A71-E328-A3ED-47F417746040}"/>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F7A3A8FE-F4C5-8442-5E0A-7F1E65552F24}"/>
              </a:ext>
            </a:extLst>
          </p:cNvPr>
          <p:cNvSpPr>
            <a:spLocks noGrp="1"/>
          </p:cNvSpPr>
          <p:nvPr>
            <p:ph type="title"/>
          </p:nvPr>
        </p:nvSpPr>
        <p:spPr/>
        <p:txBody>
          <a:bodyPr/>
          <a:lstStyle/>
          <a:p>
            <a:r>
              <a:rPr lang="en-GB" noProof="0" dirty="0"/>
              <a:t>CET1 in the </a:t>
            </a:r>
            <a:r>
              <a:rPr lang="en-GB" noProof="0" dirty="0" err="1"/>
              <a:t>cRR</a:t>
            </a:r>
            <a:r>
              <a:rPr lang="en-GB" noProof="0" dirty="0"/>
              <a:t>: recap</a:t>
            </a:r>
          </a:p>
        </p:txBody>
      </p:sp>
      <p:sp>
        <p:nvSpPr>
          <p:cNvPr id="4" name="Segnaposto numero diapositiva 3">
            <a:extLst>
              <a:ext uri="{FF2B5EF4-FFF2-40B4-BE49-F238E27FC236}">
                <a16:creationId xmlns:a16="http://schemas.microsoft.com/office/drawing/2014/main" id="{47DB6B20-5AC6-7687-8D20-9D0DBF010CD0}"/>
              </a:ext>
            </a:extLst>
          </p:cNvPr>
          <p:cNvSpPr>
            <a:spLocks noGrp="1"/>
          </p:cNvSpPr>
          <p:nvPr>
            <p:ph type="sldNum" idx="12"/>
          </p:nvPr>
        </p:nvSpPr>
        <p:spPr/>
        <p:txBody>
          <a:bodyPr/>
          <a:lstStyle/>
          <a:p>
            <a:r>
              <a:rPr lang="en-GB" noProof="0" dirty="0"/>
              <a:t>: </a:t>
            </a:r>
            <a:fld id="{00000000-1234-1234-1234-123412341234}" type="slidenum">
              <a:rPr lang="en-GB" noProof="0" smtClean="0"/>
              <a:pPr/>
              <a:t>16</a:t>
            </a:fld>
            <a:endParaRPr lang="en-GB" noProof="0" dirty="0"/>
          </a:p>
        </p:txBody>
      </p:sp>
      <p:sp>
        <p:nvSpPr>
          <p:cNvPr id="6" name="Rettangolo con angoli arrotondati 5">
            <a:extLst>
              <a:ext uri="{FF2B5EF4-FFF2-40B4-BE49-F238E27FC236}">
                <a16:creationId xmlns:a16="http://schemas.microsoft.com/office/drawing/2014/main" id="{C05C822F-311D-B48F-1961-27EC3EDF6B34}"/>
              </a:ext>
            </a:extLst>
          </p:cNvPr>
          <p:cNvSpPr/>
          <p:nvPr/>
        </p:nvSpPr>
        <p:spPr>
          <a:xfrm>
            <a:off x="4595650" y="1684420"/>
            <a:ext cx="3291980" cy="4952353"/>
          </a:xfrm>
          <a:prstGeom prst="roundRect">
            <a:avLst>
              <a:gd name="adj" fmla="val 6498"/>
            </a:avLst>
          </a:prstGeom>
        </p:spPr>
        <p:style>
          <a:lnRef idx="2">
            <a:schemeClr val="accent1"/>
          </a:lnRef>
          <a:fillRef idx="1">
            <a:schemeClr val="lt1"/>
          </a:fillRef>
          <a:effectRef idx="0">
            <a:schemeClr val="accent1"/>
          </a:effectRef>
          <a:fontRef idx="minor">
            <a:schemeClr val="dk1"/>
          </a:fontRef>
        </p:style>
        <p:txBody>
          <a:bodyPr vert="horz" rtlCol="0" anchor="ctr" anchorCtr="0"/>
          <a:lstStyle/>
          <a:p>
            <a:pPr algn="ctr"/>
            <a:r>
              <a:rPr lang="en-GB" sz="2800" noProof="0" dirty="0">
                <a:latin typeface="Twentieth Century" panose="020B0604020202020204" charset="0"/>
              </a:rPr>
              <a:t>CET1 Items </a:t>
            </a:r>
          </a:p>
          <a:p>
            <a:pPr algn="ctr"/>
            <a:r>
              <a:rPr lang="en-GB" sz="2000" noProof="0" dirty="0">
                <a:latin typeface="Twentieth Century" panose="020B0604020202020204" charset="0"/>
              </a:rPr>
              <a:t>according to </a:t>
            </a:r>
            <a:r>
              <a:rPr lang="en-GB" sz="2000" noProof="0" dirty="0">
                <a:highlight>
                  <a:srgbClr val="FEFBCE"/>
                </a:highlight>
                <a:latin typeface="Twentieth Century" panose="020B0604020202020204" charset="0"/>
              </a:rPr>
              <a:t>Article 26</a:t>
            </a:r>
          </a:p>
          <a:p>
            <a:pPr algn="ctr"/>
            <a:endParaRPr lang="en-GB" sz="1800"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a:p>
            <a:pPr algn="ctr"/>
            <a:endParaRPr lang="en-GB" i="1" noProof="0" dirty="0">
              <a:latin typeface="Twentieth Century" panose="020B0604020202020204" charset="0"/>
            </a:endParaRPr>
          </a:p>
        </p:txBody>
      </p:sp>
      <p:sp>
        <p:nvSpPr>
          <p:cNvPr id="7" name="Rettangolo con angoli arrotondati 6">
            <a:extLst>
              <a:ext uri="{FF2B5EF4-FFF2-40B4-BE49-F238E27FC236}">
                <a16:creationId xmlns:a16="http://schemas.microsoft.com/office/drawing/2014/main" id="{31F08BA7-FB38-3BF2-F630-2E7EE6516619}"/>
              </a:ext>
            </a:extLst>
          </p:cNvPr>
          <p:cNvSpPr/>
          <p:nvPr/>
        </p:nvSpPr>
        <p:spPr>
          <a:xfrm>
            <a:off x="4704590" y="3038902"/>
            <a:ext cx="3074098" cy="431550"/>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2000" noProof="0" dirty="0">
                <a:latin typeface="Tw Cen MT" panose="020B0602020104020603" pitchFamily="34" charset="0"/>
              </a:rPr>
              <a:t>a) </a:t>
            </a:r>
            <a:r>
              <a:rPr lang="en-GB" sz="2000" b="1" noProof="0" dirty="0">
                <a:latin typeface="Tw Cen MT" panose="020B0602020104020603" pitchFamily="34" charset="0"/>
              </a:rPr>
              <a:t>Capital instruments</a:t>
            </a:r>
          </a:p>
        </p:txBody>
      </p:sp>
      <p:sp>
        <p:nvSpPr>
          <p:cNvPr id="8" name="Rettangolo con angoli arrotondati 7">
            <a:extLst>
              <a:ext uri="{FF2B5EF4-FFF2-40B4-BE49-F238E27FC236}">
                <a16:creationId xmlns:a16="http://schemas.microsoft.com/office/drawing/2014/main" id="{6A63468B-D5F5-99B3-7BB8-6103BC74D5E5}"/>
              </a:ext>
            </a:extLst>
          </p:cNvPr>
          <p:cNvSpPr/>
          <p:nvPr/>
        </p:nvSpPr>
        <p:spPr>
          <a:xfrm>
            <a:off x="4824665" y="3567945"/>
            <a:ext cx="2833948" cy="431550"/>
          </a:xfrm>
          <a:prstGeom prst="roundRect">
            <a:avLst/>
          </a:prstGeom>
          <a:noFill/>
          <a:ln>
            <a:solidFill>
              <a:schemeClr val="accent1"/>
            </a:solidFill>
            <a:prstDash val="dash"/>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b) Premiums collected on a)</a:t>
            </a:r>
          </a:p>
        </p:txBody>
      </p:sp>
      <p:sp>
        <p:nvSpPr>
          <p:cNvPr id="9" name="Rettangolo con angoli arrotondati 8">
            <a:extLst>
              <a:ext uri="{FF2B5EF4-FFF2-40B4-BE49-F238E27FC236}">
                <a16:creationId xmlns:a16="http://schemas.microsoft.com/office/drawing/2014/main" id="{92CB9913-CE32-6877-8763-17B5B98CCE6B}"/>
              </a:ext>
            </a:extLst>
          </p:cNvPr>
          <p:cNvSpPr/>
          <p:nvPr/>
        </p:nvSpPr>
        <p:spPr>
          <a:xfrm>
            <a:off x="4704590" y="4431187"/>
            <a:ext cx="3074098" cy="2101860"/>
          </a:xfrm>
          <a:prstGeom prst="roundRect">
            <a:avLst>
              <a:gd name="adj" fmla="val 2039"/>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600" b="1" noProof="0" dirty="0">
                <a:latin typeface="Tw Cen MT" panose="020B0602020104020603" pitchFamily="34" charset="0"/>
              </a:rPr>
              <a:t>Other items</a:t>
            </a:r>
          </a:p>
          <a:p>
            <a:pPr algn="ctr"/>
            <a:endParaRPr lang="en-GB" sz="1600" noProof="0" dirty="0">
              <a:latin typeface="Tw Cen MT" panose="020B0602020104020603" pitchFamily="34" charset="0"/>
            </a:endParaRPr>
          </a:p>
          <a:p>
            <a:pPr algn="ctr"/>
            <a:r>
              <a:rPr lang="en-GB" sz="2000" noProof="0" dirty="0">
                <a:latin typeface="Tw Cen MT" panose="020B0602020104020603" pitchFamily="34" charset="0"/>
              </a:rPr>
              <a:t>c) </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retained earnings</a:t>
            </a:r>
            <a:endPar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endParaRPr lang="en-GB" sz="6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d) other comprehensive income</a:t>
            </a:r>
          </a:p>
          <a:p>
            <a:pPr algn="ctr"/>
            <a:endParaRPr lang="en-GB" sz="600" noProof="0" dirty="0">
              <a:effectLst/>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e) other reserves </a:t>
            </a:r>
          </a:p>
          <a:p>
            <a:pPr algn="ctr"/>
            <a:endParaRPr lang="en-GB" sz="600" noProof="0" dirty="0">
              <a:latin typeface="Tw Cen MT" panose="020B0602020104020603" pitchFamily="34" charset="0"/>
              <a:ea typeface="Times New Roman" panose="02020603050405020304" pitchFamily="18" charset="0"/>
              <a:cs typeface="Times New Roman" panose="02020603050405020304" pitchFamily="18" charset="0"/>
            </a:endParaRPr>
          </a:p>
          <a:p>
            <a:pPr algn="ct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f) funds for general </a:t>
            </a:r>
            <a:b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br>
            <a:r>
              <a:rPr lang="en-GB" sz="1600" noProof="0" dirty="0">
                <a:effectLst/>
                <a:latin typeface="Tw Cen MT" panose="020B0602020104020603" pitchFamily="34" charset="0"/>
                <a:ea typeface="Times New Roman" panose="02020603050405020304" pitchFamily="18" charset="0"/>
                <a:cs typeface="Times New Roman" panose="02020603050405020304" pitchFamily="18" charset="0"/>
              </a:rPr>
              <a:t>banking risk</a:t>
            </a:r>
            <a:endParaRPr lang="en-GB" sz="1600" noProof="0" dirty="0">
              <a:latin typeface="Tw Cen MT" panose="020B0602020104020603" pitchFamily="34" charset="0"/>
            </a:endParaRPr>
          </a:p>
        </p:txBody>
      </p:sp>
      <p:grpSp>
        <p:nvGrpSpPr>
          <p:cNvPr id="15" name="Gruppo 14">
            <a:extLst>
              <a:ext uri="{FF2B5EF4-FFF2-40B4-BE49-F238E27FC236}">
                <a16:creationId xmlns:a16="http://schemas.microsoft.com/office/drawing/2014/main" id="{14F07455-F7D4-87BA-AE5E-502AADA6D5A4}"/>
              </a:ext>
            </a:extLst>
          </p:cNvPr>
          <p:cNvGrpSpPr/>
          <p:nvPr/>
        </p:nvGrpSpPr>
        <p:grpSpPr>
          <a:xfrm>
            <a:off x="817605" y="1684420"/>
            <a:ext cx="3886985" cy="4898942"/>
            <a:chOff x="817605" y="1684420"/>
            <a:chExt cx="3886985" cy="4898942"/>
          </a:xfrm>
        </p:grpSpPr>
        <p:sp>
          <p:nvSpPr>
            <p:cNvPr id="10" name="Rettangolo con angoli arrotondati 9">
              <a:extLst>
                <a:ext uri="{FF2B5EF4-FFF2-40B4-BE49-F238E27FC236}">
                  <a16:creationId xmlns:a16="http://schemas.microsoft.com/office/drawing/2014/main" id="{6A9B2900-2D3B-9E0E-5F0A-DFCD686C5C00}"/>
                </a:ext>
              </a:extLst>
            </p:cNvPr>
            <p:cNvSpPr/>
            <p:nvPr/>
          </p:nvSpPr>
          <p:spPr>
            <a:xfrm>
              <a:off x="817605" y="1684420"/>
              <a:ext cx="3291980" cy="4898942"/>
            </a:xfrm>
            <a:prstGeom prst="roundRect">
              <a:avLst>
                <a:gd name="adj" fmla="val 2914"/>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nchorCtr="0"/>
            <a:lstStyle/>
            <a:p>
              <a:pPr lvl="0" algn="r">
                <a:spcAft>
                  <a:spcPts val="600"/>
                </a:spcAft>
              </a:pP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Constraints </a:t>
              </a:r>
              <a:r>
                <a:rPr lang="en-GB" sz="1800" b="1" noProof="0" dirty="0">
                  <a:effectLst/>
                  <a:latin typeface="Tw Cen MT" panose="020B0602020104020603" pitchFamily="34" charset="0"/>
                  <a:ea typeface="Times New Roman" panose="02020603050405020304" pitchFamily="18" charset="0"/>
                  <a:cs typeface="Times New Roman" panose="02020603050405020304" pitchFamily="18" charset="0"/>
                </a:rPr>
                <a:t>on capital instruments </a:t>
              </a: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in </a:t>
              </a:r>
              <a:r>
                <a:rPr lang="en-GB" sz="1800" noProof="0" dirty="0">
                  <a:effectLst/>
                  <a:highlight>
                    <a:srgbClr val="FCC1C1"/>
                  </a:highlight>
                  <a:latin typeface="Tw Cen MT" panose="020B0602020104020603" pitchFamily="34" charset="0"/>
                  <a:ea typeface="Times New Roman" panose="02020603050405020304" pitchFamily="18" charset="0"/>
                  <a:cs typeface="Times New Roman" panose="02020603050405020304" pitchFamily="18" charset="0"/>
                </a:rPr>
                <a:t>Article 28</a:t>
              </a:r>
              <a:r>
                <a:rPr lang="en-GB" sz="1800" noProof="0" dirty="0">
                  <a:effectLst/>
                  <a:latin typeface="Tw Cen MT" panose="020B0602020104020603" pitchFamily="34" charset="0"/>
                  <a:ea typeface="Times New Roman" panose="02020603050405020304" pitchFamily="18" charset="0"/>
                  <a:cs typeface="Times New Roman" panose="02020603050405020304" pitchFamily="18" charset="0"/>
                </a:rPr>
                <a:t>:</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fully paid up</a:t>
              </a:r>
            </a:p>
            <a:p>
              <a:pPr lvl="0" algn="r">
                <a:spcAft>
                  <a:spcPts val="600"/>
                </a:spcAft>
              </a:pPr>
              <a:r>
                <a:rPr lang="en-GB" noProof="0" dirty="0">
                  <a:latin typeface="Tw Cen MT" panose="020B0602020104020603" pitchFamily="34" charset="0"/>
                  <a:ea typeface="Times New Roman" panose="02020603050405020304" pitchFamily="18" charset="0"/>
                  <a:cs typeface="Times New Roman" panose="02020603050405020304" pitchFamily="18" charset="0"/>
                </a:rPr>
                <a:t>- not funded nor guaranteed by the bank</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booked as equity</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clearly and separately disclosed</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perpetual</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no right to predetermined distributions</a:t>
              </a:r>
            </a:p>
            <a:p>
              <a:pPr lvl="0" algn="r">
                <a:spcAft>
                  <a:spcPts val="600"/>
                </a:spcAft>
              </a:pPr>
              <a:r>
                <a:rPr lang="en-GB" noProof="0" dirty="0">
                  <a:effectLst/>
                  <a:latin typeface="Tw Cen MT" panose="020B0602020104020603" pitchFamily="34" charset="0"/>
                  <a:ea typeface="Times New Roman" panose="02020603050405020304" pitchFamily="18" charset="0"/>
                  <a:cs typeface="Times New Roman" panose="02020603050405020304" pitchFamily="18" charset="0"/>
                </a:rPr>
                <a:t>- junior in insolvency</a:t>
              </a:r>
            </a:p>
            <a:p>
              <a:pPr lvl="0" algn="r">
                <a:spcAft>
                  <a:spcPts val="600"/>
                </a:spcAft>
              </a:pP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 compared to all the </a:t>
              </a:r>
              <a:r>
                <a:rPr lang="en-GB" sz="2000" b="1" noProof="0" dirty="0">
                  <a:effectLst/>
                  <a:latin typeface="Tw Cen MT" panose="020B0602020104020603" pitchFamily="34" charset="0"/>
                  <a:ea typeface="Times New Roman" panose="02020603050405020304" pitchFamily="18" charset="0"/>
                  <a:cs typeface="Times New Roman" panose="02020603050405020304" pitchFamily="18" charset="0"/>
                </a:rPr>
                <a:t>capital instruments </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they absorb the first and proportionately greatest share of losses, and each instrument absorbs losses to the same degree as all other </a:t>
              </a:r>
              <a:r>
                <a:rPr lang="en-GB" sz="2000" b="1" noProof="0" dirty="0">
                  <a:effectLst/>
                  <a:latin typeface="Tw Cen MT" panose="020B0602020104020603" pitchFamily="34" charset="0"/>
                  <a:ea typeface="Times New Roman" panose="02020603050405020304" pitchFamily="18" charset="0"/>
                  <a:cs typeface="Times New Roman" panose="02020603050405020304" pitchFamily="18" charset="0"/>
                </a:rPr>
                <a:t>CET1 instruments</a:t>
              </a:r>
              <a:r>
                <a:rPr lang="en-GB" sz="2000" noProof="0" dirty="0">
                  <a:effectLst/>
                  <a:latin typeface="Tw Cen MT" panose="020B0602020104020603" pitchFamily="34" charset="0"/>
                  <a:ea typeface="Times New Roman" panose="02020603050405020304" pitchFamily="18" charset="0"/>
                  <a:cs typeface="Times New Roman" panose="02020603050405020304" pitchFamily="18" charset="0"/>
                </a:rPr>
                <a:t>.</a:t>
              </a:r>
              <a:endParaRPr lang="en-GB" sz="1600" i="1" noProof="0" dirty="0">
                <a:latin typeface="Tw Cen MT" panose="020B0602020104020603" pitchFamily="34" charset="0"/>
              </a:endParaRPr>
            </a:p>
          </p:txBody>
        </p:sp>
        <p:cxnSp>
          <p:nvCxnSpPr>
            <p:cNvPr id="12" name="Connettore 2 11">
              <a:extLst>
                <a:ext uri="{FF2B5EF4-FFF2-40B4-BE49-F238E27FC236}">
                  <a16:creationId xmlns:a16="http://schemas.microsoft.com/office/drawing/2014/main" id="{710D0F31-5C0E-5762-3EE1-68355DDB583E}"/>
                </a:ext>
              </a:extLst>
            </p:cNvPr>
            <p:cNvCxnSpPr/>
            <p:nvPr/>
          </p:nvCxnSpPr>
          <p:spPr>
            <a:xfrm flipH="1">
              <a:off x="4109585" y="3280420"/>
              <a:ext cx="595005" cy="0"/>
            </a:xfrm>
            <a:prstGeom prst="straightConnector1">
              <a:avLst/>
            </a:prstGeom>
            <a:ln w="57150">
              <a:solidFill>
                <a:schemeClr val="accent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uppo 13">
            <a:extLst>
              <a:ext uri="{FF2B5EF4-FFF2-40B4-BE49-F238E27FC236}">
                <a16:creationId xmlns:a16="http://schemas.microsoft.com/office/drawing/2014/main" id="{632A2371-FEF9-1274-3C03-0592E1C120F9}"/>
              </a:ext>
            </a:extLst>
          </p:cNvPr>
          <p:cNvGrpSpPr/>
          <p:nvPr/>
        </p:nvGrpSpPr>
        <p:grpSpPr>
          <a:xfrm>
            <a:off x="7778688" y="3689865"/>
            <a:ext cx="3886987" cy="2862315"/>
            <a:chOff x="7778688" y="3689865"/>
            <a:chExt cx="3886987" cy="2862315"/>
          </a:xfrm>
        </p:grpSpPr>
        <p:sp>
          <p:nvSpPr>
            <p:cNvPr id="11" name="Rettangolo con angoli arrotondati 10">
              <a:extLst>
                <a:ext uri="{FF2B5EF4-FFF2-40B4-BE49-F238E27FC236}">
                  <a16:creationId xmlns:a16="http://schemas.microsoft.com/office/drawing/2014/main" id="{AF4C48CF-B3EE-23CA-8EE9-E6D350DC3346}"/>
                </a:ext>
              </a:extLst>
            </p:cNvPr>
            <p:cNvSpPr/>
            <p:nvPr/>
          </p:nvSpPr>
          <p:spPr>
            <a:xfrm>
              <a:off x="8373695" y="3689865"/>
              <a:ext cx="3291980" cy="2862315"/>
            </a:xfrm>
            <a:prstGeom prst="roundRect">
              <a:avLst>
                <a:gd name="adj" fmla="val 2914"/>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nchorCtr="0"/>
            <a:lstStyle/>
            <a:p>
              <a:pPr lvl="0" algn="r">
                <a:spcAft>
                  <a:spcPts val="600"/>
                </a:spcAft>
              </a:pPr>
              <a:r>
                <a:rPr lang="en-GB" sz="1800" noProof="0" dirty="0">
                  <a:effectLst/>
                  <a:latin typeface="Twentieth Century" panose="020B0604020202020204" charset="0"/>
                  <a:ea typeface="Times New Roman" panose="02020603050405020304" pitchFamily="18" charset="0"/>
                  <a:cs typeface="Times New Roman" panose="02020603050405020304" pitchFamily="18" charset="0"/>
                </a:rPr>
                <a:t>Constraints </a:t>
              </a:r>
              <a:r>
                <a:rPr lang="en-GB" sz="1800" b="1" noProof="0" dirty="0">
                  <a:effectLst/>
                  <a:latin typeface="Twentieth Century" panose="020B0604020202020204" charset="0"/>
                  <a:ea typeface="Times New Roman" panose="02020603050405020304" pitchFamily="18" charset="0"/>
                  <a:cs typeface="Times New Roman" panose="02020603050405020304" pitchFamily="18" charset="0"/>
                </a:rPr>
                <a:t>on other items </a:t>
              </a:r>
              <a:r>
                <a:rPr lang="en-GB" sz="1800" noProof="0" dirty="0">
                  <a:effectLst/>
                  <a:latin typeface="Twentieth Century" panose="020B0604020202020204" charset="0"/>
                  <a:ea typeface="Times New Roman" panose="02020603050405020304" pitchFamily="18" charset="0"/>
                  <a:cs typeface="Times New Roman" panose="02020603050405020304" pitchFamily="18" charset="0"/>
                </a:rPr>
                <a:t>in </a:t>
              </a:r>
              <a:r>
                <a:rPr lang="en-GB" sz="1800" noProof="0" dirty="0">
                  <a:effectLst/>
                  <a:highlight>
                    <a:srgbClr val="FEFBCE"/>
                  </a:highlight>
                  <a:latin typeface="Twentieth Century" panose="020B0604020202020204" charset="0"/>
                  <a:ea typeface="Times New Roman" panose="02020603050405020304" pitchFamily="18" charset="0"/>
                  <a:cs typeface="Times New Roman" panose="02020603050405020304" pitchFamily="18" charset="0"/>
                </a:rPr>
                <a:t>Article 26</a:t>
              </a:r>
              <a:r>
                <a:rPr lang="en-GB" sz="1800" noProof="0" dirty="0">
                  <a:effectLst/>
                  <a:latin typeface="Twentieth Century" panose="020B0604020202020204" charset="0"/>
                  <a:ea typeface="Times New Roman" panose="02020603050405020304" pitchFamily="18" charset="0"/>
                  <a:cs typeface="Times New Roman" panose="02020603050405020304" pitchFamily="18" charset="0"/>
                </a:rPr>
                <a:t>:</a:t>
              </a:r>
            </a:p>
            <a:p>
              <a:pPr lvl="0" algn="r">
                <a:spcAft>
                  <a:spcPts val="600"/>
                </a:spcAft>
              </a:pPr>
              <a:endParaRPr lang="en-GB" sz="400" noProof="0" dirty="0">
                <a:effectLst/>
                <a:latin typeface="Twentieth Century" panose="020B0604020202020204" charset="0"/>
                <a:ea typeface="Times New Roman" panose="02020603050405020304" pitchFamily="18" charset="0"/>
                <a:cs typeface="Times New Roman" panose="02020603050405020304" pitchFamily="18" charset="0"/>
              </a:endParaRPr>
            </a:p>
            <a:p>
              <a:pPr lvl="0" algn="r">
                <a:spcAft>
                  <a:spcPts val="600"/>
                </a:spcAft>
              </a:pPr>
              <a:r>
                <a:rPr lang="en-GB" sz="1600" noProof="0" dirty="0">
                  <a:effectLst/>
                  <a:latin typeface="Twentieth Century" panose="020B0604020202020204" charset="0"/>
                  <a:ea typeface="Times New Roman" panose="02020603050405020304" pitchFamily="18" charset="0"/>
                  <a:cs typeface="Times New Roman" panose="02020603050405020304" pitchFamily="18" charset="0"/>
                </a:rPr>
                <a:t>- </a:t>
              </a:r>
              <a:r>
                <a:rPr lang="en-GB" sz="2000" noProof="0" dirty="0">
                  <a:effectLst/>
                  <a:latin typeface="Twentieth Century" panose="020B0604020202020204" charset="0"/>
                  <a:ea typeface="Times New Roman" panose="02020603050405020304" pitchFamily="18" charset="0"/>
                  <a:cs typeface="Times New Roman" panose="02020603050405020304" pitchFamily="18" charset="0"/>
                </a:rPr>
                <a:t>they can only be recognised as CET1 if they are available to the institution for unrestricted and immediate use to cover risks or losses as soon as these occur.</a:t>
              </a:r>
              <a:endParaRPr lang="en-GB" sz="1200" i="1" noProof="0" dirty="0">
                <a:latin typeface="Twentieth Century" panose="020B0604020202020204" charset="0"/>
              </a:endParaRPr>
            </a:p>
          </p:txBody>
        </p:sp>
        <p:cxnSp>
          <p:nvCxnSpPr>
            <p:cNvPr id="13" name="Connettore 2 12">
              <a:extLst>
                <a:ext uri="{FF2B5EF4-FFF2-40B4-BE49-F238E27FC236}">
                  <a16:creationId xmlns:a16="http://schemas.microsoft.com/office/drawing/2014/main" id="{7446689C-A625-75F4-FA89-13021C27AD97}"/>
                </a:ext>
              </a:extLst>
            </p:cNvPr>
            <p:cNvCxnSpPr>
              <a:cxnSpLocks/>
            </p:cNvCxnSpPr>
            <p:nvPr/>
          </p:nvCxnSpPr>
          <p:spPr>
            <a:xfrm>
              <a:off x="7778688" y="4761229"/>
              <a:ext cx="595005" cy="0"/>
            </a:xfrm>
            <a:prstGeom prst="straightConnector1">
              <a:avLst/>
            </a:prstGeom>
            <a:ln w="57150">
              <a:solidFill>
                <a:schemeClr val="accent4">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 name="Rettangolo con angoli arrotondati 1">
            <a:extLst>
              <a:ext uri="{FF2B5EF4-FFF2-40B4-BE49-F238E27FC236}">
                <a16:creationId xmlns:a16="http://schemas.microsoft.com/office/drawing/2014/main" id="{B53343E9-9953-27CE-7D1F-A199FAF4B9B5}"/>
              </a:ext>
            </a:extLst>
          </p:cNvPr>
          <p:cNvSpPr/>
          <p:nvPr/>
        </p:nvSpPr>
        <p:spPr>
          <a:xfrm rot="20711496">
            <a:off x="253024" y="1699873"/>
            <a:ext cx="3291980" cy="1957666"/>
          </a:xfrm>
          <a:custGeom>
            <a:avLst/>
            <a:gdLst>
              <a:gd name="connsiteX0" fmla="*/ 0 w 3291980"/>
              <a:gd name="connsiteY0" fmla="*/ 326284 h 1957666"/>
              <a:gd name="connsiteX1" fmla="*/ 326284 w 3291980"/>
              <a:gd name="connsiteY1" fmla="*/ 0 h 1957666"/>
              <a:gd name="connsiteX2" fmla="*/ 880561 w 3291980"/>
              <a:gd name="connsiteY2" fmla="*/ 0 h 1957666"/>
              <a:gd name="connsiteX3" fmla="*/ 1355655 w 3291980"/>
              <a:gd name="connsiteY3" fmla="*/ 0 h 1957666"/>
              <a:gd name="connsiteX4" fmla="*/ 1830749 w 3291980"/>
              <a:gd name="connsiteY4" fmla="*/ 0 h 1957666"/>
              <a:gd name="connsiteX5" fmla="*/ 2305843 w 3291980"/>
              <a:gd name="connsiteY5" fmla="*/ 0 h 1957666"/>
              <a:gd name="connsiteX6" fmla="*/ 2965696 w 3291980"/>
              <a:gd name="connsiteY6" fmla="*/ 0 h 1957666"/>
              <a:gd name="connsiteX7" fmla="*/ 3291980 w 3291980"/>
              <a:gd name="connsiteY7" fmla="*/ 326284 h 1957666"/>
              <a:gd name="connsiteX8" fmla="*/ 3291980 w 3291980"/>
              <a:gd name="connsiteY8" fmla="*/ 761317 h 1957666"/>
              <a:gd name="connsiteX9" fmla="*/ 3291980 w 3291980"/>
              <a:gd name="connsiteY9" fmla="*/ 1157196 h 1957666"/>
              <a:gd name="connsiteX10" fmla="*/ 3291980 w 3291980"/>
              <a:gd name="connsiteY10" fmla="*/ 1631382 h 1957666"/>
              <a:gd name="connsiteX11" fmla="*/ 2965696 w 3291980"/>
              <a:gd name="connsiteY11" fmla="*/ 1957666 h 1957666"/>
              <a:gd name="connsiteX12" fmla="*/ 2437814 w 3291980"/>
              <a:gd name="connsiteY12" fmla="*/ 1957666 h 1957666"/>
              <a:gd name="connsiteX13" fmla="*/ 1909931 w 3291980"/>
              <a:gd name="connsiteY13" fmla="*/ 1957666 h 1957666"/>
              <a:gd name="connsiteX14" fmla="*/ 1434837 w 3291980"/>
              <a:gd name="connsiteY14" fmla="*/ 1957666 h 1957666"/>
              <a:gd name="connsiteX15" fmla="*/ 880561 w 3291980"/>
              <a:gd name="connsiteY15" fmla="*/ 1957666 h 1957666"/>
              <a:gd name="connsiteX16" fmla="*/ 326284 w 3291980"/>
              <a:gd name="connsiteY16" fmla="*/ 1957666 h 1957666"/>
              <a:gd name="connsiteX17" fmla="*/ 0 w 3291980"/>
              <a:gd name="connsiteY17" fmla="*/ 1631382 h 1957666"/>
              <a:gd name="connsiteX18" fmla="*/ 0 w 3291980"/>
              <a:gd name="connsiteY18" fmla="*/ 1209400 h 1957666"/>
              <a:gd name="connsiteX19" fmla="*/ 0 w 3291980"/>
              <a:gd name="connsiteY19" fmla="*/ 787419 h 1957666"/>
              <a:gd name="connsiteX20" fmla="*/ 0 w 3291980"/>
              <a:gd name="connsiteY20" fmla="*/ 326284 h 195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1980" h="1957666" fill="none" extrusionOk="0">
                <a:moveTo>
                  <a:pt x="0" y="326284"/>
                </a:moveTo>
                <a:cubicBezTo>
                  <a:pt x="11527" y="133621"/>
                  <a:pt x="130253" y="44516"/>
                  <a:pt x="326284" y="0"/>
                </a:cubicBezTo>
                <a:cubicBezTo>
                  <a:pt x="462358" y="-65455"/>
                  <a:pt x="634847" y="54797"/>
                  <a:pt x="880561" y="0"/>
                </a:cubicBezTo>
                <a:cubicBezTo>
                  <a:pt x="1126275" y="-54797"/>
                  <a:pt x="1156344" y="43717"/>
                  <a:pt x="1355655" y="0"/>
                </a:cubicBezTo>
                <a:cubicBezTo>
                  <a:pt x="1554966" y="-43717"/>
                  <a:pt x="1725529" y="4812"/>
                  <a:pt x="1830749" y="0"/>
                </a:cubicBezTo>
                <a:cubicBezTo>
                  <a:pt x="1935969" y="-4812"/>
                  <a:pt x="2200711" y="56460"/>
                  <a:pt x="2305843" y="0"/>
                </a:cubicBezTo>
                <a:cubicBezTo>
                  <a:pt x="2410975" y="-56460"/>
                  <a:pt x="2796301" y="18163"/>
                  <a:pt x="2965696" y="0"/>
                </a:cubicBezTo>
                <a:cubicBezTo>
                  <a:pt x="3141328" y="-3740"/>
                  <a:pt x="3279022" y="121562"/>
                  <a:pt x="3291980" y="326284"/>
                </a:cubicBezTo>
                <a:cubicBezTo>
                  <a:pt x="3309140" y="515687"/>
                  <a:pt x="3276300" y="564387"/>
                  <a:pt x="3291980" y="761317"/>
                </a:cubicBezTo>
                <a:cubicBezTo>
                  <a:pt x="3307660" y="958247"/>
                  <a:pt x="3248909" y="1020506"/>
                  <a:pt x="3291980" y="1157196"/>
                </a:cubicBezTo>
                <a:cubicBezTo>
                  <a:pt x="3335051" y="1293886"/>
                  <a:pt x="3271444" y="1476338"/>
                  <a:pt x="3291980" y="1631382"/>
                </a:cubicBezTo>
                <a:cubicBezTo>
                  <a:pt x="3301277" y="1789288"/>
                  <a:pt x="3174994" y="1952583"/>
                  <a:pt x="2965696" y="1957666"/>
                </a:cubicBezTo>
                <a:cubicBezTo>
                  <a:pt x="2846043" y="1982671"/>
                  <a:pt x="2615975" y="1940940"/>
                  <a:pt x="2437814" y="1957666"/>
                </a:cubicBezTo>
                <a:cubicBezTo>
                  <a:pt x="2259653" y="1974392"/>
                  <a:pt x="2018296" y="1948360"/>
                  <a:pt x="1909931" y="1957666"/>
                </a:cubicBezTo>
                <a:cubicBezTo>
                  <a:pt x="1801566" y="1966972"/>
                  <a:pt x="1559517" y="1940954"/>
                  <a:pt x="1434837" y="1957666"/>
                </a:cubicBezTo>
                <a:cubicBezTo>
                  <a:pt x="1310157" y="1974378"/>
                  <a:pt x="996435" y="1929149"/>
                  <a:pt x="880561" y="1957666"/>
                </a:cubicBezTo>
                <a:cubicBezTo>
                  <a:pt x="764687" y="1986183"/>
                  <a:pt x="472929" y="1934316"/>
                  <a:pt x="326284" y="1957666"/>
                </a:cubicBezTo>
                <a:cubicBezTo>
                  <a:pt x="136272" y="1940111"/>
                  <a:pt x="5219" y="1858351"/>
                  <a:pt x="0" y="1631382"/>
                </a:cubicBezTo>
                <a:cubicBezTo>
                  <a:pt x="-33802" y="1488396"/>
                  <a:pt x="2626" y="1374789"/>
                  <a:pt x="0" y="1209400"/>
                </a:cubicBezTo>
                <a:cubicBezTo>
                  <a:pt x="-2626" y="1044011"/>
                  <a:pt x="3241" y="881360"/>
                  <a:pt x="0" y="787419"/>
                </a:cubicBezTo>
                <a:cubicBezTo>
                  <a:pt x="-3241" y="693478"/>
                  <a:pt x="54783" y="546740"/>
                  <a:pt x="0" y="326284"/>
                </a:cubicBezTo>
                <a:close/>
              </a:path>
              <a:path w="3291980" h="1957666" stroke="0" extrusionOk="0">
                <a:moveTo>
                  <a:pt x="0" y="326284"/>
                </a:moveTo>
                <a:cubicBezTo>
                  <a:pt x="-11165" y="101915"/>
                  <a:pt x="170103" y="-3797"/>
                  <a:pt x="326284" y="0"/>
                </a:cubicBezTo>
                <a:cubicBezTo>
                  <a:pt x="536378" y="-48122"/>
                  <a:pt x="655464" y="1115"/>
                  <a:pt x="880561" y="0"/>
                </a:cubicBezTo>
                <a:cubicBezTo>
                  <a:pt x="1105658" y="-1115"/>
                  <a:pt x="1282041" y="21771"/>
                  <a:pt x="1461231" y="0"/>
                </a:cubicBezTo>
                <a:cubicBezTo>
                  <a:pt x="1640421" y="-21771"/>
                  <a:pt x="1722026" y="36285"/>
                  <a:pt x="1936325" y="0"/>
                </a:cubicBezTo>
                <a:cubicBezTo>
                  <a:pt x="2150624" y="-36285"/>
                  <a:pt x="2262177" y="49806"/>
                  <a:pt x="2411419" y="0"/>
                </a:cubicBezTo>
                <a:cubicBezTo>
                  <a:pt x="2560661" y="-49806"/>
                  <a:pt x="2839355" y="20061"/>
                  <a:pt x="2965696" y="0"/>
                </a:cubicBezTo>
                <a:cubicBezTo>
                  <a:pt x="3157518" y="15257"/>
                  <a:pt x="3315248" y="123627"/>
                  <a:pt x="3291980" y="326284"/>
                </a:cubicBezTo>
                <a:cubicBezTo>
                  <a:pt x="3318374" y="475089"/>
                  <a:pt x="3254207" y="613274"/>
                  <a:pt x="3291980" y="722164"/>
                </a:cubicBezTo>
                <a:cubicBezTo>
                  <a:pt x="3329753" y="831054"/>
                  <a:pt x="3277750" y="938478"/>
                  <a:pt x="3291980" y="1118043"/>
                </a:cubicBezTo>
                <a:cubicBezTo>
                  <a:pt x="3306210" y="1297608"/>
                  <a:pt x="3288769" y="1425252"/>
                  <a:pt x="3291980" y="1631382"/>
                </a:cubicBezTo>
                <a:cubicBezTo>
                  <a:pt x="3291031" y="1815414"/>
                  <a:pt x="3185937" y="1973721"/>
                  <a:pt x="2965696" y="1957666"/>
                </a:cubicBezTo>
                <a:cubicBezTo>
                  <a:pt x="2830054" y="2015310"/>
                  <a:pt x="2672685" y="1924163"/>
                  <a:pt x="2437814" y="1957666"/>
                </a:cubicBezTo>
                <a:cubicBezTo>
                  <a:pt x="2202943" y="1991169"/>
                  <a:pt x="2154348" y="1956577"/>
                  <a:pt x="1989114" y="1957666"/>
                </a:cubicBezTo>
                <a:cubicBezTo>
                  <a:pt x="1823880" y="1958755"/>
                  <a:pt x="1626769" y="1899936"/>
                  <a:pt x="1434837" y="1957666"/>
                </a:cubicBezTo>
                <a:cubicBezTo>
                  <a:pt x="1242905" y="2015396"/>
                  <a:pt x="1169050" y="1903095"/>
                  <a:pt x="933349" y="1957666"/>
                </a:cubicBezTo>
                <a:cubicBezTo>
                  <a:pt x="697648" y="2012237"/>
                  <a:pt x="513893" y="1909105"/>
                  <a:pt x="326284" y="1957666"/>
                </a:cubicBezTo>
                <a:cubicBezTo>
                  <a:pt x="144834" y="1997689"/>
                  <a:pt x="27441" y="1818034"/>
                  <a:pt x="0" y="1631382"/>
                </a:cubicBezTo>
                <a:cubicBezTo>
                  <a:pt x="-48642" y="1455230"/>
                  <a:pt x="4835" y="1342010"/>
                  <a:pt x="0" y="1209400"/>
                </a:cubicBezTo>
                <a:cubicBezTo>
                  <a:pt x="-4835" y="1076790"/>
                  <a:pt x="47589" y="898971"/>
                  <a:pt x="0" y="787419"/>
                </a:cubicBezTo>
                <a:cubicBezTo>
                  <a:pt x="-47589" y="675867"/>
                  <a:pt x="32713" y="441670"/>
                  <a:pt x="0" y="326284"/>
                </a:cubicBezTo>
                <a:close/>
              </a:path>
            </a:pathLst>
          </a:custGeom>
          <a:solidFill>
            <a:schemeClr val="accent1">
              <a:lumMod val="50000"/>
            </a:schemeClr>
          </a:solidFill>
          <a:ln>
            <a:solidFill>
              <a:srgbClr val="FFC000"/>
            </a:solidFill>
            <a:extLst>
              <a:ext uri="{C807C97D-BFC1-408E-A445-0C87EB9F89A2}">
                <ask:lineSketchStyleProps xmlns:ask="http://schemas.microsoft.com/office/drawing/2018/sketchyshapes" sd="190012806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noProof="0" dirty="0">
                <a:solidFill>
                  <a:srgbClr val="FFC000"/>
                </a:solidFill>
                <a:latin typeface="Bradley Hand ITC" panose="03070402050302030203" pitchFamily="66" charset="0"/>
              </a:rPr>
              <a:t>This comparison </a:t>
            </a:r>
            <a:r>
              <a:rPr lang="en-GB" sz="2800" b="1" u="sng" noProof="0" dirty="0">
                <a:solidFill>
                  <a:srgbClr val="FFC000"/>
                </a:solidFill>
                <a:latin typeface="Bradley Hand ITC" panose="03070402050302030203" pitchFamily="66" charset="0"/>
              </a:rPr>
              <a:t>does not </a:t>
            </a:r>
            <a:r>
              <a:rPr lang="en-GB" sz="2800" b="1" noProof="0" dirty="0">
                <a:solidFill>
                  <a:srgbClr val="FFC000"/>
                </a:solidFill>
                <a:latin typeface="Bradley Hand ITC" panose="03070402050302030203" pitchFamily="66" charset="0"/>
              </a:rPr>
              <a:t>involve </a:t>
            </a:r>
            <a:r>
              <a:rPr lang="en-GB" sz="2800" b="1" noProof="0" dirty="0">
                <a:solidFill>
                  <a:schemeClr val="accent4"/>
                </a:solidFill>
                <a:latin typeface="Bradley Hand ITC" panose="03070402050302030203" pitchFamily="66" charset="0"/>
              </a:rPr>
              <a:t>ownerless capital</a:t>
            </a:r>
          </a:p>
        </p:txBody>
      </p:sp>
      <p:sp>
        <p:nvSpPr>
          <p:cNvPr id="3" name="Rettangolo con angoli arrotondati 2">
            <a:extLst>
              <a:ext uri="{FF2B5EF4-FFF2-40B4-BE49-F238E27FC236}">
                <a16:creationId xmlns:a16="http://schemas.microsoft.com/office/drawing/2014/main" id="{24B6C29E-34B7-7234-6BE8-F6954A6D7C73}"/>
              </a:ext>
            </a:extLst>
          </p:cNvPr>
          <p:cNvSpPr/>
          <p:nvPr/>
        </p:nvSpPr>
        <p:spPr>
          <a:xfrm rot="20711496">
            <a:off x="8704512" y="1699871"/>
            <a:ext cx="3291980" cy="1957666"/>
          </a:xfrm>
          <a:custGeom>
            <a:avLst/>
            <a:gdLst>
              <a:gd name="connsiteX0" fmla="*/ 0 w 3291980"/>
              <a:gd name="connsiteY0" fmla="*/ 326284 h 1957666"/>
              <a:gd name="connsiteX1" fmla="*/ 326284 w 3291980"/>
              <a:gd name="connsiteY1" fmla="*/ 0 h 1957666"/>
              <a:gd name="connsiteX2" fmla="*/ 880561 w 3291980"/>
              <a:gd name="connsiteY2" fmla="*/ 0 h 1957666"/>
              <a:gd name="connsiteX3" fmla="*/ 1355655 w 3291980"/>
              <a:gd name="connsiteY3" fmla="*/ 0 h 1957666"/>
              <a:gd name="connsiteX4" fmla="*/ 1830749 w 3291980"/>
              <a:gd name="connsiteY4" fmla="*/ 0 h 1957666"/>
              <a:gd name="connsiteX5" fmla="*/ 2305843 w 3291980"/>
              <a:gd name="connsiteY5" fmla="*/ 0 h 1957666"/>
              <a:gd name="connsiteX6" fmla="*/ 2965696 w 3291980"/>
              <a:gd name="connsiteY6" fmla="*/ 0 h 1957666"/>
              <a:gd name="connsiteX7" fmla="*/ 3291980 w 3291980"/>
              <a:gd name="connsiteY7" fmla="*/ 326284 h 1957666"/>
              <a:gd name="connsiteX8" fmla="*/ 3291980 w 3291980"/>
              <a:gd name="connsiteY8" fmla="*/ 761317 h 1957666"/>
              <a:gd name="connsiteX9" fmla="*/ 3291980 w 3291980"/>
              <a:gd name="connsiteY9" fmla="*/ 1157196 h 1957666"/>
              <a:gd name="connsiteX10" fmla="*/ 3291980 w 3291980"/>
              <a:gd name="connsiteY10" fmla="*/ 1631382 h 1957666"/>
              <a:gd name="connsiteX11" fmla="*/ 2965696 w 3291980"/>
              <a:gd name="connsiteY11" fmla="*/ 1957666 h 1957666"/>
              <a:gd name="connsiteX12" fmla="*/ 2437814 w 3291980"/>
              <a:gd name="connsiteY12" fmla="*/ 1957666 h 1957666"/>
              <a:gd name="connsiteX13" fmla="*/ 1909931 w 3291980"/>
              <a:gd name="connsiteY13" fmla="*/ 1957666 h 1957666"/>
              <a:gd name="connsiteX14" fmla="*/ 1434837 w 3291980"/>
              <a:gd name="connsiteY14" fmla="*/ 1957666 h 1957666"/>
              <a:gd name="connsiteX15" fmla="*/ 880561 w 3291980"/>
              <a:gd name="connsiteY15" fmla="*/ 1957666 h 1957666"/>
              <a:gd name="connsiteX16" fmla="*/ 326284 w 3291980"/>
              <a:gd name="connsiteY16" fmla="*/ 1957666 h 1957666"/>
              <a:gd name="connsiteX17" fmla="*/ 0 w 3291980"/>
              <a:gd name="connsiteY17" fmla="*/ 1631382 h 1957666"/>
              <a:gd name="connsiteX18" fmla="*/ 0 w 3291980"/>
              <a:gd name="connsiteY18" fmla="*/ 1209400 h 1957666"/>
              <a:gd name="connsiteX19" fmla="*/ 0 w 3291980"/>
              <a:gd name="connsiteY19" fmla="*/ 787419 h 1957666"/>
              <a:gd name="connsiteX20" fmla="*/ 0 w 3291980"/>
              <a:gd name="connsiteY20" fmla="*/ 326284 h 195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1980" h="1957666" fill="none" extrusionOk="0">
                <a:moveTo>
                  <a:pt x="0" y="326284"/>
                </a:moveTo>
                <a:cubicBezTo>
                  <a:pt x="11527" y="133621"/>
                  <a:pt x="130253" y="44516"/>
                  <a:pt x="326284" y="0"/>
                </a:cubicBezTo>
                <a:cubicBezTo>
                  <a:pt x="462358" y="-65455"/>
                  <a:pt x="634847" y="54797"/>
                  <a:pt x="880561" y="0"/>
                </a:cubicBezTo>
                <a:cubicBezTo>
                  <a:pt x="1126275" y="-54797"/>
                  <a:pt x="1156344" y="43717"/>
                  <a:pt x="1355655" y="0"/>
                </a:cubicBezTo>
                <a:cubicBezTo>
                  <a:pt x="1554966" y="-43717"/>
                  <a:pt x="1725529" y="4812"/>
                  <a:pt x="1830749" y="0"/>
                </a:cubicBezTo>
                <a:cubicBezTo>
                  <a:pt x="1935969" y="-4812"/>
                  <a:pt x="2200711" y="56460"/>
                  <a:pt x="2305843" y="0"/>
                </a:cubicBezTo>
                <a:cubicBezTo>
                  <a:pt x="2410975" y="-56460"/>
                  <a:pt x="2796301" y="18163"/>
                  <a:pt x="2965696" y="0"/>
                </a:cubicBezTo>
                <a:cubicBezTo>
                  <a:pt x="3141328" y="-3740"/>
                  <a:pt x="3279022" y="121562"/>
                  <a:pt x="3291980" y="326284"/>
                </a:cubicBezTo>
                <a:cubicBezTo>
                  <a:pt x="3309140" y="515687"/>
                  <a:pt x="3276300" y="564387"/>
                  <a:pt x="3291980" y="761317"/>
                </a:cubicBezTo>
                <a:cubicBezTo>
                  <a:pt x="3307660" y="958247"/>
                  <a:pt x="3248909" y="1020506"/>
                  <a:pt x="3291980" y="1157196"/>
                </a:cubicBezTo>
                <a:cubicBezTo>
                  <a:pt x="3335051" y="1293886"/>
                  <a:pt x="3271444" y="1476338"/>
                  <a:pt x="3291980" y="1631382"/>
                </a:cubicBezTo>
                <a:cubicBezTo>
                  <a:pt x="3301277" y="1789288"/>
                  <a:pt x="3174994" y="1952583"/>
                  <a:pt x="2965696" y="1957666"/>
                </a:cubicBezTo>
                <a:cubicBezTo>
                  <a:pt x="2846043" y="1982671"/>
                  <a:pt x="2615975" y="1940940"/>
                  <a:pt x="2437814" y="1957666"/>
                </a:cubicBezTo>
                <a:cubicBezTo>
                  <a:pt x="2259653" y="1974392"/>
                  <a:pt x="2018296" y="1948360"/>
                  <a:pt x="1909931" y="1957666"/>
                </a:cubicBezTo>
                <a:cubicBezTo>
                  <a:pt x="1801566" y="1966972"/>
                  <a:pt x="1559517" y="1940954"/>
                  <a:pt x="1434837" y="1957666"/>
                </a:cubicBezTo>
                <a:cubicBezTo>
                  <a:pt x="1310157" y="1974378"/>
                  <a:pt x="996435" y="1929149"/>
                  <a:pt x="880561" y="1957666"/>
                </a:cubicBezTo>
                <a:cubicBezTo>
                  <a:pt x="764687" y="1986183"/>
                  <a:pt x="472929" y="1934316"/>
                  <a:pt x="326284" y="1957666"/>
                </a:cubicBezTo>
                <a:cubicBezTo>
                  <a:pt x="136272" y="1940111"/>
                  <a:pt x="5219" y="1858351"/>
                  <a:pt x="0" y="1631382"/>
                </a:cubicBezTo>
                <a:cubicBezTo>
                  <a:pt x="-33802" y="1488396"/>
                  <a:pt x="2626" y="1374789"/>
                  <a:pt x="0" y="1209400"/>
                </a:cubicBezTo>
                <a:cubicBezTo>
                  <a:pt x="-2626" y="1044011"/>
                  <a:pt x="3241" y="881360"/>
                  <a:pt x="0" y="787419"/>
                </a:cubicBezTo>
                <a:cubicBezTo>
                  <a:pt x="-3241" y="693478"/>
                  <a:pt x="54783" y="546740"/>
                  <a:pt x="0" y="326284"/>
                </a:cubicBezTo>
                <a:close/>
              </a:path>
              <a:path w="3291980" h="1957666" stroke="0" extrusionOk="0">
                <a:moveTo>
                  <a:pt x="0" y="326284"/>
                </a:moveTo>
                <a:cubicBezTo>
                  <a:pt x="-11165" y="101915"/>
                  <a:pt x="170103" y="-3797"/>
                  <a:pt x="326284" y="0"/>
                </a:cubicBezTo>
                <a:cubicBezTo>
                  <a:pt x="536378" y="-48122"/>
                  <a:pt x="655464" y="1115"/>
                  <a:pt x="880561" y="0"/>
                </a:cubicBezTo>
                <a:cubicBezTo>
                  <a:pt x="1105658" y="-1115"/>
                  <a:pt x="1282041" y="21771"/>
                  <a:pt x="1461231" y="0"/>
                </a:cubicBezTo>
                <a:cubicBezTo>
                  <a:pt x="1640421" y="-21771"/>
                  <a:pt x="1722026" y="36285"/>
                  <a:pt x="1936325" y="0"/>
                </a:cubicBezTo>
                <a:cubicBezTo>
                  <a:pt x="2150624" y="-36285"/>
                  <a:pt x="2262177" y="49806"/>
                  <a:pt x="2411419" y="0"/>
                </a:cubicBezTo>
                <a:cubicBezTo>
                  <a:pt x="2560661" y="-49806"/>
                  <a:pt x="2839355" y="20061"/>
                  <a:pt x="2965696" y="0"/>
                </a:cubicBezTo>
                <a:cubicBezTo>
                  <a:pt x="3157518" y="15257"/>
                  <a:pt x="3315248" y="123627"/>
                  <a:pt x="3291980" y="326284"/>
                </a:cubicBezTo>
                <a:cubicBezTo>
                  <a:pt x="3318374" y="475089"/>
                  <a:pt x="3254207" y="613274"/>
                  <a:pt x="3291980" y="722164"/>
                </a:cubicBezTo>
                <a:cubicBezTo>
                  <a:pt x="3329753" y="831054"/>
                  <a:pt x="3277750" y="938478"/>
                  <a:pt x="3291980" y="1118043"/>
                </a:cubicBezTo>
                <a:cubicBezTo>
                  <a:pt x="3306210" y="1297608"/>
                  <a:pt x="3288769" y="1425252"/>
                  <a:pt x="3291980" y="1631382"/>
                </a:cubicBezTo>
                <a:cubicBezTo>
                  <a:pt x="3291031" y="1815414"/>
                  <a:pt x="3185937" y="1973721"/>
                  <a:pt x="2965696" y="1957666"/>
                </a:cubicBezTo>
                <a:cubicBezTo>
                  <a:pt x="2830054" y="2015310"/>
                  <a:pt x="2672685" y="1924163"/>
                  <a:pt x="2437814" y="1957666"/>
                </a:cubicBezTo>
                <a:cubicBezTo>
                  <a:pt x="2202943" y="1991169"/>
                  <a:pt x="2154348" y="1956577"/>
                  <a:pt x="1989114" y="1957666"/>
                </a:cubicBezTo>
                <a:cubicBezTo>
                  <a:pt x="1823880" y="1958755"/>
                  <a:pt x="1626769" y="1899936"/>
                  <a:pt x="1434837" y="1957666"/>
                </a:cubicBezTo>
                <a:cubicBezTo>
                  <a:pt x="1242905" y="2015396"/>
                  <a:pt x="1169050" y="1903095"/>
                  <a:pt x="933349" y="1957666"/>
                </a:cubicBezTo>
                <a:cubicBezTo>
                  <a:pt x="697648" y="2012237"/>
                  <a:pt x="513893" y="1909105"/>
                  <a:pt x="326284" y="1957666"/>
                </a:cubicBezTo>
                <a:cubicBezTo>
                  <a:pt x="144834" y="1997689"/>
                  <a:pt x="27441" y="1818034"/>
                  <a:pt x="0" y="1631382"/>
                </a:cubicBezTo>
                <a:cubicBezTo>
                  <a:pt x="-48642" y="1455230"/>
                  <a:pt x="4835" y="1342010"/>
                  <a:pt x="0" y="1209400"/>
                </a:cubicBezTo>
                <a:cubicBezTo>
                  <a:pt x="-4835" y="1076790"/>
                  <a:pt x="47589" y="898971"/>
                  <a:pt x="0" y="787419"/>
                </a:cubicBezTo>
                <a:cubicBezTo>
                  <a:pt x="-47589" y="675867"/>
                  <a:pt x="32713" y="441670"/>
                  <a:pt x="0" y="326284"/>
                </a:cubicBezTo>
                <a:close/>
              </a:path>
            </a:pathLst>
          </a:custGeom>
          <a:solidFill>
            <a:schemeClr val="accent1">
              <a:lumMod val="50000"/>
            </a:schemeClr>
          </a:solidFill>
          <a:ln>
            <a:solidFill>
              <a:srgbClr val="FFC000"/>
            </a:solidFill>
            <a:extLst>
              <a:ext uri="{C807C97D-BFC1-408E-A445-0C87EB9F89A2}">
                <ask:lineSketchStyleProps xmlns:ask="http://schemas.microsoft.com/office/drawing/2018/sketchyshapes" sd="190012806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noProof="0" dirty="0">
                <a:solidFill>
                  <a:srgbClr val="FFC000"/>
                </a:solidFill>
                <a:latin typeface="Bradley Hand ITC" panose="03070402050302030203" pitchFamily="66" charset="0"/>
              </a:rPr>
              <a:t>This is the relevant requirement  for </a:t>
            </a:r>
            <a:r>
              <a:rPr lang="en-GB" sz="2800" b="1" noProof="0" dirty="0">
                <a:solidFill>
                  <a:schemeClr val="accent4"/>
                </a:solidFill>
                <a:latin typeface="Bradley Hand ITC" panose="03070402050302030203" pitchFamily="66" charset="0"/>
              </a:rPr>
              <a:t>ownerless capital</a:t>
            </a:r>
          </a:p>
        </p:txBody>
      </p:sp>
      <p:sp>
        <p:nvSpPr>
          <p:cNvPr id="16" name="CasellaDiTesto 15">
            <a:extLst>
              <a:ext uri="{FF2B5EF4-FFF2-40B4-BE49-F238E27FC236}">
                <a16:creationId xmlns:a16="http://schemas.microsoft.com/office/drawing/2014/main" id="{7C9FA363-E077-E484-B534-FAA326B52046}"/>
              </a:ext>
            </a:extLst>
          </p:cNvPr>
          <p:cNvSpPr txBox="1"/>
          <p:nvPr/>
        </p:nvSpPr>
        <p:spPr>
          <a:xfrm>
            <a:off x="4572859" y="2724078"/>
            <a:ext cx="3337560" cy="365760"/>
          </a:xfrm>
          <a:prstGeom prst="rect">
            <a:avLst/>
          </a:prstGeom>
          <a:noFill/>
        </p:spPr>
        <p:txBody>
          <a:bodyPr wrap="none" rtlCol="0">
            <a:normAutofit/>
          </a:bodyPr>
          <a:lstStyle/>
          <a:p>
            <a:pPr algn="ctr"/>
            <a:r>
              <a:rPr lang="en-GB" sz="1800" i="1" noProof="0" dirty="0">
                <a:solidFill>
                  <a:schemeClr val="accent1"/>
                </a:solidFill>
                <a:effectLst/>
                <a:latin typeface="Tw Cen MT" panose="020B0602020104020603" pitchFamily="34" charset="0"/>
              </a:rPr>
              <a:t>Items that are also instruments</a:t>
            </a:r>
          </a:p>
        </p:txBody>
      </p:sp>
      <p:sp>
        <p:nvSpPr>
          <p:cNvPr id="17" name="CasellaDiTesto 16">
            <a:extLst>
              <a:ext uri="{FF2B5EF4-FFF2-40B4-BE49-F238E27FC236}">
                <a16:creationId xmlns:a16="http://schemas.microsoft.com/office/drawing/2014/main" id="{793EAE59-4BCC-9513-224F-B4A90F638E85}"/>
              </a:ext>
            </a:extLst>
          </p:cNvPr>
          <p:cNvSpPr txBox="1"/>
          <p:nvPr/>
        </p:nvSpPr>
        <p:spPr>
          <a:xfrm>
            <a:off x="4667462" y="4156867"/>
            <a:ext cx="3074098" cy="347892"/>
          </a:xfrm>
          <a:prstGeom prst="rect">
            <a:avLst/>
          </a:prstGeom>
          <a:noFill/>
        </p:spPr>
        <p:txBody>
          <a:bodyPr wrap="none" rtlCol="0">
            <a:normAutofit lnSpcReduction="10000"/>
          </a:bodyPr>
          <a:lstStyle/>
          <a:p>
            <a:pPr algn="ctr"/>
            <a:r>
              <a:rPr lang="en-GB" sz="1800" i="1" noProof="0" dirty="0">
                <a:solidFill>
                  <a:schemeClr val="accent4"/>
                </a:solidFill>
                <a:effectLst/>
                <a:latin typeface="Tw Cen MT" panose="020B0602020104020603" pitchFamily="34" charset="0"/>
              </a:rPr>
              <a:t>Items that are not instruments</a:t>
            </a:r>
          </a:p>
        </p:txBody>
      </p:sp>
      <p:grpSp>
        <p:nvGrpSpPr>
          <p:cNvPr id="24" name="Gruppo 23">
            <a:extLst>
              <a:ext uri="{FF2B5EF4-FFF2-40B4-BE49-F238E27FC236}">
                <a16:creationId xmlns:a16="http://schemas.microsoft.com/office/drawing/2014/main" id="{4892F3D2-9C3A-5861-423A-E61364B883BE}"/>
              </a:ext>
            </a:extLst>
          </p:cNvPr>
          <p:cNvGrpSpPr/>
          <p:nvPr/>
        </p:nvGrpSpPr>
        <p:grpSpPr>
          <a:xfrm rot="20135983">
            <a:off x="6453768" y="5921205"/>
            <a:ext cx="1954999" cy="701036"/>
            <a:chOff x="6418694" y="197790"/>
            <a:chExt cx="1954999" cy="701036"/>
          </a:xfrm>
        </p:grpSpPr>
        <p:sp>
          <p:nvSpPr>
            <p:cNvPr id="18" name="Rettangolo con angoli arrotondati 17">
              <a:extLst>
                <a:ext uri="{FF2B5EF4-FFF2-40B4-BE49-F238E27FC236}">
                  <a16:creationId xmlns:a16="http://schemas.microsoft.com/office/drawing/2014/main" id="{EB430E04-22F9-121B-F76E-39184ECD21BA}"/>
                </a:ext>
              </a:extLst>
            </p:cNvPr>
            <p:cNvSpPr/>
            <p:nvPr/>
          </p:nvSpPr>
          <p:spPr>
            <a:xfrm>
              <a:off x="6446839" y="197790"/>
              <a:ext cx="1926854" cy="701036"/>
            </a:xfrm>
            <a:prstGeom prst="round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vert="horz" rtlCol="0" anchor="ctr"/>
            <a:lstStyle/>
            <a:p>
              <a:pPr algn="r"/>
              <a:r>
                <a:rPr lang="en-GB" sz="2000" noProof="0" dirty="0">
                  <a:latin typeface="Tw Cen MT" panose="020B0602020104020603" pitchFamily="34" charset="0"/>
                </a:rPr>
                <a:t>Ownerless </a:t>
              </a:r>
              <a:br>
                <a:rPr lang="en-GB" sz="2000" noProof="0" dirty="0">
                  <a:latin typeface="Tw Cen MT" panose="020B0602020104020603" pitchFamily="34" charset="0"/>
                </a:rPr>
              </a:br>
              <a:r>
                <a:rPr lang="en-GB" sz="2000" noProof="0" dirty="0">
                  <a:latin typeface="Tw Cen MT" panose="020B0602020104020603" pitchFamily="34" charset="0"/>
                </a:rPr>
                <a:t>capital</a:t>
              </a:r>
            </a:p>
          </p:txBody>
        </p:sp>
        <p:pic>
          <p:nvPicPr>
            <p:cNvPr id="20" name="Elemento grafico 19" descr="Banca con riempimento a tinta unita">
              <a:extLst>
                <a:ext uri="{FF2B5EF4-FFF2-40B4-BE49-F238E27FC236}">
                  <a16:creationId xmlns:a16="http://schemas.microsoft.com/office/drawing/2014/main" id="{5E844660-2AE1-E88C-36EC-14AD28A86A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8694" y="203688"/>
              <a:ext cx="691063" cy="679451"/>
            </a:xfrm>
            <a:prstGeom prst="rect">
              <a:avLst/>
            </a:prstGeom>
          </p:spPr>
        </p:pic>
      </p:grpSp>
      <p:grpSp>
        <p:nvGrpSpPr>
          <p:cNvPr id="23" name="Gruppo 22">
            <a:extLst>
              <a:ext uri="{FF2B5EF4-FFF2-40B4-BE49-F238E27FC236}">
                <a16:creationId xmlns:a16="http://schemas.microsoft.com/office/drawing/2014/main" id="{18CB7E23-B854-0C6D-9C49-B24FE91D5F20}"/>
              </a:ext>
            </a:extLst>
          </p:cNvPr>
          <p:cNvGrpSpPr/>
          <p:nvPr/>
        </p:nvGrpSpPr>
        <p:grpSpPr>
          <a:xfrm rot="20135983">
            <a:off x="6454991" y="3392752"/>
            <a:ext cx="1927643" cy="701036"/>
            <a:chOff x="8556173" y="197789"/>
            <a:chExt cx="1927643" cy="701036"/>
          </a:xfrm>
        </p:grpSpPr>
        <p:sp>
          <p:nvSpPr>
            <p:cNvPr id="19" name="Rettangolo con angoli arrotondati 18">
              <a:extLst>
                <a:ext uri="{FF2B5EF4-FFF2-40B4-BE49-F238E27FC236}">
                  <a16:creationId xmlns:a16="http://schemas.microsoft.com/office/drawing/2014/main" id="{B602744B-4260-CBC9-8B68-D80A3E2F5DD7}"/>
                </a:ext>
              </a:extLst>
            </p:cNvPr>
            <p:cNvSpPr/>
            <p:nvPr/>
          </p:nvSpPr>
          <p:spPr>
            <a:xfrm>
              <a:off x="8556962" y="197789"/>
              <a:ext cx="1926854" cy="701036"/>
            </a:xfrm>
            <a:prstGeom prst="roundRect">
              <a:avLst/>
            </a:prstGeom>
            <a:solidFill>
              <a:schemeClr val="accent2">
                <a:lumMod val="20000"/>
                <a:lumOff val="80000"/>
              </a:schemeClr>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vert="horz" rtlCol="0" anchor="ctr"/>
            <a:lstStyle/>
            <a:p>
              <a:pPr algn="r"/>
              <a:r>
                <a:rPr lang="en-GB" sz="2000" noProof="0" dirty="0">
                  <a:latin typeface="Tw Cen MT" panose="020B0602020104020603" pitchFamily="34" charset="0"/>
                </a:rPr>
                <a:t>Equity certificates</a:t>
              </a:r>
            </a:p>
          </p:txBody>
        </p:sp>
        <p:pic>
          <p:nvPicPr>
            <p:cNvPr id="21" name="Elemento grafico 20" descr="Impiegato con riempimento a tinta unita">
              <a:extLst>
                <a:ext uri="{FF2B5EF4-FFF2-40B4-BE49-F238E27FC236}">
                  <a16:creationId xmlns:a16="http://schemas.microsoft.com/office/drawing/2014/main" id="{CAAFBF75-B0B1-DF29-2568-46273193B8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6173" y="197789"/>
              <a:ext cx="691063" cy="679451"/>
            </a:xfrm>
            <a:prstGeom prst="rect">
              <a:avLst/>
            </a:prstGeom>
          </p:spPr>
        </p:pic>
      </p:grpSp>
    </p:spTree>
    <p:extLst>
      <p:ext uri="{BB962C8B-B14F-4D97-AF65-F5344CB8AC3E}">
        <p14:creationId xmlns:p14="http://schemas.microsoft.com/office/powerpoint/2010/main" val="332014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A54A2-57DA-B0BA-FC9B-29BDB19D8FE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82DE2EC-1A79-0C04-CE8E-684F537A0311}"/>
              </a:ext>
            </a:extLst>
          </p:cNvPr>
          <p:cNvSpPr>
            <a:spLocks noGrp="1"/>
          </p:cNvSpPr>
          <p:nvPr>
            <p:ph type="title"/>
          </p:nvPr>
        </p:nvSpPr>
        <p:spPr/>
        <p:txBody>
          <a:bodyPr/>
          <a:lstStyle/>
          <a:p>
            <a:r>
              <a:rPr lang="en-GB" noProof="0" dirty="0"/>
              <a:t>Outline of today’s talk</a:t>
            </a:r>
          </a:p>
        </p:txBody>
      </p:sp>
      <p:sp>
        <p:nvSpPr>
          <p:cNvPr id="3" name="Segnaposto testo 2">
            <a:extLst>
              <a:ext uri="{FF2B5EF4-FFF2-40B4-BE49-F238E27FC236}">
                <a16:creationId xmlns:a16="http://schemas.microsoft.com/office/drawing/2014/main" id="{1871BA2B-A75E-2BE8-294F-827171A660D3}"/>
              </a:ext>
            </a:extLst>
          </p:cNvPr>
          <p:cNvSpPr>
            <a:spLocks noGrp="1"/>
          </p:cNvSpPr>
          <p:nvPr>
            <p:ph type="body" idx="1"/>
          </p:nvPr>
        </p:nvSpPr>
        <p:spPr/>
        <p:txBody>
          <a:bodyPr/>
          <a:lstStyle/>
          <a:p>
            <a:r>
              <a:rPr lang="en-GB" noProof="0" dirty="0">
                <a:solidFill>
                  <a:schemeClr val="bg1">
                    <a:lumMod val="75000"/>
                  </a:schemeClr>
                </a:solidFill>
              </a:rPr>
              <a:t>Some relevant features of Equity Certificates</a:t>
            </a:r>
          </a:p>
          <a:p>
            <a:r>
              <a:rPr lang="en-GB" noProof="0" dirty="0">
                <a:solidFill>
                  <a:schemeClr val="bg1">
                    <a:lumMod val="75000"/>
                  </a:schemeClr>
                </a:solidFill>
              </a:rPr>
              <a:t>The main rules on CET1 eligibility</a:t>
            </a:r>
          </a:p>
          <a:p>
            <a:r>
              <a:rPr lang="en-GB" b="1" noProof="0" dirty="0">
                <a:solidFill>
                  <a:srgbClr val="FFC000"/>
                </a:solidFill>
              </a:rPr>
              <a:t>The EBA’s concerns and the proposals by the MoF Commission</a:t>
            </a:r>
          </a:p>
          <a:p>
            <a:r>
              <a:rPr lang="en-GB" noProof="0" dirty="0"/>
              <a:t>My opinion</a:t>
            </a:r>
          </a:p>
          <a:p>
            <a:r>
              <a:rPr lang="en-GB" noProof="0" dirty="0"/>
              <a:t>Stakeholder banks and the risks ahead</a:t>
            </a:r>
          </a:p>
        </p:txBody>
      </p:sp>
      <p:sp>
        <p:nvSpPr>
          <p:cNvPr id="4" name="Segnaposto numero diapositiva 3">
            <a:extLst>
              <a:ext uri="{FF2B5EF4-FFF2-40B4-BE49-F238E27FC236}">
                <a16:creationId xmlns:a16="http://schemas.microsoft.com/office/drawing/2014/main" id="{B5F5131F-4AD3-8492-F314-FDD414BD61FD}"/>
              </a:ext>
            </a:extLst>
          </p:cNvPr>
          <p:cNvSpPr>
            <a:spLocks noGrp="1"/>
          </p:cNvSpPr>
          <p:nvPr>
            <p:ph type="sldNum" idx="12"/>
          </p:nvPr>
        </p:nvSpPr>
        <p:spPr/>
        <p:txBody>
          <a:bodyPr/>
          <a:lstStyle/>
          <a:p>
            <a:r>
              <a:rPr lang="en-GB" noProof="0" dirty="0"/>
              <a:t>: </a:t>
            </a:r>
            <a:fld id="{00000000-1234-1234-1234-123412341234}" type="slidenum">
              <a:rPr lang="en-GB" noProof="0" smtClean="0"/>
              <a:pPr/>
              <a:t>17</a:t>
            </a:fld>
            <a:endParaRPr lang="en-GB" noProof="0" dirty="0"/>
          </a:p>
        </p:txBody>
      </p:sp>
    </p:spTree>
    <p:extLst>
      <p:ext uri="{BB962C8B-B14F-4D97-AF65-F5344CB8AC3E}">
        <p14:creationId xmlns:p14="http://schemas.microsoft.com/office/powerpoint/2010/main" val="42133473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F7103-9FD5-FF20-C556-A841FF0C7C07}"/>
              </a:ext>
            </a:extLst>
          </p:cNvPr>
          <p:cNvSpPr>
            <a:spLocks noGrp="1"/>
          </p:cNvSpPr>
          <p:nvPr>
            <p:ph type="title"/>
          </p:nvPr>
        </p:nvSpPr>
        <p:spPr/>
        <p:txBody>
          <a:bodyPr/>
          <a:lstStyle/>
          <a:p>
            <a:r>
              <a:rPr lang="en-GB" noProof="0" dirty="0"/>
              <a:t>The EBA’s concerns</a:t>
            </a:r>
          </a:p>
        </p:txBody>
      </p:sp>
      <p:sp>
        <p:nvSpPr>
          <p:cNvPr id="3" name="Segnaposto testo 2">
            <a:extLst>
              <a:ext uri="{FF2B5EF4-FFF2-40B4-BE49-F238E27FC236}">
                <a16:creationId xmlns:a16="http://schemas.microsoft.com/office/drawing/2014/main" id="{2761D238-895C-7FF3-5F73-4D6AC2D0D30D}"/>
              </a:ext>
            </a:extLst>
          </p:cNvPr>
          <p:cNvSpPr>
            <a:spLocks noGrp="1"/>
          </p:cNvSpPr>
          <p:nvPr>
            <p:ph type="body" idx="1"/>
          </p:nvPr>
        </p:nvSpPr>
        <p:spPr/>
        <p:txBody>
          <a:bodyPr>
            <a:normAutofit/>
          </a:bodyPr>
          <a:lstStyle/>
          <a:p>
            <a:r>
              <a:rPr lang="en-GB" noProof="0" dirty="0"/>
              <a:t>In June 2022, the EBA raised come concerns, which could lead to removing ECs from the list of eligible CET1 instruments</a:t>
            </a:r>
          </a:p>
          <a:p>
            <a:pPr lvl="1"/>
            <a:r>
              <a:rPr lang="en-GB" noProof="0" dirty="0"/>
              <a:t>the main one relates to their ability to effectively absorb losses, </a:t>
            </a:r>
            <a:br>
              <a:rPr lang="en-GB" noProof="0" dirty="0"/>
            </a:br>
            <a:r>
              <a:rPr lang="en-GB" noProof="0" dirty="0"/>
              <a:t>and allegedly involves (no details were provided)</a:t>
            </a:r>
          </a:p>
          <a:p>
            <a:pPr lvl="2"/>
            <a:r>
              <a:rPr lang="en-GB" b="1" noProof="0" dirty="0"/>
              <a:t>Article 26</a:t>
            </a:r>
          </a:p>
          <a:p>
            <a:pPr lvl="2"/>
            <a:r>
              <a:rPr lang="en-GB" b="1" noProof="0" dirty="0"/>
              <a:t>Article 28.1, letter (</a:t>
            </a:r>
            <a:r>
              <a:rPr lang="en-GB" b="1" noProof="0" dirty="0" err="1"/>
              <a:t>i</a:t>
            </a:r>
            <a:r>
              <a:rPr lang="en-GB" b="1" noProof="0" dirty="0"/>
              <a:t>) </a:t>
            </a:r>
            <a:r>
              <a:rPr lang="en-GB" noProof="0" dirty="0"/>
              <a:t>of the CRR</a:t>
            </a:r>
          </a:p>
          <a:p>
            <a:pPr lvl="1"/>
            <a:r>
              <a:rPr lang="en-GB" noProof="0" dirty="0"/>
              <a:t>ECs are said not to comply with these articles because </a:t>
            </a:r>
            <a:r>
              <a:rPr lang="en-GB" b="1" noProof="0" dirty="0">
                <a:solidFill>
                  <a:schemeClr val="accent5">
                    <a:lumMod val="20000"/>
                    <a:lumOff val="80000"/>
                  </a:schemeClr>
                </a:solidFill>
              </a:rPr>
              <a:t>ownerless capital</a:t>
            </a:r>
            <a:r>
              <a:rPr lang="en-GB" b="1" noProof="0" dirty="0"/>
              <a:t> </a:t>
            </a:r>
            <a:r>
              <a:rPr lang="en-GB" noProof="0" dirty="0"/>
              <a:t>may absorb the </a:t>
            </a:r>
            <a:r>
              <a:rPr lang="en-GB" b="1" noProof="0" dirty="0">
                <a:solidFill>
                  <a:schemeClr val="accent2">
                    <a:lumMod val="20000"/>
                    <a:lumOff val="80000"/>
                  </a:schemeClr>
                </a:solidFill>
              </a:rPr>
              <a:t>first and greatest portion of losses</a:t>
            </a:r>
          </a:p>
        </p:txBody>
      </p:sp>
      <p:sp>
        <p:nvSpPr>
          <p:cNvPr id="4" name="Segnaposto numero diapositiva 3">
            <a:extLst>
              <a:ext uri="{FF2B5EF4-FFF2-40B4-BE49-F238E27FC236}">
                <a16:creationId xmlns:a16="http://schemas.microsoft.com/office/drawing/2014/main" id="{268D1D88-8401-8856-803F-5307B53AF483}"/>
              </a:ext>
            </a:extLst>
          </p:cNvPr>
          <p:cNvSpPr>
            <a:spLocks noGrp="1"/>
          </p:cNvSpPr>
          <p:nvPr>
            <p:ph type="sldNum" idx="12"/>
          </p:nvPr>
        </p:nvSpPr>
        <p:spPr/>
        <p:txBody>
          <a:bodyPr/>
          <a:lstStyle/>
          <a:p>
            <a:r>
              <a:rPr lang="en-GB" noProof="0" dirty="0"/>
              <a:t>: </a:t>
            </a:r>
            <a:fld id="{00000000-1234-1234-1234-123412341234}" type="slidenum">
              <a:rPr lang="en-GB" noProof="0" smtClean="0"/>
              <a:pPr/>
              <a:t>18</a:t>
            </a:fld>
            <a:endParaRPr lang="en-GB" noProof="0" dirty="0"/>
          </a:p>
        </p:txBody>
      </p:sp>
    </p:spTree>
    <p:extLst>
      <p:ext uri="{BB962C8B-B14F-4D97-AF65-F5344CB8AC3E}">
        <p14:creationId xmlns:p14="http://schemas.microsoft.com/office/powerpoint/2010/main" val="19245192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37F22-5A39-BA0A-492C-A5B48C44546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AE647E9-4BB3-C920-E24C-29D195397874}"/>
              </a:ext>
            </a:extLst>
          </p:cNvPr>
          <p:cNvSpPr>
            <a:spLocks noGrp="1"/>
          </p:cNvSpPr>
          <p:nvPr>
            <p:ph type="title"/>
          </p:nvPr>
        </p:nvSpPr>
        <p:spPr/>
        <p:txBody>
          <a:bodyPr/>
          <a:lstStyle/>
          <a:p>
            <a:r>
              <a:rPr lang="en-GB" noProof="0" dirty="0"/>
              <a:t>the commission’s proposals</a:t>
            </a:r>
          </a:p>
        </p:txBody>
      </p:sp>
      <p:sp>
        <p:nvSpPr>
          <p:cNvPr id="3" name="Segnaposto testo 2">
            <a:extLst>
              <a:ext uri="{FF2B5EF4-FFF2-40B4-BE49-F238E27FC236}">
                <a16:creationId xmlns:a16="http://schemas.microsoft.com/office/drawing/2014/main" id="{B78DF4FC-247E-14BD-9A76-5AE20E20C6F0}"/>
              </a:ext>
            </a:extLst>
          </p:cNvPr>
          <p:cNvSpPr>
            <a:spLocks noGrp="1"/>
          </p:cNvSpPr>
          <p:nvPr>
            <p:ph type="body" idx="1"/>
          </p:nvPr>
        </p:nvSpPr>
        <p:spPr/>
        <p:txBody>
          <a:bodyPr>
            <a:normAutofit fontScale="85000" lnSpcReduction="10000"/>
          </a:bodyPr>
          <a:lstStyle/>
          <a:p>
            <a:r>
              <a:rPr lang="en-GB" noProof="0" dirty="0"/>
              <a:t>The MoF Commission concluded that</a:t>
            </a:r>
          </a:p>
          <a:p>
            <a:pPr lvl="1"/>
            <a:r>
              <a:rPr lang="en-GB" noProof="0" dirty="0"/>
              <a:t>leaving the current rules unchanged could lead to a long-lasting legal procedure in front of the EFTA Court, triggering </a:t>
            </a:r>
            <a:r>
              <a:rPr lang="en-GB" u="sng" noProof="0" dirty="0"/>
              <a:t>legal uncertainty</a:t>
            </a:r>
            <a:r>
              <a:rPr lang="en-GB" noProof="0" dirty="0"/>
              <a:t> </a:t>
            </a:r>
          </a:p>
          <a:p>
            <a:pPr lvl="1"/>
            <a:r>
              <a:rPr lang="en-GB" noProof="0" dirty="0"/>
              <a:t>Also, “the fact that an EC, “in terms of ownership, </a:t>
            </a:r>
            <a:r>
              <a:rPr lang="en-GB" u="sng" noProof="0" dirty="0"/>
              <a:t>does not have rights to all the equity items </a:t>
            </a:r>
            <a:r>
              <a:rPr lang="en-GB" noProof="0" dirty="0"/>
              <a:t>in the bank” may pose a challenge in relation to the requirements of the CRR (§14.3.3.2), a concern that </a:t>
            </a:r>
            <a:r>
              <a:rPr lang="en-GB" u="sng" noProof="0" dirty="0"/>
              <a:t>was never raised by the EBA </a:t>
            </a:r>
            <a:r>
              <a:rPr lang="en-GB" noProof="0" dirty="0"/>
              <a:t>in its letter</a:t>
            </a:r>
          </a:p>
          <a:p>
            <a:pPr lvl="1"/>
            <a:r>
              <a:rPr lang="en-GB" noProof="0" dirty="0"/>
              <a:t>all this calls for new rules whereby owner capital and ownerless capital </a:t>
            </a:r>
            <a:br>
              <a:rPr lang="en-GB" noProof="0" dirty="0"/>
            </a:br>
            <a:r>
              <a:rPr lang="en-GB" noProof="0" dirty="0"/>
              <a:t>would contribute to loss coverage on a </a:t>
            </a:r>
            <a:r>
              <a:rPr lang="en-GB" noProof="0" dirty="0" err="1"/>
              <a:t>pari</a:t>
            </a:r>
            <a:r>
              <a:rPr lang="en-GB" noProof="0" dirty="0"/>
              <a:t> passu basis (“the ownership share model”, §15.2.3 )</a:t>
            </a:r>
          </a:p>
          <a:p>
            <a:pPr lvl="1"/>
            <a:r>
              <a:rPr lang="en-GB" noProof="0" dirty="0"/>
              <a:t>this would make ECs riskier, but no other adjustments – to compensate EC holders (e.g., by increasing their voting rights) – would be required (§15.3.3)</a:t>
            </a:r>
          </a:p>
        </p:txBody>
      </p:sp>
      <p:sp>
        <p:nvSpPr>
          <p:cNvPr id="4" name="Segnaposto numero diapositiva 3">
            <a:extLst>
              <a:ext uri="{FF2B5EF4-FFF2-40B4-BE49-F238E27FC236}">
                <a16:creationId xmlns:a16="http://schemas.microsoft.com/office/drawing/2014/main" id="{65E8AE47-0AD7-7278-4F79-190353C67706}"/>
              </a:ext>
            </a:extLst>
          </p:cNvPr>
          <p:cNvSpPr>
            <a:spLocks noGrp="1"/>
          </p:cNvSpPr>
          <p:nvPr>
            <p:ph type="sldNum" idx="12"/>
          </p:nvPr>
        </p:nvSpPr>
        <p:spPr/>
        <p:txBody>
          <a:bodyPr/>
          <a:lstStyle/>
          <a:p>
            <a:r>
              <a:rPr lang="en-GB" noProof="0" dirty="0"/>
              <a:t>: </a:t>
            </a:r>
            <a:fld id="{00000000-1234-1234-1234-123412341234}" type="slidenum">
              <a:rPr lang="en-GB" noProof="0" smtClean="0"/>
              <a:pPr/>
              <a:t>19</a:t>
            </a:fld>
            <a:endParaRPr lang="en-GB" noProof="0" dirty="0"/>
          </a:p>
        </p:txBody>
      </p:sp>
    </p:spTree>
    <p:extLst>
      <p:ext uri="{BB962C8B-B14F-4D97-AF65-F5344CB8AC3E}">
        <p14:creationId xmlns:p14="http://schemas.microsoft.com/office/powerpoint/2010/main" val="3919543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38E190C9-424A-29AA-6D1E-00B7D5438D35}"/>
              </a:ext>
            </a:extLst>
          </p:cNvPr>
          <p:cNvSpPr>
            <a:spLocks noGrp="1"/>
          </p:cNvSpPr>
          <p:nvPr>
            <p:ph type="title"/>
          </p:nvPr>
        </p:nvSpPr>
        <p:spPr/>
        <p:txBody>
          <a:bodyPr/>
          <a:lstStyle/>
          <a:p>
            <a:r>
              <a:rPr lang="en-GB" noProof="0" dirty="0"/>
              <a:t>Today’s speaker</a:t>
            </a:r>
          </a:p>
        </p:txBody>
      </p:sp>
      <p:sp>
        <p:nvSpPr>
          <p:cNvPr id="9" name="Segnaposto testo 8">
            <a:extLst>
              <a:ext uri="{FF2B5EF4-FFF2-40B4-BE49-F238E27FC236}">
                <a16:creationId xmlns:a16="http://schemas.microsoft.com/office/drawing/2014/main" id="{18B7C88F-6C12-155A-2791-6ED04F543D33}"/>
              </a:ext>
            </a:extLst>
          </p:cNvPr>
          <p:cNvSpPr>
            <a:spLocks noGrp="1"/>
          </p:cNvSpPr>
          <p:nvPr>
            <p:ph type="body" idx="1"/>
          </p:nvPr>
        </p:nvSpPr>
        <p:spPr>
          <a:xfrm>
            <a:off x="2782402" y="1600201"/>
            <a:ext cx="9075165" cy="5141913"/>
          </a:xfrm>
        </p:spPr>
        <p:txBody>
          <a:bodyPr>
            <a:normAutofit fontScale="55000" lnSpcReduction="20000"/>
          </a:bodyPr>
          <a:lstStyle/>
          <a:p>
            <a:pPr algn="just">
              <a:lnSpc>
                <a:spcPct val="150000"/>
              </a:lnSpc>
              <a:spcAft>
                <a:spcPts val="600"/>
              </a:spcAft>
            </a:pPr>
            <a:r>
              <a:rPr lang="en-GB" noProof="0" dirty="0"/>
              <a:t>Andrea C. Resti is a professor of banking and finance at Bocconi university, Milan, where he teaches financial risk management. </a:t>
            </a:r>
          </a:p>
          <a:p>
            <a:pPr algn="just">
              <a:lnSpc>
                <a:spcPct val="150000"/>
              </a:lnSpc>
              <a:spcAft>
                <a:spcPts val="600"/>
              </a:spcAft>
            </a:pPr>
            <a:r>
              <a:rPr lang="en-GB" noProof="0" dirty="0"/>
              <a:t>In 2011-2016 he took part in the first European Banking Authority’s Stakeholder Group, where he served as vice-chair and coordinated the Group’s activities on bank liquidity rules. </a:t>
            </a:r>
          </a:p>
          <a:p>
            <a:pPr algn="just">
              <a:lnSpc>
                <a:spcPct val="150000"/>
              </a:lnSpc>
              <a:spcAft>
                <a:spcPts val="600"/>
              </a:spcAft>
            </a:pPr>
            <a:r>
              <a:rPr lang="en-GB" noProof="0" dirty="0"/>
              <a:t>Since 2016 he has served as a consultant on banking supervision to the European Parliament </a:t>
            </a:r>
          </a:p>
          <a:p>
            <a:pPr algn="just">
              <a:lnSpc>
                <a:spcPct val="150000"/>
              </a:lnSpc>
              <a:spcAft>
                <a:spcPts val="600"/>
              </a:spcAft>
            </a:pPr>
            <a:r>
              <a:rPr lang="en-GB" noProof="0" dirty="0"/>
              <a:t>He has acted as a consultant to a large number of banks, rating agencies and supranational institutions, and as an expert witness in financial misconduct cases. He is/has been a board member at various financial institutions. </a:t>
            </a:r>
          </a:p>
          <a:p>
            <a:pPr algn="just">
              <a:lnSpc>
                <a:spcPct val="150000"/>
              </a:lnSpc>
              <a:spcAft>
                <a:spcPts val="600"/>
              </a:spcAft>
            </a:pPr>
            <a:r>
              <a:rPr lang="en-GB" noProof="0" dirty="0"/>
              <a:t>He has published international books and articles in top academic journals, as well as many ad hoc reports requested by the European Parliament and more than 500 columns in financial newspapers and websites.</a:t>
            </a:r>
          </a:p>
        </p:txBody>
      </p:sp>
      <p:sp>
        <p:nvSpPr>
          <p:cNvPr id="2" name="Segnaposto numero diapositiva 1">
            <a:extLst>
              <a:ext uri="{FF2B5EF4-FFF2-40B4-BE49-F238E27FC236}">
                <a16:creationId xmlns:a16="http://schemas.microsoft.com/office/drawing/2014/main" id="{D9AFB978-C9E4-21DF-E95D-2F565EF7B4B6}"/>
              </a:ext>
            </a:extLst>
          </p:cNvPr>
          <p:cNvSpPr>
            <a:spLocks noGrp="1"/>
          </p:cNvSpPr>
          <p:nvPr>
            <p:ph type="sldNum" idx="12"/>
          </p:nvPr>
        </p:nvSpPr>
        <p:spPr/>
        <p:txBody>
          <a:bodyPr/>
          <a:lstStyle/>
          <a:p>
            <a:r>
              <a:rPr lang="en-GB" noProof="0" dirty="0"/>
              <a:t>: </a:t>
            </a:r>
            <a:fld id="{00000000-1234-1234-1234-123412341234}" type="slidenum">
              <a:rPr lang="en-GB" noProof="0" smtClean="0"/>
              <a:pPr/>
              <a:t>2</a:t>
            </a:fld>
            <a:endParaRPr lang="en-GB" noProof="0" dirty="0"/>
          </a:p>
        </p:txBody>
      </p:sp>
      <p:pic>
        <p:nvPicPr>
          <p:cNvPr id="4" name="Immagine 3" descr="Immagine che contiene Viso umano, persona, sorriso, vestiti&#10;&#10;Il contenuto generato dall'IA potrebbe non essere corretto.">
            <a:extLst>
              <a:ext uri="{FF2B5EF4-FFF2-40B4-BE49-F238E27FC236}">
                <a16:creationId xmlns:a16="http://schemas.microsoft.com/office/drawing/2014/main" id="{B704FB6A-71BB-3CCB-34D8-1FA7868CFF53}"/>
              </a:ext>
            </a:extLst>
          </p:cNvPr>
          <p:cNvPicPr>
            <a:picLocks noChangeAspect="1"/>
          </p:cNvPicPr>
          <p:nvPr/>
        </p:nvPicPr>
        <p:blipFill>
          <a:blip r:embed="rId3">
            <a:duotone>
              <a:schemeClr val="accent1">
                <a:shade val="45000"/>
                <a:satMod val="135000"/>
              </a:schemeClr>
              <a:prstClr val="white"/>
            </a:duotone>
          </a:blip>
          <a:srcRect l="31605" r="40052" b="-112"/>
          <a:stretch/>
        </p:blipFill>
        <p:spPr>
          <a:xfrm>
            <a:off x="1032388" y="2064775"/>
            <a:ext cx="1802930" cy="4245537"/>
          </a:xfrm>
          <a:prstGeom prst="rect">
            <a:avLst/>
          </a:prstGeom>
        </p:spPr>
      </p:pic>
    </p:spTree>
    <p:extLst>
      <p:ext uri="{BB962C8B-B14F-4D97-AF65-F5344CB8AC3E}">
        <p14:creationId xmlns:p14="http://schemas.microsoft.com/office/powerpoint/2010/main" val="1778580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6CBE-5602-8F7E-F694-833B4788732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8F88AE9-900E-C0AC-98E7-DFC18A2EEB93}"/>
              </a:ext>
            </a:extLst>
          </p:cNvPr>
          <p:cNvSpPr>
            <a:spLocks noGrp="1"/>
          </p:cNvSpPr>
          <p:nvPr>
            <p:ph type="title"/>
          </p:nvPr>
        </p:nvSpPr>
        <p:spPr/>
        <p:txBody>
          <a:bodyPr/>
          <a:lstStyle/>
          <a:p>
            <a:r>
              <a:rPr lang="en-GB" noProof="0" dirty="0"/>
              <a:t>Outline of today’s talk</a:t>
            </a:r>
          </a:p>
        </p:txBody>
      </p:sp>
      <p:sp>
        <p:nvSpPr>
          <p:cNvPr id="3" name="Segnaposto testo 2">
            <a:extLst>
              <a:ext uri="{FF2B5EF4-FFF2-40B4-BE49-F238E27FC236}">
                <a16:creationId xmlns:a16="http://schemas.microsoft.com/office/drawing/2014/main" id="{E26C2586-1A15-5042-EDAF-78EBC7AF38DC}"/>
              </a:ext>
            </a:extLst>
          </p:cNvPr>
          <p:cNvSpPr>
            <a:spLocks noGrp="1"/>
          </p:cNvSpPr>
          <p:nvPr>
            <p:ph type="body" idx="1"/>
          </p:nvPr>
        </p:nvSpPr>
        <p:spPr/>
        <p:txBody>
          <a:bodyPr/>
          <a:lstStyle/>
          <a:p>
            <a:r>
              <a:rPr lang="en-GB" noProof="0" dirty="0">
                <a:solidFill>
                  <a:schemeClr val="bg1">
                    <a:lumMod val="75000"/>
                  </a:schemeClr>
                </a:solidFill>
              </a:rPr>
              <a:t>Some relevant features of Equity Certificates</a:t>
            </a:r>
          </a:p>
          <a:p>
            <a:r>
              <a:rPr lang="en-GB" noProof="0" dirty="0">
                <a:solidFill>
                  <a:schemeClr val="bg1">
                    <a:lumMod val="75000"/>
                  </a:schemeClr>
                </a:solidFill>
              </a:rPr>
              <a:t>The main rules on CET1 eligibility</a:t>
            </a:r>
          </a:p>
          <a:p>
            <a:r>
              <a:rPr lang="en-GB" b="1" noProof="0" dirty="0">
                <a:solidFill>
                  <a:schemeClr val="bg1">
                    <a:lumMod val="75000"/>
                  </a:schemeClr>
                </a:solidFill>
              </a:rPr>
              <a:t>The EBA’s concerns and the proposals by the MoF Commission</a:t>
            </a:r>
          </a:p>
          <a:p>
            <a:r>
              <a:rPr lang="en-GB" b="1" noProof="0" dirty="0">
                <a:solidFill>
                  <a:srgbClr val="FFC000"/>
                </a:solidFill>
              </a:rPr>
              <a:t>My opinion</a:t>
            </a:r>
          </a:p>
          <a:p>
            <a:r>
              <a:rPr lang="en-GB" noProof="0" dirty="0"/>
              <a:t>Stakeholder banks and the risks ahead</a:t>
            </a:r>
          </a:p>
        </p:txBody>
      </p:sp>
      <p:sp>
        <p:nvSpPr>
          <p:cNvPr id="4" name="Segnaposto numero diapositiva 3">
            <a:extLst>
              <a:ext uri="{FF2B5EF4-FFF2-40B4-BE49-F238E27FC236}">
                <a16:creationId xmlns:a16="http://schemas.microsoft.com/office/drawing/2014/main" id="{66458C1D-FF76-7049-3E3F-C9939F3EEAF5}"/>
              </a:ext>
            </a:extLst>
          </p:cNvPr>
          <p:cNvSpPr>
            <a:spLocks noGrp="1"/>
          </p:cNvSpPr>
          <p:nvPr>
            <p:ph type="sldNum" idx="12"/>
          </p:nvPr>
        </p:nvSpPr>
        <p:spPr/>
        <p:txBody>
          <a:bodyPr/>
          <a:lstStyle/>
          <a:p>
            <a:r>
              <a:rPr lang="en-GB" noProof="0" dirty="0"/>
              <a:t>: </a:t>
            </a:r>
            <a:fld id="{00000000-1234-1234-1234-123412341234}" type="slidenum">
              <a:rPr lang="en-GB" noProof="0" smtClean="0"/>
              <a:pPr/>
              <a:t>20</a:t>
            </a:fld>
            <a:endParaRPr lang="en-GB" noProof="0" dirty="0"/>
          </a:p>
        </p:txBody>
      </p:sp>
    </p:spTree>
    <p:extLst>
      <p:ext uri="{BB962C8B-B14F-4D97-AF65-F5344CB8AC3E}">
        <p14:creationId xmlns:p14="http://schemas.microsoft.com/office/powerpoint/2010/main" val="10480360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BFEED7-C8FD-0E2B-FF9F-5350286FA870}"/>
              </a:ext>
            </a:extLst>
          </p:cNvPr>
          <p:cNvSpPr>
            <a:spLocks noGrp="1"/>
          </p:cNvSpPr>
          <p:nvPr>
            <p:ph type="title"/>
          </p:nvPr>
        </p:nvSpPr>
        <p:spPr/>
        <p:txBody>
          <a:bodyPr/>
          <a:lstStyle/>
          <a:p>
            <a:r>
              <a:rPr lang="en-GB" noProof="0" dirty="0"/>
              <a:t>The EBA’s </a:t>
            </a:r>
            <a:r>
              <a:rPr lang="en-GB" noProof="0" dirty="0" err="1"/>
              <a:t>CONcerns</a:t>
            </a:r>
            <a:r>
              <a:rPr lang="en-GB" noProof="0" dirty="0"/>
              <a:t>: article 26</a:t>
            </a:r>
          </a:p>
        </p:txBody>
      </p:sp>
      <p:pic>
        <p:nvPicPr>
          <p:cNvPr id="17" name="Immagine 16">
            <a:extLst>
              <a:ext uri="{FF2B5EF4-FFF2-40B4-BE49-F238E27FC236}">
                <a16:creationId xmlns:a16="http://schemas.microsoft.com/office/drawing/2014/main" id="{34BF79EA-AF69-DA73-4BD0-FA0CED5E831D}"/>
              </a:ext>
            </a:extLst>
          </p:cNvPr>
          <p:cNvPicPr>
            <a:picLocks noChangeAspect="1"/>
          </p:cNvPicPr>
          <p:nvPr/>
        </p:nvPicPr>
        <p:blipFill>
          <a:blip r:embed="rId3"/>
          <a:stretch>
            <a:fillRect/>
          </a:stretch>
        </p:blipFill>
        <p:spPr>
          <a:xfrm>
            <a:off x="7927164" y="-7867"/>
            <a:ext cx="4264836" cy="3022216"/>
          </a:xfrm>
          <a:prstGeom prst="rect">
            <a:avLst/>
          </a:prstGeom>
          <a:solidFill>
            <a:schemeClr val="bg1">
              <a:alpha val="30000"/>
            </a:schemeClr>
          </a:solidFill>
        </p:spPr>
      </p:pic>
      <p:sp>
        <p:nvSpPr>
          <p:cNvPr id="61" name="Rettangolo 60">
            <a:extLst>
              <a:ext uri="{FF2B5EF4-FFF2-40B4-BE49-F238E27FC236}">
                <a16:creationId xmlns:a16="http://schemas.microsoft.com/office/drawing/2014/main" id="{C4D5C4D0-B2F1-DEFF-9F78-90B5A9E341D6}"/>
              </a:ext>
            </a:extLst>
          </p:cNvPr>
          <p:cNvSpPr/>
          <p:nvPr/>
        </p:nvSpPr>
        <p:spPr>
          <a:xfrm>
            <a:off x="5580869" y="1886154"/>
            <a:ext cx="2000968" cy="4508092"/>
          </a:xfrm>
          <a:custGeom>
            <a:avLst/>
            <a:gdLst>
              <a:gd name="connsiteX0" fmla="*/ 0 w 2000968"/>
              <a:gd name="connsiteY0" fmla="*/ 0 h 4508092"/>
              <a:gd name="connsiteX1" fmla="*/ 440213 w 2000968"/>
              <a:gd name="connsiteY1" fmla="*/ 0 h 4508092"/>
              <a:gd name="connsiteX2" fmla="*/ 980474 w 2000968"/>
              <a:gd name="connsiteY2" fmla="*/ 0 h 4508092"/>
              <a:gd name="connsiteX3" fmla="*/ 1520736 w 2000968"/>
              <a:gd name="connsiteY3" fmla="*/ 0 h 4508092"/>
              <a:gd name="connsiteX4" fmla="*/ 2000968 w 2000968"/>
              <a:gd name="connsiteY4" fmla="*/ 0 h 4508092"/>
              <a:gd name="connsiteX5" fmla="*/ 2000968 w 2000968"/>
              <a:gd name="connsiteY5" fmla="*/ 608592 h 4508092"/>
              <a:gd name="connsiteX6" fmla="*/ 2000968 w 2000968"/>
              <a:gd name="connsiteY6" fmla="*/ 1127023 h 4508092"/>
              <a:gd name="connsiteX7" fmla="*/ 2000968 w 2000968"/>
              <a:gd name="connsiteY7" fmla="*/ 1690535 h 4508092"/>
              <a:gd name="connsiteX8" fmla="*/ 2000968 w 2000968"/>
              <a:gd name="connsiteY8" fmla="*/ 2163884 h 4508092"/>
              <a:gd name="connsiteX9" fmla="*/ 2000968 w 2000968"/>
              <a:gd name="connsiteY9" fmla="*/ 2727396 h 4508092"/>
              <a:gd name="connsiteX10" fmla="*/ 2000968 w 2000968"/>
              <a:gd name="connsiteY10" fmla="*/ 3335988 h 4508092"/>
              <a:gd name="connsiteX11" fmla="*/ 2000968 w 2000968"/>
              <a:gd name="connsiteY11" fmla="*/ 3854419 h 4508092"/>
              <a:gd name="connsiteX12" fmla="*/ 2000968 w 2000968"/>
              <a:gd name="connsiteY12" fmla="*/ 4508092 h 4508092"/>
              <a:gd name="connsiteX13" fmla="*/ 1480716 w 2000968"/>
              <a:gd name="connsiteY13" fmla="*/ 4508092 h 4508092"/>
              <a:gd name="connsiteX14" fmla="*/ 1040503 w 2000968"/>
              <a:gd name="connsiteY14" fmla="*/ 4508092 h 4508092"/>
              <a:gd name="connsiteX15" fmla="*/ 520252 w 2000968"/>
              <a:gd name="connsiteY15" fmla="*/ 4508092 h 4508092"/>
              <a:gd name="connsiteX16" fmla="*/ 0 w 2000968"/>
              <a:gd name="connsiteY16" fmla="*/ 4508092 h 4508092"/>
              <a:gd name="connsiteX17" fmla="*/ 0 w 2000968"/>
              <a:gd name="connsiteY17" fmla="*/ 3854419 h 4508092"/>
              <a:gd name="connsiteX18" fmla="*/ 0 w 2000968"/>
              <a:gd name="connsiteY18" fmla="*/ 3245826 h 4508092"/>
              <a:gd name="connsiteX19" fmla="*/ 0 w 2000968"/>
              <a:gd name="connsiteY19" fmla="*/ 2817558 h 4508092"/>
              <a:gd name="connsiteX20" fmla="*/ 0 w 2000968"/>
              <a:gd name="connsiteY20" fmla="*/ 2208965 h 4508092"/>
              <a:gd name="connsiteX21" fmla="*/ 0 w 2000968"/>
              <a:gd name="connsiteY21" fmla="*/ 1735615 h 4508092"/>
              <a:gd name="connsiteX22" fmla="*/ 0 w 2000968"/>
              <a:gd name="connsiteY22" fmla="*/ 1081942 h 4508092"/>
              <a:gd name="connsiteX23" fmla="*/ 0 w 2000968"/>
              <a:gd name="connsiteY23" fmla="*/ 563512 h 4508092"/>
              <a:gd name="connsiteX24" fmla="*/ 0 w 2000968"/>
              <a:gd name="connsiteY24" fmla="*/ 0 h 450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00968" h="4508092" fill="none" extrusionOk="0">
                <a:moveTo>
                  <a:pt x="0" y="0"/>
                </a:moveTo>
                <a:cubicBezTo>
                  <a:pt x="171231" y="-5166"/>
                  <a:pt x="314504" y="12753"/>
                  <a:pt x="440213" y="0"/>
                </a:cubicBezTo>
                <a:cubicBezTo>
                  <a:pt x="565922" y="-12753"/>
                  <a:pt x="804219" y="53689"/>
                  <a:pt x="980474" y="0"/>
                </a:cubicBezTo>
                <a:cubicBezTo>
                  <a:pt x="1156729" y="-53689"/>
                  <a:pt x="1326739" y="16282"/>
                  <a:pt x="1520736" y="0"/>
                </a:cubicBezTo>
                <a:cubicBezTo>
                  <a:pt x="1714733" y="-16282"/>
                  <a:pt x="1814145" y="30113"/>
                  <a:pt x="2000968" y="0"/>
                </a:cubicBezTo>
                <a:cubicBezTo>
                  <a:pt x="2049051" y="277722"/>
                  <a:pt x="1937654" y="389887"/>
                  <a:pt x="2000968" y="608592"/>
                </a:cubicBezTo>
                <a:cubicBezTo>
                  <a:pt x="2064282" y="827297"/>
                  <a:pt x="1969935" y="991145"/>
                  <a:pt x="2000968" y="1127023"/>
                </a:cubicBezTo>
                <a:cubicBezTo>
                  <a:pt x="2032001" y="1262901"/>
                  <a:pt x="1987191" y="1514690"/>
                  <a:pt x="2000968" y="1690535"/>
                </a:cubicBezTo>
                <a:cubicBezTo>
                  <a:pt x="2014745" y="1866380"/>
                  <a:pt x="1987678" y="2047453"/>
                  <a:pt x="2000968" y="2163884"/>
                </a:cubicBezTo>
                <a:cubicBezTo>
                  <a:pt x="2014258" y="2280315"/>
                  <a:pt x="1994996" y="2562978"/>
                  <a:pt x="2000968" y="2727396"/>
                </a:cubicBezTo>
                <a:cubicBezTo>
                  <a:pt x="2006940" y="2891814"/>
                  <a:pt x="1985877" y="3041127"/>
                  <a:pt x="2000968" y="3335988"/>
                </a:cubicBezTo>
                <a:cubicBezTo>
                  <a:pt x="2016059" y="3630849"/>
                  <a:pt x="1986558" y="3648783"/>
                  <a:pt x="2000968" y="3854419"/>
                </a:cubicBezTo>
                <a:cubicBezTo>
                  <a:pt x="2015378" y="4060055"/>
                  <a:pt x="1941399" y="4264805"/>
                  <a:pt x="2000968" y="4508092"/>
                </a:cubicBezTo>
                <a:cubicBezTo>
                  <a:pt x="1832496" y="4559276"/>
                  <a:pt x="1727567" y="4452363"/>
                  <a:pt x="1480716" y="4508092"/>
                </a:cubicBezTo>
                <a:cubicBezTo>
                  <a:pt x="1233865" y="4563821"/>
                  <a:pt x="1218106" y="4507347"/>
                  <a:pt x="1040503" y="4508092"/>
                </a:cubicBezTo>
                <a:cubicBezTo>
                  <a:pt x="862900" y="4508837"/>
                  <a:pt x="772304" y="4463170"/>
                  <a:pt x="520252" y="4508092"/>
                </a:cubicBezTo>
                <a:cubicBezTo>
                  <a:pt x="268200" y="4553014"/>
                  <a:pt x="104159" y="4498334"/>
                  <a:pt x="0" y="4508092"/>
                </a:cubicBezTo>
                <a:cubicBezTo>
                  <a:pt x="-61111" y="4215069"/>
                  <a:pt x="8874" y="4017984"/>
                  <a:pt x="0" y="3854419"/>
                </a:cubicBezTo>
                <a:cubicBezTo>
                  <a:pt x="-8874" y="3690854"/>
                  <a:pt x="43787" y="3370874"/>
                  <a:pt x="0" y="3245826"/>
                </a:cubicBezTo>
                <a:cubicBezTo>
                  <a:pt x="-43787" y="3120778"/>
                  <a:pt x="25985" y="2909555"/>
                  <a:pt x="0" y="2817558"/>
                </a:cubicBezTo>
                <a:cubicBezTo>
                  <a:pt x="-25985" y="2725561"/>
                  <a:pt x="2434" y="2511586"/>
                  <a:pt x="0" y="2208965"/>
                </a:cubicBezTo>
                <a:cubicBezTo>
                  <a:pt x="-2434" y="1906344"/>
                  <a:pt x="12833" y="1910503"/>
                  <a:pt x="0" y="1735615"/>
                </a:cubicBezTo>
                <a:cubicBezTo>
                  <a:pt x="-12833" y="1560727"/>
                  <a:pt x="62043" y="1298191"/>
                  <a:pt x="0" y="1081942"/>
                </a:cubicBezTo>
                <a:cubicBezTo>
                  <a:pt x="-62043" y="865693"/>
                  <a:pt x="61557" y="688418"/>
                  <a:pt x="0" y="563512"/>
                </a:cubicBezTo>
                <a:cubicBezTo>
                  <a:pt x="-61557" y="438606"/>
                  <a:pt x="44553" y="204468"/>
                  <a:pt x="0" y="0"/>
                </a:cubicBezTo>
                <a:close/>
              </a:path>
              <a:path w="2000968" h="4508092" stroke="0" extrusionOk="0">
                <a:moveTo>
                  <a:pt x="0" y="0"/>
                </a:moveTo>
                <a:cubicBezTo>
                  <a:pt x="181282" y="-11232"/>
                  <a:pt x="336285" y="18662"/>
                  <a:pt x="440213" y="0"/>
                </a:cubicBezTo>
                <a:cubicBezTo>
                  <a:pt x="544141" y="-18662"/>
                  <a:pt x="707500" y="32999"/>
                  <a:pt x="900436" y="0"/>
                </a:cubicBezTo>
                <a:cubicBezTo>
                  <a:pt x="1093372" y="-32999"/>
                  <a:pt x="1153242" y="33400"/>
                  <a:pt x="1340649" y="0"/>
                </a:cubicBezTo>
                <a:cubicBezTo>
                  <a:pt x="1528056" y="-33400"/>
                  <a:pt x="1842405" y="69596"/>
                  <a:pt x="2000968" y="0"/>
                </a:cubicBezTo>
                <a:cubicBezTo>
                  <a:pt x="2040959" y="258271"/>
                  <a:pt x="1979646" y="370538"/>
                  <a:pt x="2000968" y="608592"/>
                </a:cubicBezTo>
                <a:cubicBezTo>
                  <a:pt x="2022290" y="846646"/>
                  <a:pt x="1995516" y="1022500"/>
                  <a:pt x="2000968" y="1217185"/>
                </a:cubicBezTo>
                <a:cubicBezTo>
                  <a:pt x="2006420" y="1411870"/>
                  <a:pt x="1949066" y="1574551"/>
                  <a:pt x="2000968" y="1690535"/>
                </a:cubicBezTo>
                <a:cubicBezTo>
                  <a:pt x="2052870" y="1806519"/>
                  <a:pt x="1951331" y="2004579"/>
                  <a:pt x="2000968" y="2254046"/>
                </a:cubicBezTo>
                <a:cubicBezTo>
                  <a:pt x="2050605" y="2503513"/>
                  <a:pt x="1972968" y="2673429"/>
                  <a:pt x="2000968" y="2817558"/>
                </a:cubicBezTo>
                <a:cubicBezTo>
                  <a:pt x="2028968" y="2961687"/>
                  <a:pt x="1976844" y="3151769"/>
                  <a:pt x="2000968" y="3426150"/>
                </a:cubicBezTo>
                <a:cubicBezTo>
                  <a:pt x="2025092" y="3700531"/>
                  <a:pt x="1986216" y="3683240"/>
                  <a:pt x="2000968" y="3854419"/>
                </a:cubicBezTo>
                <a:cubicBezTo>
                  <a:pt x="2015720" y="4025598"/>
                  <a:pt x="1922951" y="4306448"/>
                  <a:pt x="2000968" y="4508092"/>
                </a:cubicBezTo>
                <a:cubicBezTo>
                  <a:pt x="1871860" y="4559895"/>
                  <a:pt x="1776172" y="4459158"/>
                  <a:pt x="1560755" y="4508092"/>
                </a:cubicBezTo>
                <a:cubicBezTo>
                  <a:pt x="1345338" y="4557026"/>
                  <a:pt x="1314837" y="4476361"/>
                  <a:pt x="1100532" y="4508092"/>
                </a:cubicBezTo>
                <a:cubicBezTo>
                  <a:pt x="886227" y="4539823"/>
                  <a:pt x="834195" y="4455043"/>
                  <a:pt x="620300" y="4508092"/>
                </a:cubicBezTo>
                <a:cubicBezTo>
                  <a:pt x="406405" y="4561141"/>
                  <a:pt x="302965" y="4456666"/>
                  <a:pt x="0" y="4508092"/>
                </a:cubicBezTo>
                <a:cubicBezTo>
                  <a:pt x="-72583" y="4215876"/>
                  <a:pt x="20032" y="4197571"/>
                  <a:pt x="0" y="3899500"/>
                </a:cubicBezTo>
                <a:cubicBezTo>
                  <a:pt x="-20032" y="3601429"/>
                  <a:pt x="16983" y="3511678"/>
                  <a:pt x="0" y="3245826"/>
                </a:cubicBezTo>
                <a:cubicBezTo>
                  <a:pt x="-16983" y="2979974"/>
                  <a:pt x="34679" y="2896018"/>
                  <a:pt x="0" y="2592153"/>
                </a:cubicBezTo>
                <a:cubicBezTo>
                  <a:pt x="-34679" y="2288288"/>
                  <a:pt x="48125" y="2184293"/>
                  <a:pt x="0" y="2028641"/>
                </a:cubicBezTo>
                <a:cubicBezTo>
                  <a:pt x="-48125" y="1872989"/>
                  <a:pt x="63296" y="1594163"/>
                  <a:pt x="0" y="1374968"/>
                </a:cubicBezTo>
                <a:cubicBezTo>
                  <a:pt x="-63296" y="1155773"/>
                  <a:pt x="45689" y="1069484"/>
                  <a:pt x="0" y="856537"/>
                </a:cubicBezTo>
                <a:cubicBezTo>
                  <a:pt x="-45689" y="643590"/>
                  <a:pt x="76647" y="188417"/>
                  <a:pt x="0" y="0"/>
                </a:cubicBezTo>
                <a:close/>
              </a:path>
            </a:pathLst>
          </a:custGeom>
          <a:solidFill>
            <a:schemeClr val="bg1">
              <a:lumMod val="95000"/>
            </a:schemeClr>
          </a:solidFill>
          <a:ln w="9525">
            <a:noFill/>
            <a:extLst>
              <a:ext uri="{C807C97D-BFC1-408E-A445-0C87EB9F89A2}">
                <ask:lineSketchStyleProps xmlns:ask="http://schemas.microsoft.com/office/drawing/2018/sketchyshapes" sd="107952707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62" name="Rettangolo 61">
            <a:extLst>
              <a:ext uri="{FF2B5EF4-FFF2-40B4-BE49-F238E27FC236}">
                <a16:creationId xmlns:a16="http://schemas.microsoft.com/office/drawing/2014/main" id="{A4419425-5C41-BFB5-9D0C-D8E1D8A4B0D5}"/>
              </a:ext>
            </a:extLst>
          </p:cNvPr>
          <p:cNvSpPr/>
          <p:nvPr/>
        </p:nvSpPr>
        <p:spPr>
          <a:xfrm>
            <a:off x="893941" y="1886154"/>
            <a:ext cx="2000968" cy="4508092"/>
          </a:xfrm>
          <a:custGeom>
            <a:avLst/>
            <a:gdLst>
              <a:gd name="connsiteX0" fmla="*/ 0 w 2000968"/>
              <a:gd name="connsiteY0" fmla="*/ 0 h 4508092"/>
              <a:gd name="connsiteX1" fmla="*/ 440213 w 2000968"/>
              <a:gd name="connsiteY1" fmla="*/ 0 h 4508092"/>
              <a:gd name="connsiteX2" fmla="*/ 980474 w 2000968"/>
              <a:gd name="connsiteY2" fmla="*/ 0 h 4508092"/>
              <a:gd name="connsiteX3" fmla="*/ 1520736 w 2000968"/>
              <a:gd name="connsiteY3" fmla="*/ 0 h 4508092"/>
              <a:gd name="connsiteX4" fmla="*/ 2000968 w 2000968"/>
              <a:gd name="connsiteY4" fmla="*/ 0 h 4508092"/>
              <a:gd name="connsiteX5" fmla="*/ 2000968 w 2000968"/>
              <a:gd name="connsiteY5" fmla="*/ 608592 h 4508092"/>
              <a:gd name="connsiteX6" fmla="*/ 2000968 w 2000968"/>
              <a:gd name="connsiteY6" fmla="*/ 1127023 h 4508092"/>
              <a:gd name="connsiteX7" fmla="*/ 2000968 w 2000968"/>
              <a:gd name="connsiteY7" fmla="*/ 1690535 h 4508092"/>
              <a:gd name="connsiteX8" fmla="*/ 2000968 w 2000968"/>
              <a:gd name="connsiteY8" fmla="*/ 2163884 h 4508092"/>
              <a:gd name="connsiteX9" fmla="*/ 2000968 w 2000968"/>
              <a:gd name="connsiteY9" fmla="*/ 2727396 h 4508092"/>
              <a:gd name="connsiteX10" fmla="*/ 2000968 w 2000968"/>
              <a:gd name="connsiteY10" fmla="*/ 3335988 h 4508092"/>
              <a:gd name="connsiteX11" fmla="*/ 2000968 w 2000968"/>
              <a:gd name="connsiteY11" fmla="*/ 3854419 h 4508092"/>
              <a:gd name="connsiteX12" fmla="*/ 2000968 w 2000968"/>
              <a:gd name="connsiteY12" fmla="*/ 4508092 h 4508092"/>
              <a:gd name="connsiteX13" fmla="*/ 1480716 w 2000968"/>
              <a:gd name="connsiteY13" fmla="*/ 4508092 h 4508092"/>
              <a:gd name="connsiteX14" fmla="*/ 1040503 w 2000968"/>
              <a:gd name="connsiteY14" fmla="*/ 4508092 h 4508092"/>
              <a:gd name="connsiteX15" fmla="*/ 520252 w 2000968"/>
              <a:gd name="connsiteY15" fmla="*/ 4508092 h 4508092"/>
              <a:gd name="connsiteX16" fmla="*/ 0 w 2000968"/>
              <a:gd name="connsiteY16" fmla="*/ 4508092 h 4508092"/>
              <a:gd name="connsiteX17" fmla="*/ 0 w 2000968"/>
              <a:gd name="connsiteY17" fmla="*/ 3854419 h 4508092"/>
              <a:gd name="connsiteX18" fmla="*/ 0 w 2000968"/>
              <a:gd name="connsiteY18" fmla="*/ 3245826 h 4508092"/>
              <a:gd name="connsiteX19" fmla="*/ 0 w 2000968"/>
              <a:gd name="connsiteY19" fmla="*/ 2817558 h 4508092"/>
              <a:gd name="connsiteX20" fmla="*/ 0 w 2000968"/>
              <a:gd name="connsiteY20" fmla="*/ 2208965 h 4508092"/>
              <a:gd name="connsiteX21" fmla="*/ 0 w 2000968"/>
              <a:gd name="connsiteY21" fmla="*/ 1735615 h 4508092"/>
              <a:gd name="connsiteX22" fmla="*/ 0 w 2000968"/>
              <a:gd name="connsiteY22" fmla="*/ 1081942 h 4508092"/>
              <a:gd name="connsiteX23" fmla="*/ 0 w 2000968"/>
              <a:gd name="connsiteY23" fmla="*/ 563512 h 4508092"/>
              <a:gd name="connsiteX24" fmla="*/ 0 w 2000968"/>
              <a:gd name="connsiteY24" fmla="*/ 0 h 450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00968" h="4508092" fill="none" extrusionOk="0">
                <a:moveTo>
                  <a:pt x="0" y="0"/>
                </a:moveTo>
                <a:cubicBezTo>
                  <a:pt x="171231" y="-5166"/>
                  <a:pt x="314504" y="12753"/>
                  <a:pt x="440213" y="0"/>
                </a:cubicBezTo>
                <a:cubicBezTo>
                  <a:pt x="565922" y="-12753"/>
                  <a:pt x="804219" y="53689"/>
                  <a:pt x="980474" y="0"/>
                </a:cubicBezTo>
                <a:cubicBezTo>
                  <a:pt x="1156729" y="-53689"/>
                  <a:pt x="1326739" y="16282"/>
                  <a:pt x="1520736" y="0"/>
                </a:cubicBezTo>
                <a:cubicBezTo>
                  <a:pt x="1714733" y="-16282"/>
                  <a:pt x="1814145" y="30113"/>
                  <a:pt x="2000968" y="0"/>
                </a:cubicBezTo>
                <a:cubicBezTo>
                  <a:pt x="2049051" y="277722"/>
                  <a:pt x="1937654" y="389887"/>
                  <a:pt x="2000968" y="608592"/>
                </a:cubicBezTo>
                <a:cubicBezTo>
                  <a:pt x="2064282" y="827297"/>
                  <a:pt x="1969935" y="991145"/>
                  <a:pt x="2000968" y="1127023"/>
                </a:cubicBezTo>
                <a:cubicBezTo>
                  <a:pt x="2032001" y="1262901"/>
                  <a:pt x="1987191" y="1514690"/>
                  <a:pt x="2000968" y="1690535"/>
                </a:cubicBezTo>
                <a:cubicBezTo>
                  <a:pt x="2014745" y="1866380"/>
                  <a:pt x="1987678" y="2047453"/>
                  <a:pt x="2000968" y="2163884"/>
                </a:cubicBezTo>
                <a:cubicBezTo>
                  <a:pt x="2014258" y="2280315"/>
                  <a:pt x="1994996" y="2562978"/>
                  <a:pt x="2000968" y="2727396"/>
                </a:cubicBezTo>
                <a:cubicBezTo>
                  <a:pt x="2006940" y="2891814"/>
                  <a:pt x="1985877" y="3041127"/>
                  <a:pt x="2000968" y="3335988"/>
                </a:cubicBezTo>
                <a:cubicBezTo>
                  <a:pt x="2016059" y="3630849"/>
                  <a:pt x="1986558" y="3648783"/>
                  <a:pt x="2000968" y="3854419"/>
                </a:cubicBezTo>
                <a:cubicBezTo>
                  <a:pt x="2015378" y="4060055"/>
                  <a:pt x="1941399" y="4264805"/>
                  <a:pt x="2000968" y="4508092"/>
                </a:cubicBezTo>
                <a:cubicBezTo>
                  <a:pt x="1832496" y="4559276"/>
                  <a:pt x="1727567" y="4452363"/>
                  <a:pt x="1480716" y="4508092"/>
                </a:cubicBezTo>
                <a:cubicBezTo>
                  <a:pt x="1233865" y="4563821"/>
                  <a:pt x="1218106" y="4507347"/>
                  <a:pt x="1040503" y="4508092"/>
                </a:cubicBezTo>
                <a:cubicBezTo>
                  <a:pt x="862900" y="4508837"/>
                  <a:pt x="772304" y="4463170"/>
                  <a:pt x="520252" y="4508092"/>
                </a:cubicBezTo>
                <a:cubicBezTo>
                  <a:pt x="268200" y="4553014"/>
                  <a:pt x="104159" y="4498334"/>
                  <a:pt x="0" y="4508092"/>
                </a:cubicBezTo>
                <a:cubicBezTo>
                  <a:pt x="-61111" y="4215069"/>
                  <a:pt x="8874" y="4017984"/>
                  <a:pt x="0" y="3854419"/>
                </a:cubicBezTo>
                <a:cubicBezTo>
                  <a:pt x="-8874" y="3690854"/>
                  <a:pt x="43787" y="3370874"/>
                  <a:pt x="0" y="3245826"/>
                </a:cubicBezTo>
                <a:cubicBezTo>
                  <a:pt x="-43787" y="3120778"/>
                  <a:pt x="25985" y="2909555"/>
                  <a:pt x="0" y="2817558"/>
                </a:cubicBezTo>
                <a:cubicBezTo>
                  <a:pt x="-25985" y="2725561"/>
                  <a:pt x="2434" y="2511586"/>
                  <a:pt x="0" y="2208965"/>
                </a:cubicBezTo>
                <a:cubicBezTo>
                  <a:pt x="-2434" y="1906344"/>
                  <a:pt x="12833" y="1910503"/>
                  <a:pt x="0" y="1735615"/>
                </a:cubicBezTo>
                <a:cubicBezTo>
                  <a:pt x="-12833" y="1560727"/>
                  <a:pt x="62043" y="1298191"/>
                  <a:pt x="0" y="1081942"/>
                </a:cubicBezTo>
                <a:cubicBezTo>
                  <a:pt x="-62043" y="865693"/>
                  <a:pt x="61557" y="688418"/>
                  <a:pt x="0" y="563512"/>
                </a:cubicBezTo>
                <a:cubicBezTo>
                  <a:pt x="-61557" y="438606"/>
                  <a:pt x="44553" y="204468"/>
                  <a:pt x="0" y="0"/>
                </a:cubicBezTo>
                <a:close/>
              </a:path>
              <a:path w="2000968" h="4508092" stroke="0" extrusionOk="0">
                <a:moveTo>
                  <a:pt x="0" y="0"/>
                </a:moveTo>
                <a:cubicBezTo>
                  <a:pt x="181282" y="-11232"/>
                  <a:pt x="336285" y="18662"/>
                  <a:pt x="440213" y="0"/>
                </a:cubicBezTo>
                <a:cubicBezTo>
                  <a:pt x="544141" y="-18662"/>
                  <a:pt x="707500" y="32999"/>
                  <a:pt x="900436" y="0"/>
                </a:cubicBezTo>
                <a:cubicBezTo>
                  <a:pt x="1093372" y="-32999"/>
                  <a:pt x="1153242" y="33400"/>
                  <a:pt x="1340649" y="0"/>
                </a:cubicBezTo>
                <a:cubicBezTo>
                  <a:pt x="1528056" y="-33400"/>
                  <a:pt x="1842405" y="69596"/>
                  <a:pt x="2000968" y="0"/>
                </a:cubicBezTo>
                <a:cubicBezTo>
                  <a:pt x="2040959" y="258271"/>
                  <a:pt x="1979646" y="370538"/>
                  <a:pt x="2000968" y="608592"/>
                </a:cubicBezTo>
                <a:cubicBezTo>
                  <a:pt x="2022290" y="846646"/>
                  <a:pt x="1995516" y="1022500"/>
                  <a:pt x="2000968" y="1217185"/>
                </a:cubicBezTo>
                <a:cubicBezTo>
                  <a:pt x="2006420" y="1411870"/>
                  <a:pt x="1949066" y="1574551"/>
                  <a:pt x="2000968" y="1690535"/>
                </a:cubicBezTo>
                <a:cubicBezTo>
                  <a:pt x="2052870" y="1806519"/>
                  <a:pt x="1951331" y="2004579"/>
                  <a:pt x="2000968" y="2254046"/>
                </a:cubicBezTo>
                <a:cubicBezTo>
                  <a:pt x="2050605" y="2503513"/>
                  <a:pt x="1972968" y="2673429"/>
                  <a:pt x="2000968" y="2817558"/>
                </a:cubicBezTo>
                <a:cubicBezTo>
                  <a:pt x="2028968" y="2961687"/>
                  <a:pt x="1976844" y="3151769"/>
                  <a:pt x="2000968" y="3426150"/>
                </a:cubicBezTo>
                <a:cubicBezTo>
                  <a:pt x="2025092" y="3700531"/>
                  <a:pt x="1986216" y="3683240"/>
                  <a:pt x="2000968" y="3854419"/>
                </a:cubicBezTo>
                <a:cubicBezTo>
                  <a:pt x="2015720" y="4025598"/>
                  <a:pt x="1922951" y="4306448"/>
                  <a:pt x="2000968" y="4508092"/>
                </a:cubicBezTo>
                <a:cubicBezTo>
                  <a:pt x="1871860" y="4559895"/>
                  <a:pt x="1776172" y="4459158"/>
                  <a:pt x="1560755" y="4508092"/>
                </a:cubicBezTo>
                <a:cubicBezTo>
                  <a:pt x="1345338" y="4557026"/>
                  <a:pt x="1314837" y="4476361"/>
                  <a:pt x="1100532" y="4508092"/>
                </a:cubicBezTo>
                <a:cubicBezTo>
                  <a:pt x="886227" y="4539823"/>
                  <a:pt x="834195" y="4455043"/>
                  <a:pt x="620300" y="4508092"/>
                </a:cubicBezTo>
                <a:cubicBezTo>
                  <a:pt x="406405" y="4561141"/>
                  <a:pt x="302965" y="4456666"/>
                  <a:pt x="0" y="4508092"/>
                </a:cubicBezTo>
                <a:cubicBezTo>
                  <a:pt x="-72583" y="4215876"/>
                  <a:pt x="20032" y="4197571"/>
                  <a:pt x="0" y="3899500"/>
                </a:cubicBezTo>
                <a:cubicBezTo>
                  <a:pt x="-20032" y="3601429"/>
                  <a:pt x="16983" y="3511678"/>
                  <a:pt x="0" y="3245826"/>
                </a:cubicBezTo>
                <a:cubicBezTo>
                  <a:pt x="-16983" y="2979974"/>
                  <a:pt x="34679" y="2896018"/>
                  <a:pt x="0" y="2592153"/>
                </a:cubicBezTo>
                <a:cubicBezTo>
                  <a:pt x="-34679" y="2288288"/>
                  <a:pt x="48125" y="2184293"/>
                  <a:pt x="0" y="2028641"/>
                </a:cubicBezTo>
                <a:cubicBezTo>
                  <a:pt x="-48125" y="1872989"/>
                  <a:pt x="63296" y="1594163"/>
                  <a:pt x="0" y="1374968"/>
                </a:cubicBezTo>
                <a:cubicBezTo>
                  <a:pt x="-63296" y="1155773"/>
                  <a:pt x="45689" y="1069484"/>
                  <a:pt x="0" y="856537"/>
                </a:cubicBezTo>
                <a:cubicBezTo>
                  <a:pt x="-45689" y="643590"/>
                  <a:pt x="76647" y="188417"/>
                  <a:pt x="0" y="0"/>
                </a:cubicBezTo>
                <a:close/>
              </a:path>
            </a:pathLst>
          </a:custGeom>
          <a:solidFill>
            <a:schemeClr val="bg1">
              <a:lumMod val="95000"/>
            </a:schemeClr>
          </a:solidFill>
          <a:ln w="9525">
            <a:noFill/>
            <a:extLst>
              <a:ext uri="{C807C97D-BFC1-408E-A445-0C87EB9F89A2}">
                <ask:lineSketchStyleProps xmlns:ask="http://schemas.microsoft.com/office/drawing/2018/sketchyshapes" sd="107952707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63" name="CasellaDiTesto 62">
            <a:extLst>
              <a:ext uri="{FF2B5EF4-FFF2-40B4-BE49-F238E27FC236}">
                <a16:creationId xmlns:a16="http://schemas.microsoft.com/office/drawing/2014/main" id="{FA7CBECD-0E6F-409C-E4FC-36FB42707D5E}"/>
              </a:ext>
            </a:extLst>
          </p:cNvPr>
          <p:cNvSpPr txBox="1"/>
          <p:nvPr/>
        </p:nvSpPr>
        <p:spPr>
          <a:xfrm>
            <a:off x="1712573" y="3154203"/>
            <a:ext cx="1117615" cy="523220"/>
          </a:xfrm>
          <a:prstGeom prst="rect">
            <a:avLst/>
          </a:prstGeom>
          <a:noFill/>
        </p:spPr>
        <p:txBody>
          <a:bodyPr wrap="none" rtlCol="0">
            <a:spAutoFit/>
          </a:bodyPr>
          <a:lstStyle/>
          <a:p>
            <a:pPr algn="r"/>
            <a:r>
              <a:rPr lang="en-GB" b="1" noProof="0" dirty="0">
                <a:latin typeface="Tw Cen MT" panose="020B0602020104020603" pitchFamily="34" charset="0"/>
              </a:rPr>
              <a:t>No</a:t>
            </a:r>
            <a:r>
              <a:rPr lang="en-GB" noProof="0" dirty="0">
                <a:latin typeface="Tw Cen MT" panose="020B0602020104020603" pitchFamily="34" charset="0"/>
              </a:rPr>
              <a:t> ordinary </a:t>
            </a:r>
            <a:br>
              <a:rPr lang="en-GB" noProof="0" dirty="0">
                <a:latin typeface="Tw Cen MT" panose="020B0602020104020603" pitchFamily="34" charset="0"/>
              </a:rPr>
            </a:br>
            <a:r>
              <a:rPr lang="en-GB" noProof="0" dirty="0">
                <a:latin typeface="Tw Cen MT" panose="020B0602020104020603" pitchFamily="34" charset="0"/>
              </a:rPr>
              <a:t>distributions</a:t>
            </a:r>
          </a:p>
        </p:txBody>
      </p:sp>
      <p:sp>
        <p:nvSpPr>
          <p:cNvPr id="64" name="CasellaDiTesto 63">
            <a:extLst>
              <a:ext uri="{FF2B5EF4-FFF2-40B4-BE49-F238E27FC236}">
                <a16:creationId xmlns:a16="http://schemas.microsoft.com/office/drawing/2014/main" id="{D225E639-DEF1-11D6-6CEC-AAA206546C09}"/>
              </a:ext>
            </a:extLst>
          </p:cNvPr>
          <p:cNvSpPr txBox="1"/>
          <p:nvPr/>
        </p:nvSpPr>
        <p:spPr>
          <a:xfrm>
            <a:off x="1068067" y="1981067"/>
            <a:ext cx="1112805" cy="369332"/>
          </a:xfrm>
          <a:prstGeom prst="rect">
            <a:avLst/>
          </a:prstGeom>
          <a:noFill/>
        </p:spPr>
        <p:txBody>
          <a:bodyPr wrap="none" rtlCol="0">
            <a:spAutoFit/>
          </a:bodyPr>
          <a:lstStyle/>
          <a:p>
            <a:r>
              <a:rPr lang="en-GB" sz="1800" i="1" noProof="0" dirty="0">
                <a:latin typeface="Tw Cen MT" panose="020B0602020104020603" pitchFamily="34" charset="0"/>
              </a:rPr>
              <a:t>In business</a:t>
            </a:r>
          </a:p>
        </p:txBody>
      </p:sp>
      <p:pic>
        <p:nvPicPr>
          <p:cNvPr id="66" name="Elemento grafico 65" descr="Segnale di divieto con riempimento a tinta unita">
            <a:extLst>
              <a:ext uri="{FF2B5EF4-FFF2-40B4-BE49-F238E27FC236}">
                <a16:creationId xmlns:a16="http://schemas.microsoft.com/office/drawing/2014/main" id="{D2A11619-FBD1-7995-386D-8129C3E37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897" y="3529138"/>
            <a:ext cx="648714" cy="648714"/>
          </a:xfrm>
          <a:prstGeom prst="rect">
            <a:avLst/>
          </a:prstGeom>
        </p:spPr>
      </p:pic>
      <p:pic>
        <p:nvPicPr>
          <p:cNvPr id="72" name="Elemento grafico 71" descr="Porta aperta con riempimento a tinta unita">
            <a:extLst>
              <a:ext uri="{FF2B5EF4-FFF2-40B4-BE49-F238E27FC236}">
                <a16:creationId xmlns:a16="http://schemas.microsoft.com/office/drawing/2014/main" id="{0D9551CE-AE58-39D5-3AC9-A3EDFF88AF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8243" y="5318395"/>
            <a:ext cx="648714" cy="648714"/>
          </a:xfrm>
          <a:prstGeom prst="rect">
            <a:avLst/>
          </a:prstGeom>
        </p:spPr>
      </p:pic>
      <p:sp>
        <p:nvSpPr>
          <p:cNvPr id="73" name="CasellaDiTesto 72">
            <a:extLst>
              <a:ext uri="{FF2B5EF4-FFF2-40B4-BE49-F238E27FC236}">
                <a16:creationId xmlns:a16="http://schemas.microsoft.com/office/drawing/2014/main" id="{3B47ACD9-FEBA-656E-3F89-AB04581882BD}"/>
              </a:ext>
            </a:extLst>
          </p:cNvPr>
          <p:cNvSpPr txBox="1"/>
          <p:nvPr/>
        </p:nvSpPr>
        <p:spPr>
          <a:xfrm>
            <a:off x="1488257" y="4719828"/>
            <a:ext cx="1375698" cy="523220"/>
          </a:xfrm>
          <a:prstGeom prst="rect">
            <a:avLst/>
          </a:prstGeom>
          <a:noFill/>
        </p:spPr>
        <p:txBody>
          <a:bodyPr wrap="none" rtlCol="0">
            <a:spAutoFit/>
          </a:bodyPr>
          <a:lstStyle/>
          <a:p>
            <a:pPr algn="r"/>
            <a:r>
              <a:rPr lang="en-GB" noProof="0" dirty="0">
                <a:latin typeface="Tw Cen MT" panose="020B0602020104020603" pitchFamily="34" charset="0"/>
              </a:rPr>
              <a:t>Prior supervisory</a:t>
            </a:r>
            <a:br>
              <a:rPr lang="en-GB" noProof="0" dirty="0">
                <a:latin typeface="Tw Cen MT" panose="020B0602020104020603" pitchFamily="34" charset="0"/>
              </a:rPr>
            </a:br>
            <a:r>
              <a:rPr lang="en-GB" noProof="0" dirty="0">
                <a:latin typeface="Tw Cen MT" panose="020B0602020104020603" pitchFamily="34" charset="0"/>
              </a:rPr>
              <a:t>approval</a:t>
            </a:r>
          </a:p>
        </p:txBody>
      </p:sp>
      <p:sp>
        <p:nvSpPr>
          <p:cNvPr id="75" name="CasellaDiTesto 74">
            <a:extLst>
              <a:ext uri="{FF2B5EF4-FFF2-40B4-BE49-F238E27FC236}">
                <a16:creationId xmlns:a16="http://schemas.microsoft.com/office/drawing/2014/main" id="{F9EED664-0CC3-B2B6-FE73-C656AD0CA71C}"/>
              </a:ext>
            </a:extLst>
          </p:cNvPr>
          <p:cNvSpPr txBox="1"/>
          <p:nvPr/>
        </p:nvSpPr>
        <p:spPr>
          <a:xfrm>
            <a:off x="5784071" y="1981067"/>
            <a:ext cx="1343638" cy="369332"/>
          </a:xfrm>
          <a:prstGeom prst="rect">
            <a:avLst/>
          </a:prstGeom>
          <a:noFill/>
        </p:spPr>
        <p:txBody>
          <a:bodyPr wrap="none" rtlCol="0">
            <a:spAutoFit/>
          </a:bodyPr>
          <a:lstStyle/>
          <a:p>
            <a:r>
              <a:rPr lang="en-GB" sz="1800" i="1" noProof="0" dirty="0">
                <a:latin typeface="Tw Cen MT" panose="020B0602020104020603" pitchFamily="34" charset="0"/>
              </a:rPr>
              <a:t>In liquidation</a:t>
            </a:r>
          </a:p>
        </p:txBody>
      </p:sp>
      <p:pic>
        <p:nvPicPr>
          <p:cNvPr id="76" name="Elemento grafico 75" descr="Trifoglio contorno">
            <a:extLst>
              <a:ext uri="{FF2B5EF4-FFF2-40B4-BE49-F238E27FC236}">
                <a16:creationId xmlns:a16="http://schemas.microsoft.com/office/drawing/2014/main" id="{3C76A51C-6617-3B5F-A6EB-6D1B9C182A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4948" y="3528281"/>
            <a:ext cx="649017" cy="649017"/>
          </a:xfrm>
          <a:prstGeom prst="rect">
            <a:avLst/>
          </a:prstGeom>
        </p:spPr>
      </p:pic>
      <p:sp>
        <p:nvSpPr>
          <p:cNvPr id="77" name="CasellaDiTesto 76">
            <a:extLst>
              <a:ext uri="{FF2B5EF4-FFF2-40B4-BE49-F238E27FC236}">
                <a16:creationId xmlns:a16="http://schemas.microsoft.com/office/drawing/2014/main" id="{984E3CAC-0C6B-9E0A-B4BA-E857BD434C9D}"/>
              </a:ext>
            </a:extLst>
          </p:cNvPr>
          <p:cNvSpPr txBox="1"/>
          <p:nvPr/>
        </p:nvSpPr>
        <p:spPr>
          <a:xfrm>
            <a:off x="6893100" y="4174365"/>
            <a:ext cx="612668" cy="523220"/>
          </a:xfrm>
          <a:prstGeom prst="rect">
            <a:avLst/>
          </a:prstGeom>
          <a:noFill/>
        </p:spPr>
        <p:txBody>
          <a:bodyPr wrap="none" rtlCol="0">
            <a:spAutoFit/>
          </a:bodyPr>
          <a:lstStyle/>
          <a:p>
            <a:pPr algn="ctr"/>
            <a:r>
              <a:rPr lang="en-GB" noProof="0" dirty="0">
                <a:latin typeface="Tw Cen MT" panose="020B0602020104020603" pitchFamily="34" charset="0"/>
              </a:rPr>
              <a:t>Social</a:t>
            </a:r>
            <a:br>
              <a:rPr lang="en-GB" noProof="0" dirty="0">
                <a:latin typeface="Tw Cen MT" panose="020B0602020104020603" pitchFamily="34" charset="0"/>
              </a:rPr>
            </a:br>
            <a:r>
              <a:rPr lang="en-GB" noProof="0" dirty="0">
                <a:latin typeface="Tw Cen MT" panose="020B0602020104020603" pitchFamily="34" charset="0"/>
              </a:rPr>
              <a:t>goals</a:t>
            </a:r>
          </a:p>
        </p:txBody>
      </p:sp>
      <p:sp>
        <p:nvSpPr>
          <p:cNvPr id="81" name="CasellaDiTesto 80">
            <a:extLst>
              <a:ext uri="{FF2B5EF4-FFF2-40B4-BE49-F238E27FC236}">
                <a16:creationId xmlns:a16="http://schemas.microsoft.com/office/drawing/2014/main" id="{D143DF51-E48D-761C-5E63-20BF942EC334}"/>
              </a:ext>
            </a:extLst>
          </p:cNvPr>
          <p:cNvSpPr txBox="1"/>
          <p:nvPr/>
        </p:nvSpPr>
        <p:spPr>
          <a:xfrm>
            <a:off x="5656507" y="4231620"/>
            <a:ext cx="1265090" cy="954107"/>
          </a:xfrm>
          <a:prstGeom prst="rect">
            <a:avLst/>
          </a:prstGeom>
          <a:noFill/>
        </p:spPr>
        <p:txBody>
          <a:bodyPr wrap="none" rtlCol="0">
            <a:spAutoFit/>
          </a:bodyPr>
          <a:lstStyle/>
          <a:p>
            <a:r>
              <a:rPr lang="en-GB" noProof="0" dirty="0">
                <a:latin typeface="Tw Cen MT" panose="020B0602020104020603" pitchFamily="34" charset="0"/>
              </a:rPr>
              <a:t>Prior </a:t>
            </a:r>
            <a:br>
              <a:rPr lang="en-GB" noProof="0" dirty="0">
                <a:latin typeface="Tw Cen MT" panose="020B0602020104020603" pitchFamily="34" charset="0"/>
              </a:rPr>
            </a:br>
            <a:r>
              <a:rPr lang="en-GB" noProof="0" dirty="0">
                <a:latin typeface="Tw Cen MT" panose="020B0602020104020603" pitchFamily="34" charset="0"/>
              </a:rPr>
              <a:t>repayment </a:t>
            </a:r>
            <a:br>
              <a:rPr lang="en-GB" noProof="0" dirty="0">
                <a:latin typeface="Tw Cen MT" panose="020B0602020104020603" pitchFamily="34" charset="0"/>
              </a:rPr>
            </a:br>
            <a:r>
              <a:rPr lang="en-GB" noProof="0" dirty="0">
                <a:latin typeface="Tw Cen MT" panose="020B0602020104020603" pitchFamily="34" charset="0"/>
              </a:rPr>
              <a:t>of creditors </a:t>
            </a:r>
            <a:br>
              <a:rPr lang="en-GB" noProof="0" dirty="0">
                <a:latin typeface="Tw Cen MT" panose="020B0602020104020603" pitchFamily="34" charset="0"/>
              </a:rPr>
            </a:br>
            <a:r>
              <a:rPr lang="en-GB" noProof="0" dirty="0">
                <a:latin typeface="Tw Cen MT" panose="020B0602020104020603" pitchFamily="34" charset="0"/>
              </a:rPr>
              <a:t>and EC holders</a:t>
            </a:r>
          </a:p>
        </p:txBody>
      </p:sp>
      <p:sp>
        <p:nvSpPr>
          <p:cNvPr id="83" name="Rettangolo con angoli arrotondati 82">
            <a:extLst>
              <a:ext uri="{FF2B5EF4-FFF2-40B4-BE49-F238E27FC236}">
                <a16:creationId xmlns:a16="http://schemas.microsoft.com/office/drawing/2014/main" id="{976E1431-454D-3AC7-CD07-B33670B346BA}"/>
              </a:ext>
            </a:extLst>
          </p:cNvPr>
          <p:cNvSpPr/>
          <p:nvPr/>
        </p:nvSpPr>
        <p:spPr>
          <a:xfrm>
            <a:off x="2953900" y="2586338"/>
            <a:ext cx="2559195" cy="3807908"/>
          </a:xfrm>
          <a:prstGeom prst="roundRect">
            <a:avLst>
              <a:gd name="adj" fmla="val 7040"/>
            </a:avLst>
          </a:prstGeom>
          <a:pattFill prst="horzBrick">
            <a:fgClr>
              <a:srgbClr val="FF0000"/>
            </a:fgClr>
            <a:bgClr>
              <a:schemeClr val="bg1"/>
            </a:bgClr>
          </a:pattFill>
        </p:spPr>
        <p:style>
          <a:lnRef idx="2">
            <a:schemeClr val="dk1"/>
          </a:lnRef>
          <a:fillRef idx="1">
            <a:schemeClr val="lt1"/>
          </a:fillRef>
          <a:effectRef idx="0">
            <a:schemeClr val="dk1"/>
          </a:effectRef>
          <a:fontRef idx="minor">
            <a:schemeClr val="dk1"/>
          </a:fontRef>
        </p:style>
        <p:txBody>
          <a:bodyPr rtlCol="0" anchor="t"/>
          <a:lstStyle/>
          <a:p>
            <a:pPr algn="ctr"/>
            <a:endParaRPr lang="en-GB" sz="1600" noProof="0" dirty="0">
              <a:latin typeface="Tw Cen MT" panose="020B0602020104020603" pitchFamily="34" charset="0"/>
            </a:endParaRPr>
          </a:p>
        </p:txBody>
      </p:sp>
      <p:sp>
        <p:nvSpPr>
          <p:cNvPr id="84" name="Rettangolo con angoli arrotondati 83">
            <a:extLst>
              <a:ext uri="{FF2B5EF4-FFF2-40B4-BE49-F238E27FC236}">
                <a16:creationId xmlns:a16="http://schemas.microsoft.com/office/drawing/2014/main" id="{0E988C4B-1B82-5B87-1DA4-F3EC51705990}"/>
              </a:ext>
            </a:extLst>
          </p:cNvPr>
          <p:cNvSpPr/>
          <p:nvPr/>
        </p:nvSpPr>
        <p:spPr>
          <a:xfrm>
            <a:off x="3079034" y="2743490"/>
            <a:ext cx="2308927" cy="3412911"/>
          </a:xfrm>
          <a:prstGeom prst="roundRect">
            <a:avLst>
              <a:gd name="adj" fmla="val 7040"/>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endParaRPr lang="en-GB" sz="1600" noProof="0" dirty="0">
              <a:latin typeface="Tw Cen MT" panose="020B0602020104020603" pitchFamily="34" charset="0"/>
            </a:endParaRPr>
          </a:p>
        </p:txBody>
      </p:sp>
      <p:sp>
        <p:nvSpPr>
          <p:cNvPr id="85" name="Rettangolo con angoli arrotondati 84">
            <a:extLst>
              <a:ext uri="{FF2B5EF4-FFF2-40B4-BE49-F238E27FC236}">
                <a16:creationId xmlns:a16="http://schemas.microsoft.com/office/drawing/2014/main" id="{3F15789F-08D8-1B91-9A84-737A6932528E}"/>
              </a:ext>
            </a:extLst>
          </p:cNvPr>
          <p:cNvSpPr/>
          <p:nvPr/>
        </p:nvSpPr>
        <p:spPr>
          <a:xfrm>
            <a:off x="3515427" y="3528661"/>
            <a:ext cx="1493891" cy="645307"/>
          </a:xfrm>
          <a:prstGeom prst="roundRect">
            <a:avLst/>
          </a:prstGeom>
          <a:solidFill>
            <a:schemeClr val="accent4">
              <a:lumMod val="20000"/>
              <a:lumOff val="8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600" noProof="0" dirty="0">
                <a:latin typeface="Tw Cen MT" panose="020B0602020104020603" pitchFamily="34" charset="0"/>
              </a:rPr>
              <a:t>Ownerless capital</a:t>
            </a:r>
          </a:p>
        </p:txBody>
      </p:sp>
      <p:sp>
        <p:nvSpPr>
          <p:cNvPr id="86" name="Rettangolo con angoli arrotondati 85">
            <a:extLst>
              <a:ext uri="{FF2B5EF4-FFF2-40B4-BE49-F238E27FC236}">
                <a16:creationId xmlns:a16="http://schemas.microsoft.com/office/drawing/2014/main" id="{55277934-D4A9-68D6-2486-B714638141BB}"/>
              </a:ext>
            </a:extLst>
          </p:cNvPr>
          <p:cNvSpPr/>
          <p:nvPr/>
        </p:nvSpPr>
        <p:spPr>
          <a:xfrm>
            <a:off x="3515427" y="5315163"/>
            <a:ext cx="1503363" cy="713403"/>
          </a:xfrm>
          <a:prstGeom prst="roundRect">
            <a:avLst/>
          </a:prstGeom>
          <a:solidFill>
            <a:schemeClr val="bg1"/>
          </a:solidFill>
          <a:ln>
            <a:noFill/>
            <a:prstDash val="dash"/>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noProof="0" dirty="0">
                <a:latin typeface="Tw Cen MT" panose="020B0602020104020603" pitchFamily="34" charset="0"/>
              </a:rPr>
              <a:t>Conversion into equity certificates</a:t>
            </a:r>
          </a:p>
        </p:txBody>
      </p:sp>
      <p:sp>
        <p:nvSpPr>
          <p:cNvPr id="87" name="CasellaDiTesto 86">
            <a:extLst>
              <a:ext uri="{FF2B5EF4-FFF2-40B4-BE49-F238E27FC236}">
                <a16:creationId xmlns:a16="http://schemas.microsoft.com/office/drawing/2014/main" id="{6C28A7E5-BD95-6EB4-04EB-CF9C73FA9B20}"/>
              </a:ext>
            </a:extLst>
          </p:cNvPr>
          <p:cNvSpPr txBox="1"/>
          <p:nvPr/>
        </p:nvSpPr>
        <p:spPr>
          <a:xfrm>
            <a:off x="3291811" y="4256380"/>
            <a:ext cx="793938" cy="452624"/>
          </a:xfrm>
          <a:prstGeom prst="rect">
            <a:avLst/>
          </a:prstGeom>
          <a:noFill/>
        </p:spPr>
        <p:txBody>
          <a:bodyPr wrap="none" rtlCol="0">
            <a:spAutoFit/>
          </a:bodyPr>
          <a:lstStyle/>
          <a:p>
            <a:pPr algn="r">
              <a:lnSpc>
                <a:spcPts val="1400"/>
              </a:lnSpc>
            </a:pPr>
            <a:r>
              <a:rPr lang="en-GB" noProof="0" dirty="0">
                <a:latin typeface="Tw Cen MT" panose="020B0602020104020603" pitchFamily="34" charset="0"/>
              </a:rPr>
              <a:t>Two-thirds </a:t>
            </a:r>
            <a:br>
              <a:rPr lang="en-GB" noProof="0" dirty="0">
                <a:latin typeface="Tw Cen MT" panose="020B0602020104020603" pitchFamily="34" charset="0"/>
              </a:rPr>
            </a:br>
            <a:r>
              <a:rPr lang="en-GB" noProof="0" dirty="0">
                <a:latin typeface="Tw Cen MT" panose="020B0602020104020603" pitchFamily="34" charset="0"/>
              </a:rPr>
              <a:t>majority</a:t>
            </a:r>
          </a:p>
        </p:txBody>
      </p:sp>
      <p:cxnSp>
        <p:nvCxnSpPr>
          <p:cNvPr id="88" name="Connettore 2 87">
            <a:extLst>
              <a:ext uri="{FF2B5EF4-FFF2-40B4-BE49-F238E27FC236}">
                <a16:creationId xmlns:a16="http://schemas.microsoft.com/office/drawing/2014/main" id="{1B25DCA7-ABBD-A0DA-2708-70B6456244F4}"/>
              </a:ext>
            </a:extLst>
          </p:cNvPr>
          <p:cNvCxnSpPr>
            <a:cxnSpLocks/>
            <a:stCxn id="85" idx="2"/>
          </p:cNvCxnSpPr>
          <p:nvPr/>
        </p:nvCxnSpPr>
        <p:spPr>
          <a:xfrm flipH="1">
            <a:off x="4260733" y="4173968"/>
            <a:ext cx="1640" cy="11209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grpSp>
        <p:nvGrpSpPr>
          <p:cNvPr id="89" name="Gruppo 88">
            <a:extLst>
              <a:ext uri="{FF2B5EF4-FFF2-40B4-BE49-F238E27FC236}">
                <a16:creationId xmlns:a16="http://schemas.microsoft.com/office/drawing/2014/main" id="{AE8677CD-DECB-9509-D61E-5A0F6AF2BA1E}"/>
              </a:ext>
            </a:extLst>
          </p:cNvPr>
          <p:cNvGrpSpPr/>
          <p:nvPr/>
        </p:nvGrpSpPr>
        <p:grpSpPr>
          <a:xfrm>
            <a:off x="4031915" y="4275627"/>
            <a:ext cx="457647" cy="347689"/>
            <a:chOff x="8970092" y="2765341"/>
            <a:chExt cx="800099" cy="499109"/>
          </a:xfrm>
        </p:grpSpPr>
        <p:sp>
          <p:nvSpPr>
            <p:cNvPr id="99" name="Figura a mano libera: forma 98">
              <a:extLst>
                <a:ext uri="{FF2B5EF4-FFF2-40B4-BE49-F238E27FC236}">
                  <a16:creationId xmlns:a16="http://schemas.microsoft.com/office/drawing/2014/main" id="{9164F01B-9849-D16B-94EE-A5CA71F9C456}"/>
                </a:ext>
              </a:extLst>
            </p:cNvPr>
            <p:cNvSpPr/>
            <p:nvPr/>
          </p:nvSpPr>
          <p:spPr>
            <a:xfrm>
              <a:off x="9055817" y="2765341"/>
              <a:ext cx="171450" cy="171449"/>
            </a:xfrm>
            <a:custGeom>
              <a:avLst/>
              <a:gdLst>
                <a:gd name="connsiteX0" fmla="*/ 171450 w 171450"/>
                <a:gd name="connsiteY0" fmla="*/ 85725 h 171449"/>
                <a:gd name="connsiteX1" fmla="*/ 85725 w 171450"/>
                <a:gd name="connsiteY1" fmla="*/ 171450 h 171449"/>
                <a:gd name="connsiteX2" fmla="*/ 0 w 171450"/>
                <a:gd name="connsiteY2" fmla="*/ 85725 h 171449"/>
                <a:gd name="connsiteX3" fmla="*/ 85725 w 171450"/>
                <a:gd name="connsiteY3" fmla="*/ 0 h 171449"/>
                <a:gd name="connsiteX4" fmla="*/ 171450 w 171450"/>
                <a:gd name="connsiteY4" fmla="*/ 85725 h 1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49">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FF0000"/>
            </a:solidFill>
            <a:ln w="9525" cap="flat">
              <a:noFill/>
              <a:prstDash val="solid"/>
              <a:miter/>
            </a:ln>
          </p:spPr>
          <p:txBody>
            <a:bodyPr rtlCol="0" anchor="ctr"/>
            <a:lstStyle/>
            <a:p>
              <a:endParaRPr lang="en-GB" sz="1600" noProof="0" dirty="0">
                <a:latin typeface="Tw Cen MT" panose="020B0602020104020603" pitchFamily="34" charset="0"/>
              </a:endParaRPr>
            </a:p>
          </p:txBody>
        </p:sp>
        <p:sp>
          <p:nvSpPr>
            <p:cNvPr id="100" name="Figura a mano libera: forma 99">
              <a:extLst>
                <a:ext uri="{FF2B5EF4-FFF2-40B4-BE49-F238E27FC236}">
                  <a16:creationId xmlns:a16="http://schemas.microsoft.com/office/drawing/2014/main" id="{1AA48E4D-228B-61D7-E408-91B27107F1D2}"/>
                </a:ext>
              </a:extLst>
            </p:cNvPr>
            <p:cNvSpPr/>
            <p:nvPr/>
          </p:nvSpPr>
          <p:spPr>
            <a:xfrm>
              <a:off x="9513017" y="2765341"/>
              <a:ext cx="171450" cy="171449"/>
            </a:xfrm>
            <a:custGeom>
              <a:avLst/>
              <a:gdLst>
                <a:gd name="connsiteX0" fmla="*/ 171450 w 171450"/>
                <a:gd name="connsiteY0" fmla="*/ 85725 h 171449"/>
                <a:gd name="connsiteX1" fmla="*/ 85725 w 171450"/>
                <a:gd name="connsiteY1" fmla="*/ 171450 h 171449"/>
                <a:gd name="connsiteX2" fmla="*/ 0 w 171450"/>
                <a:gd name="connsiteY2" fmla="*/ 85725 h 171449"/>
                <a:gd name="connsiteX3" fmla="*/ 85725 w 171450"/>
                <a:gd name="connsiteY3" fmla="*/ 0 h 171449"/>
                <a:gd name="connsiteX4" fmla="*/ 171450 w 171450"/>
                <a:gd name="connsiteY4" fmla="*/ 85725 h 1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49">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000000"/>
            </a:solidFill>
            <a:ln w="9525" cap="flat">
              <a:noFill/>
              <a:prstDash val="solid"/>
              <a:miter/>
            </a:ln>
          </p:spPr>
          <p:txBody>
            <a:bodyPr rtlCol="0" anchor="ctr"/>
            <a:lstStyle/>
            <a:p>
              <a:endParaRPr lang="en-GB" sz="1600" noProof="0" dirty="0">
                <a:latin typeface="Tw Cen MT" panose="020B0602020104020603" pitchFamily="34" charset="0"/>
              </a:endParaRPr>
            </a:p>
          </p:txBody>
        </p:sp>
        <p:sp>
          <p:nvSpPr>
            <p:cNvPr id="101" name="Figura a mano libera: forma 100">
              <a:extLst>
                <a:ext uri="{FF2B5EF4-FFF2-40B4-BE49-F238E27FC236}">
                  <a16:creationId xmlns:a16="http://schemas.microsoft.com/office/drawing/2014/main" id="{57BA8818-D06A-74E0-0DEE-5B5C6B913078}"/>
                </a:ext>
              </a:extLst>
            </p:cNvPr>
            <p:cNvSpPr/>
            <p:nvPr/>
          </p:nvSpPr>
          <p:spPr>
            <a:xfrm>
              <a:off x="9198692" y="3093001"/>
              <a:ext cx="342900" cy="171449"/>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rgbClr val="FF0000"/>
            </a:solidFill>
            <a:ln w="9525" cap="flat">
              <a:noFill/>
              <a:prstDash val="solid"/>
              <a:miter/>
            </a:ln>
          </p:spPr>
          <p:txBody>
            <a:bodyPr rtlCol="0" anchor="ctr"/>
            <a:lstStyle/>
            <a:p>
              <a:endParaRPr lang="en-GB" sz="1600" noProof="0" dirty="0">
                <a:latin typeface="Tw Cen MT" panose="020B0602020104020603" pitchFamily="34" charset="0"/>
              </a:endParaRPr>
            </a:p>
          </p:txBody>
        </p:sp>
        <p:sp>
          <p:nvSpPr>
            <p:cNvPr id="102" name="Figura a mano libera: forma 101">
              <a:extLst>
                <a:ext uri="{FF2B5EF4-FFF2-40B4-BE49-F238E27FC236}">
                  <a16:creationId xmlns:a16="http://schemas.microsoft.com/office/drawing/2014/main" id="{925E802E-3A5A-3FF3-2852-BEF6F1C19C8A}"/>
                </a:ext>
              </a:extLst>
            </p:cNvPr>
            <p:cNvSpPr/>
            <p:nvPr/>
          </p:nvSpPr>
          <p:spPr>
            <a:xfrm>
              <a:off x="9284417" y="2898691"/>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FF0000"/>
            </a:solidFill>
            <a:ln w="9525" cap="flat">
              <a:noFill/>
              <a:prstDash val="solid"/>
              <a:miter/>
            </a:ln>
          </p:spPr>
          <p:txBody>
            <a:bodyPr rtlCol="0" anchor="ctr"/>
            <a:lstStyle/>
            <a:p>
              <a:endParaRPr lang="en-GB" sz="1600" noProof="0" dirty="0">
                <a:latin typeface="Tw Cen MT" panose="020B0602020104020603" pitchFamily="34" charset="0"/>
              </a:endParaRPr>
            </a:p>
          </p:txBody>
        </p:sp>
        <p:sp>
          <p:nvSpPr>
            <p:cNvPr id="103" name="Figura a mano libera: forma 102">
              <a:extLst>
                <a:ext uri="{FF2B5EF4-FFF2-40B4-BE49-F238E27FC236}">
                  <a16:creationId xmlns:a16="http://schemas.microsoft.com/office/drawing/2014/main" id="{1C86DDD0-2834-BDA2-C7DE-81C3C6343510}"/>
                </a:ext>
              </a:extLst>
            </p:cNvPr>
            <p:cNvSpPr/>
            <p:nvPr/>
          </p:nvSpPr>
          <p:spPr>
            <a:xfrm>
              <a:off x="9459677" y="2959651"/>
              <a:ext cx="310514" cy="171450"/>
            </a:xfrm>
            <a:custGeom>
              <a:avLst/>
              <a:gdLst>
                <a:gd name="connsiteX0" fmla="*/ 293370 w 310514"/>
                <a:gd name="connsiteY0" fmla="*/ 51435 h 171450"/>
                <a:gd name="connsiteX1" fmla="*/ 209550 w 310514"/>
                <a:gd name="connsiteY1" fmla="*/ 11430 h 171450"/>
                <a:gd name="connsiteX2" fmla="*/ 139065 w 310514"/>
                <a:gd name="connsiteY2" fmla="*/ 0 h 171450"/>
                <a:gd name="connsiteX3" fmla="*/ 68580 w 310514"/>
                <a:gd name="connsiteY3" fmla="*/ 11430 h 171450"/>
                <a:gd name="connsiteX4" fmla="*/ 34290 w 310514"/>
                <a:gd name="connsiteY4" fmla="*/ 24765 h 171450"/>
                <a:gd name="connsiteX5" fmla="*/ 34290 w 310514"/>
                <a:gd name="connsiteY5" fmla="*/ 26670 h 171450"/>
                <a:gd name="connsiteX6" fmla="*/ 0 w 310514"/>
                <a:gd name="connsiteY6" fmla="*/ 110490 h 171450"/>
                <a:gd name="connsiteX7" fmla="*/ 87630 w 310514"/>
                <a:gd name="connsiteY7" fmla="*/ 154305 h 171450"/>
                <a:gd name="connsiteX8" fmla="*/ 102870 w 310514"/>
                <a:gd name="connsiteY8" fmla="*/ 171450 h 171450"/>
                <a:gd name="connsiteX9" fmla="*/ 310515 w 310514"/>
                <a:gd name="connsiteY9" fmla="*/ 171450 h 171450"/>
                <a:gd name="connsiteX10" fmla="*/ 310515 w 310514"/>
                <a:gd name="connsiteY10" fmla="*/ 85725 h 171450"/>
                <a:gd name="connsiteX11" fmla="*/ 293370 w 310514"/>
                <a:gd name="connsiteY11" fmla="*/ 5143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514" h="171450">
                  <a:moveTo>
                    <a:pt x="293370" y="51435"/>
                  </a:moveTo>
                  <a:cubicBezTo>
                    <a:pt x="270510" y="32385"/>
                    <a:pt x="240030" y="19050"/>
                    <a:pt x="209550" y="11430"/>
                  </a:cubicBezTo>
                  <a:cubicBezTo>
                    <a:pt x="188595" y="5715"/>
                    <a:pt x="163830" y="0"/>
                    <a:pt x="139065" y="0"/>
                  </a:cubicBezTo>
                  <a:cubicBezTo>
                    <a:pt x="116205" y="0"/>
                    <a:pt x="91440" y="3810"/>
                    <a:pt x="68580" y="11430"/>
                  </a:cubicBezTo>
                  <a:cubicBezTo>
                    <a:pt x="57150" y="15240"/>
                    <a:pt x="45720" y="19050"/>
                    <a:pt x="34290" y="24765"/>
                  </a:cubicBezTo>
                  <a:lnTo>
                    <a:pt x="34290" y="26670"/>
                  </a:lnTo>
                  <a:cubicBezTo>
                    <a:pt x="34290" y="59055"/>
                    <a:pt x="20955" y="89535"/>
                    <a:pt x="0" y="110490"/>
                  </a:cubicBezTo>
                  <a:cubicBezTo>
                    <a:pt x="36195" y="121920"/>
                    <a:pt x="64770" y="137160"/>
                    <a:pt x="87630" y="154305"/>
                  </a:cubicBezTo>
                  <a:cubicBezTo>
                    <a:pt x="93345" y="160020"/>
                    <a:pt x="99060" y="163830"/>
                    <a:pt x="102870" y="171450"/>
                  </a:cubicBezTo>
                  <a:lnTo>
                    <a:pt x="310515" y="171450"/>
                  </a:lnTo>
                  <a:lnTo>
                    <a:pt x="310515" y="85725"/>
                  </a:lnTo>
                  <a:cubicBezTo>
                    <a:pt x="310515" y="72390"/>
                    <a:pt x="304800" y="59055"/>
                    <a:pt x="293370" y="51435"/>
                  </a:cubicBezTo>
                  <a:close/>
                </a:path>
              </a:pathLst>
            </a:custGeom>
            <a:solidFill>
              <a:srgbClr val="000000"/>
            </a:solidFill>
            <a:ln w="9525" cap="flat">
              <a:noFill/>
              <a:prstDash val="solid"/>
              <a:miter/>
            </a:ln>
          </p:spPr>
          <p:txBody>
            <a:bodyPr rtlCol="0" anchor="ctr"/>
            <a:lstStyle/>
            <a:p>
              <a:endParaRPr lang="en-GB" sz="1600" noProof="0" dirty="0">
                <a:latin typeface="Tw Cen MT" panose="020B0602020104020603" pitchFamily="34" charset="0"/>
              </a:endParaRPr>
            </a:p>
          </p:txBody>
        </p:sp>
        <p:sp>
          <p:nvSpPr>
            <p:cNvPr id="104" name="Figura a mano libera: forma 103">
              <a:extLst>
                <a:ext uri="{FF2B5EF4-FFF2-40B4-BE49-F238E27FC236}">
                  <a16:creationId xmlns:a16="http://schemas.microsoft.com/office/drawing/2014/main" id="{4FA168EB-1100-C70F-AA56-BFA94F363870}"/>
                </a:ext>
              </a:extLst>
            </p:cNvPr>
            <p:cNvSpPr/>
            <p:nvPr/>
          </p:nvSpPr>
          <p:spPr>
            <a:xfrm>
              <a:off x="8970092" y="2959651"/>
              <a:ext cx="310514" cy="171450"/>
            </a:xfrm>
            <a:custGeom>
              <a:avLst/>
              <a:gdLst>
                <a:gd name="connsiteX0" fmla="*/ 222885 w 310514"/>
                <a:gd name="connsiteY0" fmla="*/ 154305 h 171450"/>
                <a:gd name="connsiteX1" fmla="*/ 222885 w 310514"/>
                <a:gd name="connsiteY1" fmla="*/ 154305 h 171450"/>
                <a:gd name="connsiteX2" fmla="*/ 310515 w 310514"/>
                <a:gd name="connsiteY2" fmla="*/ 110490 h 171450"/>
                <a:gd name="connsiteX3" fmla="*/ 276225 w 310514"/>
                <a:gd name="connsiteY3" fmla="*/ 26670 h 171450"/>
                <a:gd name="connsiteX4" fmla="*/ 276225 w 310514"/>
                <a:gd name="connsiteY4" fmla="*/ 22860 h 171450"/>
                <a:gd name="connsiteX5" fmla="*/ 241935 w 310514"/>
                <a:gd name="connsiteY5" fmla="*/ 11430 h 171450"/>
                <a:gd name="connsiteX6" fmla="*/ 171450 w 310514"/>
                <a:gd name="connsiteY6" fmla="*/ 0 h 171450"/>
                <a:gd name="connsiteX7" fmla="*/ 100965 w 310514"/>
                <a:gd name="connsiteY7" fmla="*/ 11430 h 171450"/>
                <a:gd name="connsiteX8" fmla="*/ 17145 w 310514"/>
                <a:gd name="connsiteY8" fmla="*/ 51435 h 171450"/>
                <a:gd name="connsiteX9" fmla="*/ 0 w 310514"/>
                <a:gd name="connsiteY9" fmla="*/ 85725 h 171450"/>
                <a:gd name="connsiteX10" fmla="*/ 0 w 310514"/>
                <a:gd name="connsiteY10" fmla="*/ 171450 h 171450"/>
                <a:gd name="connsiteX11" fmla="*/ 205740 w 310514"/>
                <a:gd name="connsiteY11" fmla="*/ 171450 h 171450"/>
                <a:gd name="connsiteX12" fmla="*/ 222885 w 310514"/>
                <a:gd name="connsiteY12" fmla="*/ 15430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514" h="171450">
                  <a:moveTo>
                    <a:pt x="222885" y="154305"/>
                  </a:moveTo>
                  <a:lnTo>
                    <a:pt x="222885" y="154305"/>
                  </a:lnTo>
                  <a:cubicBezTo>
                    <a:pt x="249555" y="135255"/>
                    <a:pt x="280035" y="120015"/>
                    <a:pt x="310515" y="110490"/>
                  </a:cubicBezTo>
                  <a:cubicBezTo>
                    <a:pt x="289560" y="87630"/>
                    <a:pt x="276225" y="59055"/>
                    <a:pt x="276225" y="26670"/>
                  </a:cubicBezTo>
                  <a:cubicBezTo>
                    <a:pt x="276225" y="24765"/>
                    <a:pt x="276225" y="24765"/>
                    <a:pt x="276225" y="22860"/>
                  </a:cubicBezTo>
                  <a:cubicBezTo>
                    <a:pt x="264795" y="19050"/>
                    <a:pt x="253365" y="13335"/>
                    <a:pt x="241935" y="11430"/>
                  </a:cubicBezTo>
                  <a:cubicBezTo>
                    <a:pt x="220980" y="5715"/>
                    <a:pt x="196215" y="0"/>
                    <a:pt x="171450" y="0"/>
                  </a:cubicBezTo>
                  <a:cubicBezTo>
                    <a:pt x="148590" y="0"/>
                    <a:pt x="123825" y="3810"/>
                    <a:pt x="100965" y="11430"/>
                  </a:cubicBezTo>
                  <a:cubicBezTo>
                    <a:pt x="70485" y="20955"/>
                    <a:pt x="41910" y="34290"/>
                    <a:pt x="17145" y="51435"/>
                  </a:cubicBezTo>
                  <a:cubicBezTo>
                    <a:pt x="5715" y="59055"/>
                    <a:pt x="0" y="72390"/>
                    <a:pt x="0" y="85725"/>
                  </a:cubicBezTo>
                  <a:lnTo>
                    <a:pt x="0" y="171450"/>
                  </a:lnTo>
                  <a:lnTo>
                    <a:pt x="205740" y="171450"/>
                  </a:lnTo>
                  <a:cubicBezTo>
                    <a:pt x="211455" y="163830"/>
                    <a:pt x="215265" y="160020"/>
                    <a:pt x="222885" y="154305"/>
                  </a:cubicBezTo>
                  <a:close/>
                </a:path>
              </a:pathLst>
            </a:custGeom>
            <a:solidFill>
              <a:srgbClr val="FF0000"/>
            </a:solidFill>
            <a:ln w="9525" cap="flat">
              <a:noFill/>
              <a:prstDash val="solid"/>
              <a:miter/>
            </a:ln>
          </p:spPr>
          <p:txBody>
            <a:bodyPr rtlCol="0" anchor="ctr"/>
            <a:lstStyle/>
            <a:p>
              <a:endParaRPr lang="en-GB" sz="1600" noProof="0" dirty="0">
                <a:latin typeface="Tw Cen MT" panose="020B0602020104020603" pitchFamily="34" charset="0"/>
              </a:endParaRPr>
            </a:p>
          </p:txBody>
        </p:sp>
      </p:grpSp>
      <p:grpSp>
        <p:nvGrpSpPr>
          <p:cNvPr id="90" name="Gruppo 89">
            <a:extLst>
              <a:ext uri="{FF2B5EF4-FFF2-40B4-BE49-F238E27FC236}">
                <a16:creationId xmlns:a16="http://schemas.microsoft.com/office/drawing/2014/main" id="{EF6022A3-1D46-AF92-F5FE-E1410194587D}"/>
              </a:ext>
            </a:extLst>
          </p:cNvPr>
          <p:cNvGrpSpPr/>
          <p:nvPr/>
        </p:nvGrpSpPr>
        <p:grpSpPr>
          <a:xfrm>
            <a:off x="3647519" y="3145497"/>
            <a:ext cx="1229706" cy="227910"/>
            <a:chOff x="5278363" y="2539790"/>
            <a:chExt cx="1497651" cy="227910"/>
          </a:xfrm>
          <a:solidFill>
            <a:srgbClr val="00B050">
              <a:alpha val="69804"/>
            </a:srgbClr>
          </a:solidFill>
        </p:grpSpPr>
        <p:sp>
          <p:nvSpPr>
            <p:cNvPr id="93" name="Freccia in su 92">
              <a:extLst>
                <a:ext uri="{FF2B5EF4-FFF2-40B4-BE49-F238E27FC236}">
                  <a16:creationId xmlns:a16="http://schemas.microsoft.com/office/drawing/2014/main" id="{BE6D9236-013F-62C0-9DBF-2A6FFCD0F1CB}"/>
                </a:ext>
              </a:extLst>
            </p:cNvPr>
            <p:cNvSpPr/>
            <p:nvPr/>
          </p:nvSpPr>
          <p:spPr>
            <a:xfrm>
              <a:off x="5514335" y="2555395"/>
              <a:ext cx="267426" cy="212305"/>
            </a:xfrm>
            <a:prstGeom prst="up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94" name="Freccia in su 93">
              <a:extLst>
                <a:ext uri="{FF2B5EF4-FFF2-40B4-BE49-F238E27FC236}">
                  <a16:creationId xmlns:a16="http://schemas.microsoft.com/office/drawing/2014/main" id="{5402C509-22FE-185B-47E7-D2781D5A3E1D}"/>
                </a:ext>
              </a:extLst>
            </p:cNvPr>
            <p:cNvSpPr/>
            <p:nvPr/>
          </p:nvSpPr>
          <p:spPr>
            <a:xfrm>
              <a:off x="5278363" y="2555395"/>
              <a:ext cx="267426" cy="212305"/>
            </a:xfrm>
            <a:prstGeom prst="up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95" name="Freccia in su 94">
              <a:extLst>
                <a:ext uri="{FF2B5EF4-FFF2-40B4-BE49-F238E27FC236}">
                  <a16:creationId xmlns:a16="http://schemas.microsoft.com/office/drawing/2014/main" id="{AD3FAEB5-38F7-3D88-0A5F-0F948C8EF27C}"/>
                </a:ext>
              </a:extLst>
            </p:cNvPr>
            <p:cNvSpPr/>
            <p:nvPr/>
          </p:nvSpPr>
          <p:spPr>
            <a:xfrm>
              <a:off x="6025192" y="2550198"/>
              <a:ext cx="267426" cy="212305"/>
            </a:xfrm>
            <a:prstGeom prst="up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96" name="Freccia in su 95">
              <a:extLst>
                <a:ext uri="{FF2B5EF4-FFF2-40B4-BE49-F238E27FC236}">
                  <a16:creationId xmlns:a16="http://schemas.microsoft.com/office/drawing/2014/main" id="{625F1643-EEC9-810C-C4DD-27AA30EF4E65}"/>
                </a:ext>
              </a:extLst>
            </p:cNvPr>
            <p:cNvSpPr/>
            <p:nvPr/>
          </p:nvSpPr>
          <p:spPr>
            <a:xfrm>
              <a:off x="5789220" y="2550198"/>
              <a:ext cx="267426" cy="212305"/>
            </a:xfrm>
            <a:prstGeom prst="up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97" name="Freccia in su 96">
              <a:extLst>
                <a:ext uri="{FF2B5EF4-FFF2-40B4-BE49-F238E27FC236}">
                  <a16:creationId xmlns:a16="http://schemas.microsoft.com/office/drawing/2014/main" id="{8857174E-8463-B9F3-FFEE-AFD764257539}"/>
                </a:ext>
              </a:extLst>
            </p:cNvPr>
            <p:cNvSpPr/>
            <p:nvPr/>
          </p:nvSpPr>
          <p:spPr>
            <a:xfrm>
              <a:off x="6508588" y="2539790"/>
              <a:ext cx="267426" cy="212305"/>
            </a:xfrm>
            <a:prstGeom prst="up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sp>
          <p:nvSpPr>
            <p:cNvPr id="98" name="Freccia in su 97">
              <a:extLst>
                <a:ext uri="{FF2B5EF4-FFF2-40B4-BE49-F238E27FC236}">
                  <a16:creationId xmlns:a16="http://schemas.microsoft.com/office/drawing/2014/main" id="{DC7E053C-65DD-8A09-4B85-0BFC03E1DAC3}"/>
                </a:ext>
              </a:extLst>
            </p:cNvPr>
            <p:cNvSpPr/>
            <p:nvPr/>
          </p:nvSpPr>
          <p:spPr>
            <a:xfrm>
              <a:off x="6272616" y="2539790"/>
              <a:ext cx="267426" cy="212305"/>
            </a:xfrm>
            <a:prstGeom prst="up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grpSp>
      <p:sp>
        <p:nvSpPr>
          <p:cNvPr id="91" name="CasellaDiTesto 90">
            <a:extLst>
              <a:ext uri="{FF2B5EF4-FFF2-40B4-BE49-F238E27FC236}">
                <a16:creationId xmlns:a16="http://schemas.microsoft.com/office/drawing/2014/main" id="{8F998153-786B-A1BD-30FD-AEEC0A1E98C3}"/>
              </a:ext>
            </a:extLst>
          </p:cNvPr>
          <p:cNvSpPr txBox="1"/>
          <p:nvPr/>
        </p:nvSpPr>
        <p:spPr>
          <a:xfrm>
            <a:off x="3534019" y="2773225"/>
            <a:ext cx="1431802" cy="369332"/>
          </a:xfrm>
          <a:prstGeom prst="rect">
            <a:avLst/>
          </a:prstGeom>
          <a:noFill/>
        </p:spPr>
        <p:txBody>
          <a:bodyPr wrap="none" rtlCol="0">
            <a:spAutoFit/>
          </a:bodyPr>
          <a:lstStyle/>
          <a:p>
            <a:pPr algn="ctr"/>
            <a:r>
              <a:rPr lang="en-GB" sz="1800" i="1" noProof="0" dirty="0">
                <a:solidFill>
                  <a:srgbClr val="00B050"/>
                </a:solidFill>
                <a:latin typeface="Tw Cen MT" panose="020B0602020104020603" pitchFamily="34" charset="0"/>
              </a:rPr>
              <a:t>Loss coverage</a:t>
            </a:r>
          </a:p>
        </p:txBody>
      </p:sp>
      <p:sp>
        <p:nvSpPr>
          <p:cNvPr id="92" name="Triangolo isoscele 91">
            <a:extLst>
              <a:ext uri="{FF2B5EF4-FFF2-40B4-BE49-F238E27FC236}">
                <a16:creationId xmlns:a16="http://schemas.microsoft.com/office/drawing/2014/main" id="{2AFF54C0-E0D5-46AB-EF50-9520CDFB8E55}"/>
              </a:ext>
            </a:extLst>
          </p:cNvPr>
          <p:cNvSpPr/>
          <p:nvPr/>
        </p:nvSpPr>
        <p:spPr>
          <a:xfrm>
            <a:off x="2652155" y="1781929"/>
            <a:ext cx="3162686" cy="762060"/>
          </a:xfrm>
          <a:prstGeom prst="triangle">
            <a:avLst/>
          </a:prstGeom>
          <a:pattFill prst="horzBrick">
            <a:fgClr>
              <a:srgbClr val="FF0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bIns="154800" rtlCol="0" anchor="ctr"/>
          <a:lstStyle/>
          <a:p>
            <a:pPr algn="ctr"/>
            <a:r>
              <a:rPr lang="en-GB" sz="3200" b="1" noProof="0" dirty="0">
                <a:solidFill>
                  <a:schemeClr val="tx1"/>
                </a:solidFill>
                <a:latin typeface="Tw Cen MT" panose="020B0602020104020603" pitchFamily="34" charset="0"/>
              </a:rPr>
              <a:t>BANK</a:t>
            </a:r>
          </a:p>
        </p:txBody>
      </p:sp>
      <p:cxnSp>
        <p:nvCxnSpPr>
          <p:cNvPr id="74" name="Connettore 2 73">
            <a:extLst>
              <a:ext uri="{FF2B5EF4-FFF2-40B4-BE49-F238E27FC236}">
                <a16:creationId xmlns:a16="http://schemas.microsoft.com/office/drawing/2014/main" id="{CB87CE4F-CDE6-960A-224C-07C420962E25}"/>
              </a:ext>
            </a:extLst>
          </p:cNvPr>
          <p:cNvCxnSpPr>
            <a:cxnSpLocks/>
            <a:stCxn id="85" idx="3"/>
          </p:cNvCxnSpPr>
          <p:nvPr/>
        </p:nvCxnSpPr>
        <p:spPr>
          <a:xfrm>
            <a:off x="5009318" y="3851315"/>
            <a:ext cx="1912279" cy="0"/>
          </a:xfrm>
          <a:prstGeom prst="straightConnector1">
            <a:avLst/>
          </a:prstGeom>
          <a:ln w="12700">
            <a:prstDash val="dash"/>
            <a:tailEnd type="triangle" w="lg" len="lg"/>
          </a:ln>
        </p:spPr>
        <p:style>
          <a:lnRef idx="2">
            <a:schemeClr val="accent1"/>
          </a:lnRef>
          <a:fillRef idx="0">
            <a:schemeClr val="accent1"/>
          </a:fillRef>
          <a:effectRef idx="1">
            <a:schemeClr val="accent1"/>
          </a:effectRef>
          <a:fontRef idx="minor">
            <a:schemeClr val="tx1"/>
          </a:fontRef>
        </p:style>
      </p:cxnSp>
      <p:grpSp>
        <p:nvGrpSpPr>
          <p:cNvPr id="78" name="Gruppo 77">
            <a:extLst>
              <a:ext uri="{FF2B5EF4-FFF2-40B4-BE49-F238E27FC236}">
                <a16:creationId xmlns:a16="http://schemas.microsoft.com/office/drawing/2014/main" id="{4E570398-9636-0155-0C4A-13F64C4D637A}"/>
              </a:ext>
            </a:extLst>
          </p:cNvPr>
          <p:cNvGrpSpPr/>
          <p:nvPr/>
        </p:nvGrpSpPr>
        <p:grpSpPr>
          <a:xfrm>
            <a:off x="5681256" y="3437802"/>
            <a:ext cx="716054" cy="619597"/>
            <a:chOff x="9509312" y="5760483"/>
            <a:chExt cx="716054" cy="619597"/>
          </a:xfrm>
        </p:grpSpPr>
        <p:sp>
          <p:nvSpPr>
            <p:cNvPr id="79" name="Triangolo isoscele 78">
              <a:extLst>
                <a:ext uri="{FF2B5EF4-FFF2-40B4-BE49-F238E27FC236}">
                  <a16:creationId xmlns:a16="http://schemas.microsoft.com/office/drawing/2014/main" id="{C815D1B9-D6DB-E17D-F21E-5B4FB00816AC}"/>
                </a:ext>
              </a:extLst>
            </p:cNvPr>
            <p:cNvSpPr/>
            <p:nvPr/>
          </p:nvSpPr>
          <p:spPr>
            <a:xfrm>
              <a:off x="9509312" y="5760483"/>
              <a:ext cx="716054" cy="619597"/>
            </a:xfrm>
            <a:prstGeom prst="triangle">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pic>
          <p:nvPicPr>
            <p:cNvPr id="80" name="Elemento grafico 79" descr="Giudice (femminile) contorno">
              <a:extLst>
                <a:ext uri="{FF2B5EF4-FFF2-40B4-BE49-F238E27FC236}">
                  <a16:creationId xmlns:a16="http://schemas.microsoft.com/office/drawing/2014/main" id="{AF2F8D1D-4C2E-35DE-B7D5-04523157DB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67478" y="5966459"/>
              <a:ext cx="401030" cy="401030"/>
            </a:xfrm>
            <a:prstGeom prst="rect">
              <a:avLst/>
            </a:prstGeom>
          </p:spPr>
        </p:pic>
      </p:grpSp>
      <p:sp>
        <p:nvSpPr>
          <p:cNvPr id="108" name="CasellaDiTesto 107">
            <a:extLst>
              <a:ext uri="{FF2B5EF4-FFF2-40B4-BE49-F238E27FC236}">
                <a16:creationId xmlns:a16="http://schemas.microsoft.com/office/drawing/2014/main" id="{32CAAE74-7B5E-79FA-BD5B-07381F8F6022}"/>
              </a:ext>
            </a:extLst>
          </p:cNvPr>
          <p:cNvSpPr txBox="1"/>
          <p:nvPr/>
        </p:nvSpPr>
        <p:spPr>
          <a:xfrm>
            <a:off x="7927164" y="3228137"/>
            <a:ext cx="3701852" cy="3046988"/>
          </a:xfrm>
          <a:prstGeom prst="rect">
            <a:avLst/>
          </a:prstGeom>
          <a:noFill/>
        </p:spPr>
        <p:txBody>
          <a:bodyPr wrap="square" rtlCol="0">
            <a:spAutoFit/>
          </a:bodyPr>
          <a:lstStyle/>
          <a:p>
            <a:pPr algn="l"/>
            <a:r>
              <a:rPr lang="en-GB" sz="2400" noProof="0" dirty="0">
                <a:solidFill>
                  <a:schemeClr val="bg1"/>
                </a:solidFill>
                <a:effectLst/>
                <a:latin typeface="Twentieth Century" panose="020B0604020202020204" charset="0"/>
              </a:rPr>
              <a:t>There is no way, under the current rules, that ownerless capital can “flee” the bank before losses are covered.</a:t>
            </a:r>
          </a:p>
          <a:p>
            <a:pPr algn="l"/>
            <a:r>
              <a:rPr lang="en-GB" sz="2400" noProof="0" dirty="0">
                <a:solidFill>
                  <a:schemeClr val="bg1"/>
                </a:solidFill>
                <a:latin typeface="Twentieth Century" panose="020B0604020202020204" charset="0"/>
              </a:rPr>
              <a:t>Further clarifications could be introduced in the law if the EBA believes that this is necessary</a:t>
            </a:r>
            <a:endParaRPr lang="en-GB" sz="2400" noProof="0" dirty="0">
              <a:solidFill>
                <a:schemeClr val="bg1"/>
              </a:solidFill>
              <a:effectLst/>
              <a:latin typeface="Twentieth Century" panose="020B0604020202020204" charset="0"/>
            </a:endParaRPr>
          </a:p>
        </p:txBody>
      </p:sp>
      <p:cxnSp>
        <p:nvCxnSpPr>
          <p:cNvPr id="65" name="Connettore 2 64">
            <a:extLst>
              <a:ext uri="{FF2B5EF4-FFF2-40B4-BE49-F238E27FC236}">
                <a16:creationId xmlns:a16="http://schemas.microsoft.com/office/drawing/2014/main" id="{F2F84749-CEA2-E854-333B-9E4176F2F3C7}"/>
              </a:ext>
            </a:extLst>
          </p:cNvPr>
          <p:cNvCxnSpPr>
            <a:cxnSpLocks/>
            <a:stCxn id="85" idx="1"/>
            <a:endCxn id="66" idx="3"/>
          </p:cNvCxnSpPr>
          <p:nvPr/>
        </p:nvCxnSpPr>
        <p:spPr>
          <a:xfrm flipH="1">
            <a:off x="1751611" y="3851315"/>
            <a:ext cx="1763816" cy="2180"/>
          </a:xfrm>
          <a:prstGeom prst="straightConnector1">
            <a:avLst/>
          </a:prstGeom>
          <a:ln w="12700">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68" name="Connettore 2 67">
            <a:extLst>
              <a:ext uri="{FF2B5EF4-FFF2-40B4-BE49-F238E27FC236}">
                <a16:creationId xmlns:a16="http://schemas.microsoft.com/office/drawing/2014/main" id="{148370BB-B04B-7284-850D-67A6A71F28C4}"/>
              </a:ext>
            </a:extLst>
          </p:cNvPr>
          <p:cNvCxnSpPr>
            <a:cxnSpLocks/>
            <a:stCxn id="86" idx="1"/>
          </p:cNvCxnSpPr>
          <p:nvPr/>
        </p:nvCxnSpPr>
        <p:spPr>
          <a:xfrm flipH="1" flipV="1">
            <a:off x="1636812" y="5663902"/>
            <a:ext cx="1878615" cy="7963"/>
          </a:xfrm>
          <a:prstGeom prst="straightConnector1">
            <a:avLst/>
          </a:prstGeom>
          <a:ln w="12700">
            <a:prstDash val="dash"/>
            <a:tailEnd type="triangle" w="lg" len="lg"/>
          </a:ln>
        </p:spPr>
        <p:style>
          <a:lnRef idx="2">
            <a:schemeClr val="accent1"/>
          </a:lnRef>
          <a:fillRef idx="0">
            <a:schemeClr val="accent1"/>
          </a:fillRef>
          <a:effectRef idx="1">
            <a:schemeClr val="accent1"/>
          </a:effectRef>
          <a:fontRef idx="minor">
            <a:schemeClr val="tx1"/>
          </a:fontRef>
        </p:style>
      </p:cxnSp>
      <p:grpSp>
        <p:nvGrpSpPr>
          <p:cNvPr id="69" name="Gruppo 68">
            <a:extLst>
              <a:ext uri="{FF2B5EF4-FFF2-40B4-BE49-F238E27FC236}">
                <a16:creationId xmlns:a16="http://schemas.microsoft.com/office/drawing/2014/main" id="{55EADB81-A9B5-8114-F8E3-38511452E775}"/>
              </a:ext>
            </a:extLst>
          </p:cNvPr>
          <p:cNvGrpSpPr/>
          <p:nvPr/>
        </p:nvGrpSpPr>
        <p:grpSpPr>
          <a:xfrm>
            <a:off x="2056349" y="5294921"/>
            <a:ext cx="716054" cy="619598"/>
            <a:chOff x="8538425" y="914399"/>
            <a:chExt cx="920207" cy="796250"/>
          </a:xfrm>
        </p:grpSpPr>
        <p:sp>
          <p:nvSpPr>
            <p:cNvPr id="70" name="Triangolo isoscele 69">
              <a:extLst>
                <a:ext uri="{FF2B5EF4-FFF2-40B4-BE49-F238E27FC236}">
                  <a16:creationId xmlns:a16="http://schemas.microsoft.com/office/drawing/2014/main" id="{DA44C86C-6BD8-DA00-8A7E-B736BF0F3BCF}"/>
                </a:ext>
              </a:extLst>
            </p:cNvPr>
            <p:cNvSpPr/>
            <p:nvPr/>
          </p:nvSpPr>
          <p:spPr>
            <a:xfrm>
              <a:off x="8538425" y="914399"/>
              <a:ext cx="920207" cy="796249"/>
            </a:xfrm>
            <a:prstGeom prst="triangle">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latin typeface="Tw Cen MT" panose="020B0602020104020603" pitchFamily="34" charset="0"/>
              </a:endParaRPr>
            </a:p>
          </p:txBody>
        </p:sp>
        <p:pic>
          <p:nvPicPr>
            <p:cNvPr id="71" name="Elemento grafico 70" descr="Poliziotto contorno">
              <a:extLst>
                <a:ext uri="{FF2B5EF4-FFF2-40B4-BE49-F238E27FC236}">
                  <a16:creationId xmlns:a16="http://schemas.microsoft.com/office/drawing/2014/main" id="{3AA57040-00EB-1F6B-2A2F-F5F5424636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13730" y="1120281"/>
              <a:ext cx="590368" cy="590368"/>
            </a:xfrm>
            <a:prstGeom prst="rect">
              <a:avLst/>
            </a:prstGeom>
          </p:spPr>
        </p:pic>
      </p:grpSp>
      <p:pic>
        <p:nvPicPr>
          <p:cNvPr id="67" name="Elemento grafico 66" descr="Chiudi con riempimento a tinta unita">
            <a:extLst>
              <a:ext uri="{FF2B5EF4-FFF2-40B4-BE49-F238E27FC236}">
                <a16:creationId xmlns:a16="http://schemas.microsoft.com/office/drawing/2014/main" id="{3EC7BDD8-E3C5-611D-3B2B-DD959891B9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12741" y="3657757"/>
            <a:ext cx="391476" cy="391476"/>
          </a:xfrm>
          <a:prstGeom prst="rect">
            <a:avLst/>
          </a:prstGeom>
        </p:spPr>
      </p:pic>
    </p:spTree>
    <p:extLst>
      <p:ext uri="{BB962C8B-B14F-4D97-AF65-F5344CB8AC3E}">
        <p14:creationId xmlns:p14="http://schemas.microsoft.com/office/powerpoint/2010/main" val="4055631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fltVal val="0"/>
                                          </p:val>
                                        </p:tav>
                                        <p:tav tm="100000">
                                          <p:val>
                                            <p:strVal val="#ppt_w"/>
                                          </p:val>
                                        </p:tav>
                                      </p:tavLst>
                                    </p:anim>
                                    <p:anim calcmode="lin" valueType="num">
                                      <p:cBhvr>
                                        <p:cTn id="8" dur="1000" fill="hold"/>
                                        <p:tgtEl>
                                          <p:spTgt spid="61"/>
                                        </p:tgtEl>
                                        <p:attrNameLst>
                                          <p:attrName>ppt_h</p:attrName>
                                        </p:attrNameLst>
                                      </p:cBhvr>
                                      <p:tavLst>
                                        <p:tav tm="0">
                                          <p:val>
                                            <p:fltVal val="0"/>
                                          </p:val>
                                        </p:tav>
                                        <p:tav tm="100000">
                                          <p:val>
                                            <p:strVal val="#ppt_h"/>
                                          </p:val>
                                        </p:tav>
                                      </p:tavLst>
                                    </p:anim>
                                    <p:anim calcmode="lin" valueType="num">
                                      <p:cBhvr>
                                        <p:cTn id="9" dur="1000" fill="hold"/>
                                        <p:tgtEl>
                                          <p:spTgt spid="61"/>
                                        </p:tgtEl>
                                        <p:attrNameLst>
                                          <p:attrName>style.rotation</p:attrName>
                                        </p:attrNameLst>
                                      </p:cBhvr>
                                      <p:tavLst>
                                        <p:tav tm="0">
                                          <p:val>
                                            <p:fltVal val="90"/>
                                          </p:val>
                                        </p:tav>
                                        <p:tav tm="100000">
                                          <p:val>
                                            <p:fltVal val="0"/>
                                          </p:val>
                                        </p:tav>
                                      </p:tavLst>
                                    </p:anim>
                                    <p:animEffect transition="in" filter="fade">
                                      <p:cBhvr>
                                        <p:cTn id="10" dur="1000"/>
                                        <p:tgtEl>
                                          <p:spTgt spid="6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p:cTn id="13" dur="1000" fill="hold"/>
                                        <p:tgtEl>
                                          <p:spTgt spid="62"/>
                                        </p:tgtEl>
                                        <p:attrNameLst>
                                          <p:attrName>ppt_w</p:attrName>
                                        </p:attrNameLst>
                                      </p:cBhvr>
                                      <p:tavLst>
                                        <p:tav tm="0">
                                          <p:val>
                                            <p:fltVal val="0"/>
                                          </p:val>
                                        </p:tav>
                                        <p:tav tm="100000">
                                          <p:val>
                                            <p:strVal val="#ppt_w"/>
                                          </p:val>
                                        </p:tav>
                                      </p:tavLst>
                                    </p:anim>
                                    <p:anim calcmode="lin" valueType="num">
                                      <p:cBhvr>
                                        <p:cTn id="14" dur="1000" fill="hold"/>
                                        <p:tgtEl>
                                          <p:spTgt spid="62"/>
                                        </p:tgtEl>
                                        <p:attrNameLst>
                                          <p:attrName>ppt_h</p:attrName>
                                        </p:attrNameLst>
                                      </p:cBhvr>
                                      <p:tavLst>
                                        <p:tav tm="0">
                                          <p:val>
                                            <p:fltVal val="0"/>
                                          </p:val>
                                        </p:tav>
                                        <p:tav tm="100000">
                                          <p:val>
                                            <p:strVal val="#ppt_h"/>
                                          </p:val>
                                        </p:tav>
                                      </p:tavLst>
                                    </p:anim>
                                    <p:anim calcmode="lin" valueType="num">
                                      <p:cBhvr>
                                        <p:cTn id="15" dur="1000" fill="hold"/>
                                        <p:tgtEl>
                                          <p:spTgt spid="62"/>
                                        </p:tgtEl>
                                        <p:attrNameLst>
                                          <p:attrName>style.rotation</p:attrName>
                                        </p:attrNameLst>
                                      </p:cBhvr>
                                      <p:tavLst>
                                        <p:tav tm="0">
                                          <p:val>
                                            <p:fltVal val="90"/>
                                          </p:val>
                                        </p:tav>
                                        <p:tav tm="100000">
                                          <p:val>
                                            <p:fltVal val="0"/>
                                          </p:val>
                                        </p:tav>
                                      </p:tavLst>
                                    </p:anim>
                                    <p:animEffect transition="in" filter="fade">
                                      <p:cBhvr>
                                        <p:cTn id="16" dur="1000"/>
                                        <p:tgtEl>
                                          <p:spTgt spid="6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1000" fill="hold"/>
                                        <p:tgtEl>
                                          <p:spTgt spid="63"/>
                                        </p:tgtEl>
                                        <p:attrNameLst>
                                          <p:attrName>ppt_w</p:attrName>
                                        </p:attrNameLst>
                                      </p:cBhvr>
                                      <p:tavLst>
                                        <p:tav tm="0">
                                          <p:val>
                                            <p:fltVal val="0"/>
                                          </p:val>
                                        </p:tav>
                                        <p:tav tm="100000">
                                          <p:val>
                                            <p:strVal val="#ppt_w"/>
                                          </p:val>
                                        </p:tav>
                                      </p:tavLst>
                                    </p:anim>
                                    <p:anim calcmode="lin" valueType="num">
                                      <p:cBhvr>
                                        <p:cTn id="20" dur="1000" fill="hold"/>
                                        <p:tgtEl>
                                          <p:spTgt spid="63"/>
                                        </p:tgtEl>
                                        <p:attrNameLst>
                                          <p:attrName>ppt_h</p:attrName>
                                        </p:attrNameLst>
                                      </p:cBhvr>
                                      <p:tavLst>
                                        <p:tav tm="0">
                                          <p:val>
                                            <p:fltVal val="0"/>
                                          </p:val>
                                        </p:tav>
                                        <p:tav tm="100000">
                                          <p:val>
                                            <p:strVal val="#ppt_h"/>
                                          </p:val>
                                        </p:tav>
                                      </p:tavLst>
                                    </p:anim>
                                    <p:anim calcmode="lin" valueType="num">
                                      <p:cBhvr>
                                        <p:cTn id="21" dur="1000" fill="hold"/>
                                        <p:tgtEl>
                                          <p:spTgt spid="63"/>
                                        </p:tgtEl>
                                        <p:attrNameLst>
                                          <p:attrName>style.rotation</p:attrName>
                                        </p:attrNameLst>
                                      </p:cBhvr>
                                      <p:tavLst>
                                        <p:tav tm="0">
                                          <p:val>
                                            <p:fltVal val="90"/>
                                          </p:val>
                                        </p:tav>
                                        <p:tav tm="100000">
                                          <p:val>
                                            <p:fltVal val="0"/>
                                          </p:val>
                                        </p:tav>
                                      </p:tavLst>
                                    </p:anim>
                                    <p:animEffect transition="in" filter="fade">
                                      <p:cBhvr>
                                        <p:cTn id="22" dur="1000"/>
                                        <p:tgtEl>
                                          <p:spTgt spid="6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p:cTn id="25" dur="1000" fill="hold"/>
                                        <p:tgtEl>
                                          <p:spTgt spid="64"/>
                                        </p:tgtEl>
                                        <p:attrNameLst>
                                          <p:attrName>ppt_w</p:attrName>
                                        </p:attrNameLst>
                                      </p:cBhvr>
                                      <p:tavLst>
                                        <p:tav tm="0">
                                          <p:val>
                                            <p:fltVal val="0"/>
                                          </p:val>
                                        </p:tav>
                                        <p:tav tm="100000">
                                          <p:val>
                                            <p:strVal val="#ppt_w"/>
                                          </p:val>
                                        </p:tav>
                                      </p:tavLst>
                                    </p:anim>
                                    <p:anim calcmode="lin" valueType="num">
                                      <p:cBhvr>
                                        <p:cTn id="26" dur="1000" fill="hold"/>
                                        <p:tgtEl>
                                          <p:spTgt spid="64"/>
                                        </p:tgtEl>
                                        <p:attrNameLst>
                                          <p:attrName>ppt_h</p:attrName>
                                        </p:attrNameLst>
                                      </p:cBhvr>
                                      <p:tavLst>
                                        <p:tav tm="0">
                                          <p:val>
                                            <p:fltVal val="0"/>
                                          </p:val>
                                        </p:tav>
                                        <p:tav tm="100000">
                                          <p:val>
                                            <p:strVal val="#ppt_h"/>
                                          </p:val>
                                        </p:tav>
                                      </p:tavLst>
                                    </p:anim>
                                    <p:anim calcmode="lin" valueType="num">
                                      <p:cBhvr>
                                        <p:cTn id="27" dur="1000" fill="hold"/>
                                        <p:tgtEl>
                                          <p:spTgt spid="64"/>
                                        </p:tgtEl>
                                        <p:attrNameLst>
                                          <p:attrName>style.rotation</p:attrName>
                                        </p:attrNameLst>
                                      </p:cBhvr>
                                      <p:tavLst>
                                        <p:tav tm="0">
                                          <p:val>
                                            <p:fltVal val="90"/>
                                          </p:val>
                                        </p:tav>
                                        <p:tav tm="100000">
                                          <p:val>
                                            <p:fltVal val="0"/>
                                          </p:val>
                                        </p:tav>
                                      </p:tavLst>
                                    </p:anim>
                                    <p:animEffect transition="in" filter="fade">
                                      <p:cBhvr>
                                        <p:cTn id="28" dur="1000"/>
                                        <p:tgtEl>
                                          <p:spTgt spid="64"/>
                                        </p:tgtEl>
                                      </p:cBhvr>
                                    </p:animEffect>
                                  </p:childTnLst>
                                </p:cTn>
                              </p:par>
                              <p:par>
                                <p:cTn id="29" presetID="3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1000" fill="hold"/>
                                        <p:tgtEl>
                                          <p:spTgt spid="66"/>
                                        </p:tgtEl>
                                        <p:attrNameLst>
                                          <p:attrName>ppt_w</p:attrName>
                                        </p:attrNameLst>
                                      </p:cBhvr>
                                      <p:tavLst>
                                        <p:tav tm="0">
                                          <p:val>
                                            <p:fltVal val="0"/>
                                          </p:val>
                                        </p:tav>
                                        <p:tav tm="100000">
                                          <p:val>
                                            <p:strVal val="#ppt_w"/>
                                          </p:val>
                                        </p:tav>
                                      </p:tavLst>
                                    </p:anim>
                                    <p:anim calcmode="lin" valueType="num">
                                      <p:cBhvr>
                                        <p:cTn id="32" dur="1000" fill="hold"/>
                                        <p:tgtEl>
                                          <p:spTgt spid="66"/>
                                        </p:tgtEl>
                                        <p:attrNameLst>
                                          <p:attrName>ppt_h</p:attrName>
                                        </p:attrNameLst>
                                      </p:cBhvr>
                                      <p:tavLst>
                                        <p:tav tm="0">
                                          <p:val>
                                            <p:fltVal val="0"/>
                                          </p:val>
                                        </p:tav>
                                        <p:tav tm="100000">
                                          <p:val>
                                            <p:strVal val="#ppt_h"/>
                                          </p:val>
                                        </p:tav>
                                      </p:tavLst>
                                    </p:anim>
                                    <p:anim calcmode="lin" valueType="num">
                                      <p:cBhvr>
                                        <p:cTn id="33" dur="1000" fill="hold"/>
                                        <p:tgtEl>
                                          <p:spTgt spid="66"/>
                                        </p:tgtEl>
                                        <p:attrNameLst>
                                          <p:attrName>style.rotation</p:attrName>
                                        </p:attrNameLst>
                                      </p:cBhvr>
                                      <p:tavLst>
                                        <p:tav tm="0">
                                          <p:val>
                                            <p:fltVal val="90"/>
                                          </p:val>
                                        </p:tav>
                                        <p:tav tm="100000">
                                          <p:val>
                                            <p:fltVal val="0"/>
                                          </p:val>
                                        </p:tav>
                                      </p:tavLst>
                                    </p:anim>
                                    <p:animEffect transition="in" filter="fade">
                                      <p:cBhvr>
                                        <p:cTn id="34" dur="1000"/>
                                        <p:tgtEl>
                                          <p:spTgt spid="66"/>
                                        </p:tgtEl>
                                      </p:cBhvr>
                                    </p:animEffect>
                                  </p:childTnLst>
                                </p:cTn>
                              </p:par>
                              <p:par>
                                <p:cTn id="35" presetID="3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1000" fill="hold"/>
                                        <p:tgtEl>
                                          <p:spTgt spid="67"/>
                                        </p:tgtEl>
                                        <p:attrNameLst>
                                          <p:attrName>ppt_w</p:attrName>
                                        </p:attrNameLst>
                                      </p:cBhvr>
                                      <p:tavLst>
                                        <p:tav tm="0">
                                          <p:val>
                                            <p:fltVal val="0"/>
                                          </p:val>
                                        </p:tav>
                                        <p:tav tm="100000">
                                          <p:val>
                                            <p:strVal val="#ppt_w"/>
                                          </p:val>
                                        </p:tav>
                                      </p:tavLst>
                                    </p:anim>
                                    <p:anim calcmode="lin" valueType="num">
                                      <p:cBhvr>
                                        <p:cTn id="38" dur="1000" fill="hold"/>
                                        <p:tgtEl>
                                          <p:spTgt spid="67"/>
                                        </p:tgtEl>
                                        <p:attrNameLst>
                                          <p:attrName>ppt_h</p:attrName>
                                        </p:attrNameLst>
                                      </p:cBhvr>
                                      <p:tavLst>
                                        <p:tav tm="0">
                                          <p:val>
                                            <p:fltVal val="0"/>
                                          </p:val>
                                        </p:tav>
                                        <p:tav tm="100000">
                                          <p:val>
                                            <p:strVal val="#ppt_h"/>
                                          </p:val>
                                        </p:tav>
                                      </p:tavLst>
                                    </p:anim>
                                    <p:anim calcmode="lin" valueType="num">
                                      <p:cBhvr>
                                        <p:cTn id="39" dur="1000" fill="hold"/>
                                        <p:tgtEl>
                                          <p:spTgt spid="67"/>
                                        </p:tgtEl>
                                        <p:attrNameLst>
                                          <p:attrName>style.rotation</p:attrName>
                                        </p:attrNameLst>
                                      </p:cBhvr>
                                      <p:tavLst>
                                        <p:tav tm="0">
                                          <p:val>
                                            <p:fltVal val="90"/>
                                          </p:val>
                                        </p:tav>
                                        <p:tav tm="100000">
                                          <p:val>
                                            <p:fltVal val="0"/>
                                          </p:val>
                                        </p:tav>
                                      </p:tavLst>
                                    </p:anim>
                                    <p:animEffect transition="in" filter="fade">
                                      <p:cBhvr>
                                        <p:cTn id="40" dur="1000"/>
                                        <p:tgtEl>
                                          <p:spTgt spid="67"/>
                                        </p:tgtEl>
                                      </p:cBhvr>
                                    </p:animEffect>
                                  </p:childTnLst>
                                </p:cTn>
                              </p:par>
                              <p:par>
                                <p:cTn id="41" presetID="31"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p:cTn id="43" dur="1000" fill="hold"/>
                                        <p:tgtEl>
                                          <p:spTgt spid="69"/>
                                        </p:tgtEl>
                                        <p:attrNameLst>
                                          <p:attrName>ppt_w</p:attrName>
                                        </p:attrNameLst>
                                      </p:cBhvr>
                                      <p:tavLst>
                                        <p:tav tm="0">
                                          <p:val>
                                            <p:fltVal val="0"/>
                                          </p:val>
                                        </p:tav>
                                        <p:tav tm="100000">
                                          <p:val>
                                            <p:strVal val="#ppt_w"/>
                                          </p:val>
                                        </p:tav>
                                      </p:tavLst>
                                    </p:anim>
                                    <p:anim calcmode="lin" valueType="num">
                                      <p:cBhvr>
                                        <p:cTn id="44" dur="1000" fill="hold"/>
                                        <p:tgtEl>
                                          <p:spTgt spid="69"/>
                                        </p:tgtEl>
                                        <p:attrNameLst>
                                          <p:attrName>ppt_h</p:attrName>
                                        </p:attrNameLst>
                                      </p:cBhvr>
                                      <p:tavLst>
                                        <p:tav tm="0">
                                          <p:val>
                                            <p:fltVal val="0"/>
                                          </p:val>
                                        </p:tav>
                                        <p:tav tm="100000">
                                          <p:val>
                                            <p:strVal val="#ppt_h"/>
                                          </p:val>
                                        </p:tav>
                                      </p:tavLst>
                                    </p:anim>
                                    <p:anim calcmode="lin" valueType="num">
                                      <p:cBhvr>
                                        <p:cTn id="45" dur="1000" fill="hold"/>
                                        <p:tgtEl>
                                          <p:spTgt spid="69"/>
                                        </p:tgtEl>
                                        <p:attrNameLst>
                                          <p:attrName>style.rotation</p:attrName>
                                        </p:attrNameLst>
                                      </p:cBhvr>
                                      <p:tavLst>
                                        <p:tav tm="0">
                                          <p:val>
                                            <p:fltVal val="90"/>
                                          </p:val>
                                        </p:tav>
                                        <p:tav tm="100000">
                                          <p:val>
                                            <p:fltVal val="0"/>
                                          </p:val>
                                        </p:tav>
                                      </p:tavLst>
                                    </p:anim>
                                    <p:animEffect transition="in" filter="fade">
                                      <p:cBhvr>
                                        <p:cTn id="46" dur="1000"/>
                                        <p:tgtEl>
                                          <p:spTgt spid="69"/>
                                        </p:tgtEl>
                                      </p:cBhvr>
                                    </p:animEffect>
                                  </p:childTnLst>
                                </p:cTn>
                              </p:par>
                              <p:par>
                                <p:cTn id="47" presetID="3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1000" fill="hold"/>
                                        <p:tgtEl>
                                          <p:spTgt spid="72"/>
                                        </p:tgtEl>
                                        <p:attrNameLst>
                                          <p:attrName>ppt_w</p:attrName>
                                        </p:attrNameLst>
                                      </p:cBhvr>
                                      <p:tavLst>
                                        <p:tav tm="0">
                                          <p:val>
                                            <p:fltVal val="0"/>
                                          </p:val>
                                        </p:tav>
                                        <p:tav tm="100000">
                                          <p:val>
                                            <p:strVal val="#ppt_w"/>
                                          </p:val>
                                        </p:tav>
                                      </p:tavLst>
                                    </p:anim>
                                    <p:anim calcmode="lin" valueType="num">
                                      <p:cBhvr>
                                        <p:cTn id="50" dur="1000" fill="hold"/>
                                        <p:tgtEl>
                                          <p:spTgt spid="72"/>
                                        </p:tgtEl>
                                        <p:attrNameLst>
                                          <p:attrName>ppt_h</p:attrName>
                                        </p:attrNameLst>
                                      </p:cBhvr>
                                      <p:tavLst>
                                        <p:tav tm="0">
                                          <p:val>
                                            <p:fltVal val="0"/>
                                          </p:val>
                                        </p:tav>
                                        <p:tav tm="100000">
                                          <p:val>
                                            <p:strVal val="#ppt_h"/>
                                          </p:val>
                                        </p:tav>
                                      </p:tavLst>
                                    </p:anim>
                                    <p:anim calcmode="lin" valueType="num">
                                      <p:cBhvr>
                                        <p:cTn id="51" dur="1000" fill="hold"/>
                                        <p:tgtEl>
                                          <p:spTgt spid="72"/>
                                        </p:tgtEl>
                                        <p:attrNameLst>
                                          <p:attrName>style.rotation</p:attrName>
                                        </p:attrNameLst>
                                      </p:cBhvr>
                                      <p:tavLst>
                                        <p:tav tm="0">
                                          <p:val>
                                            <p:fltVal val="90"/>
                                          </p:val>
                                        </p:tav>
                                        <p:tav tm="100000">
                                          <p:val>
                                            <p:fltVal val="0"/>
                                          </p:val>
                                        </p:tav>
                                      </p:tavLst>
                                    </p:anim>
                                    <p:animEffect transition="in" filter="fade">
                                      <p:cBhvr>
                                        <p:cTn id="52" dur="1000"/>
                                        <p:tgtEl>
                                          <p:spTgt spid="72"/>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p:cTn id="55" dur="1000" fill="hold"/>
                                        <p:tgtEl>
                                          <p:spTgt spid="73"/>
                                        </p:tgtEl>
                                        <p:attrNameLst>
                                          <p:attrName>ppt_w</p:attrName>
                                        </p:attrNameLst>
                                      </p:cBhvr>
                                      <p:tavLst>
                                        <p:tav tm="0">
                                          <p:val>
                                            <p:fltVal val="0"/>
                                          </p:val>
                                        </p:tav>
                                        <p:tav tm="100000">
                                          <p:val>
                                            <p:strVal val="#ppt_w"/>
                                          </p:val>
                                        </p:tav>
                                      </p:tavLst>
                                    </p:anim>
                                    <p:anim calcmode="lin" valueType="num">
                                      <p:cBhvr>
                                        <p:cTn id="56" dur="1000" fill="hold"/>
                                        <p:tgtEl>
                                          <p:spTgt spid="73"/>
                                        </p:tgtEl>
                                        <p:attrNameLst>
                                          <p:attrName>ppt_h</p:attrName>
                                        </p:attrNameLst>
                                      </p:cBhvr>
                                      <p:tavLst>
                                        <p:tav tm="0">
                                          <p:val>
                                            <p:fltVal val="0"/>
                                          </p:val>
                                        </p:tav>
                                        <p:tav tm="100000">
                                          <p:val>
                                            <p:strVal val="#ppt_h"/>
                                          </p:val>
                                        </p:tav>
                                      </p:tavLst>
                                    </p:anim>
                                    <p:anim calcmode="lin" valueType="num">
                                      <p:cBhvr>
                                        <p:cTn id="57" dur="1000" fill="hold"/>
                                        <p:tgtEl>
                                          <p:spTgt spid="73"/>
                                        </p:tgtEl>
                                        <p:attrNameLst>
                                          <p:attrName>style.rotation</p:attrName>
                                        </p:attrNameLst>
                                      </p:cBhvr>
                                      <p:tavLst>
                                        <p:tav tm="0">
                                          <p:val>
                                            <p:fltVal val="90"/>
                                          </p:val>
                                        </p:tav>
                                        <p:tav tm="100000">
                                          <p:val>
                                            <p:fltVal val="0"/>
                                          </p:val>
                                        </p:tav>
                                      </p:tavLst>
                                    </p:anim>
                                    <p:animEffect transition="in" filter="fade">
                                      <p:cBhvr>
                                        <p:cTn id="58" dur="1000"/>
                                        <p:tgtEl>
                                          <p:spTgt spid="7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p:cTn id="61" dur="1000" fill="hold"/>
                                        <p:tgtEl>
                                          <p:spTgt spid="75"/>
                                        </p:tgtEl>
                                        <p:attrNameLst>
                                          <p:attrName>ppt_w</p:attrName>
                                        </p:attrNameLst>
                                      </p:cBhvr>
                                      <p:tavLst>
                                        <p:tav tm="0">
                                          <p:val>
                                            <p:fltVal val="0"/>
                                          </p:val>
                                        </p:tav>
                                        <p:tav tm="100000">
                                          <p:val>
                                            <p:strVal val="#ppt_w"/>
                                          </p:val>
                                        </p:tav>
                                      </p:tavLst>
                                    </p:anim>
                                    <p:anim calcmode="lin" valueType="num">
                                      <p:cBhvr>
                                        <p:cTn id="62" dur="1000" fill="hold"/>
                                        <p:tgtEl>
                                          <p:spTgt spid="75"/>
                                        </p:tgtEl>
                                        <p:attrNameLst>
                                          <p:attrName>ppt_h</p:attrName>
                                        </p:attrNameLst>
                                      </p:cBhvr>
                                      <p:tavLst>
                                        <p:tav tm="0">
                                          <p:val>
                                            <p:fltVal val="0"/>
                                          </p:val>
                                        </p:tav>
                                        <p:tav tm="100000">
                                          <p:val>
                                            <p:strVal val="#ppt_h"/>
                                          </p:val>
                                        </p:tav>
                                      </p:tavLst>
                                    </p:anim>
                                    <p:anim calcmode="lin" valueType="num">
                                      <p:cBhvr>
                                        <p:cTn id="63" dur="1000" fill="hold"/>
                                        <p:tgtEl>
                                          <p:spTgt spid="75"/>
                                        </p:tgtEl>
                                        <p:attrNameLst>
                                          <p:attrName>style.rotation</p:attrName>
                                        </p:attrNameLst>
                                      </p:cBhvr>
                                      <p:tavLst>
                                        <p:tav tm="0">
                                          <p:val>
                                            <p:fltVal val="90"/>
                                          </p:val>
                                        </p:tav>
                                        <p:tav tm="100000">
                                          <p:val>
                                            <p:fltVal val="0"/>
                                          </p:val>
                                        </p:tav>
                                      </p:tavLst>
                                    </p:anim>
                                    <p:animEffect transition="in" filter="fade">
                                      <p:cBhvr>
                                        <p:cTn id="64" dur="1000"/>
                                        <p:tgtEl>
                                          <p:spTgt spid="75"/>
                                        </p:tgtEl>
                                      </p:cBhvr>
                                    </p:animEffect>
                                  </p:childTnLst>
                                </p:cTn>
                              </p:par>
                              <p:par>
                                <p:cTn id="65" presetID="3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1000" fill="hold"/>
                                        <p:tgtEl>
                                          <p:spTgt spid="76"/>
                                        </p:tgtEl>
                                        <p:attrNameLst>
                                          <p:attrName>ppt_w</p:attrName>
                                        </p:attrNameLst>
                                      </p:cBhvr>
                                      <p:tavLst>
                                        <p:tav tm="0">
                                          <p:val>
                                            <p:fltVal val="0"/>
                                          </p:val>
                                        </p:tav>
                                        <p:tav tm="100000">
                                          <p:val>
                                            <p:strVal val="#ppt_w"/>
                                          </p:val>
                                        </p:tav>
                                      </p:tavLst>
                                    </p:anim>
                                    <p:anim calcmode="lin" valueType="num">
                                      <p:cBhvr>
                                        <p:cTn id="68" dur="1000" fill="hold"/>
                                        <p:tgtEl>
                                          <p:spTgt spid="76"/>
                                        </p:tgtEl>
                                        <p:attrNameLst>
                                          <p:attrName>ppt_h</p:attrName>
                                        </p:attrNameLst>
                                      </p:cBhvr>
                                      <p:tavLst>
                                        <p:tav tm="0">
                                          <p:val>
                                            <p:fltVal val="0"/>
                                          </p:val>
                                        </p:tav>
                                        <p:tav tm="100000">
                                          <p:val>
                                            <p:strVal val="#ppt_h"/>
                                          </p:val>
                                        </p:tav>
                                      </p:tavLst>
                                    </p:anim>
                                    <p:anim calcmode="lin" valueType="num">
                                      <p:cBhvr>
                                        <p:cTn id="69" dur="1000" fill="hold"/>
                                        <p:tgtEl>
                                          <p:spTgt spid="76"/>
                                        </p:tgtEl>
                                        <p:attrNameLst>
                                          <p:attrName>style.rotation</p:attrName>
                                        </p:attrNameLst>
                                      </p:cBhvr>
                                      <p:tavLst>
                                        <p:tav tm="0">
                                          <p:val>
                                            <p:fltVal val="90"/>
                                          </p:val>
                                        </p:tav>
                                        <p:tav tm="100000">
                                          <p:val>
                                            <p:fltVal val="0"/>
                                          </p:val>
                                        </p:tav>
                                      </p:tavLst>
                                    </p:anim>
                                    <p:animEffect transition="in" filter="fade">
                                      <p:cBhvr>
                                        <p:cTn id="70" dur="1000"/>
                                        <p:tgtEl>
                                          <p:spTgt spid="76"/>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p:cTn id="73" dur="1000" fill="hold"/>
                                        <p:tgtEl>
                                          <p:spTgt spid="77"/>
                                        </p:tgtEl>
                                        <p:attrNameLst>
                                          <p:attrName>ppt_w</p:attrName>
                                        </p:attrNameLst>
                                      </p:cBhvr>
                                      <p:tavLst>
                                        <p:tav tm="0">
                                          <p:val>
                                            <p:fltVal val="0"/>
                                          </p:val>
                                        </p:tav>
                                        <p:tav tm="100000">
                                          <p:val>
                                            <p:strVal val="#ppt_w"/>
                                          </p:val>
                                        </p:tav>
                                      </p:tavLst>
                                    </p:anim>
                                    <p:anim calcmode="lin" valueType="num">
                                      <p:cBhvr>
                                        <p:cTn id="74" dur="1000" fill="hold"/>
                                        <p:tgtEl>
                                          <p:spTgt spid="77"/>
                                        </p:tgtEl>
                                        <p:attrNameLst>
                                          <p:attrName>ppt_h</p:attrName>
                                        </p:attrNameLst>
                                      </p:cBhvr>
                                      <p:tavLst>
                                        <p:tav tm="0">
                                          <p:val>
                                            <p:fltVal val="0"/>
                                          </p:val>
                                        </p:tav>
                                        <p:tav tm="100000">
                                          <p:val>
                                            <p:strVal val="#ppt_h"/>
                                          </p:val>
                                        </p:tav>
                                      </p:tavLst>
                                    </p:anim>
                                    <p:anim calcmode="lin" valueType="num">
                                      <p:cBhvr>
                                        <p:cTn id="75" dur="1000" fill="hold"/>
                                        <p:tgtEl>
                                          <p:spTgt spid="77"/>
                                        </p:tgtEl>
                                        <p:attrNameLst>
                                          <p:attrName>style.rotation</p:attrName>
                                        </p:attrNameLst>
                                      </p:cBhvr>
                                      <p:tavLst>
                                        <p:tav tm="0">
                                          <p:val>
                                            <p:fltVal val="90"/>
                                          </p:val>
                                        </p:tav>
                                        <p:tav tm="100000">
                                          <p:val>
                                            <p:fltVal val="0"/>
                                          </p:val>
                                        </p:tav>
                                      </p:tavLst>
                                    </p:anim>
                                    <p:animEffect transition="in" filter="fade">
                                      <p:cBhvr>
                                        <p:cTn id="76" dur="1000"/>
                                        <p:tgtEl>
                                          <p:spTgt spid="77"/>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81"/>
                                        </p:tgtEl>
                                        <p:attrNameLst>
                                          <p:attrName>style.visibility</p:attrName>
                                        </p:attrNameLst>
                                      </p:cBhvr>
                                      <p:to>
                                        <p:strVal val="visible"/>
                                      </p:to>
                                    </p:set>
                                    <p:anim calcmode="lin" valueType="num">
                                      <p:cBhvr>
                                        <p:cTn id="79" dur="1000" fill="hold"/>
                                        <p:tgtEl>
                                          <p:spTgt spid="81"/>
                                        </p:tgtEl>
                                        <p:attrNameLst>
                                          <p:attrName>ppt_w</p:attrName>
                                        </p:attrNameLst>
                                      </p:cBhvr>
                                      <p:tavLst>
                                        <p:tav tm="0">
                                          <p:val>
                                            <p:fltVal val="0"/>
                                          </p:val>
                                        </p:tav>
                                        <p:tav tm="100000">
                                          <p:val>
                                            <p:strVal val="#ppt_w"/>
                                          </p:val>
                                        </p:tav>
                                      </p:tavLst>
                                    </p:anim>
                                    <p:anim calcmode="lin" valueType="num">
                                      <p:cBhvr>
                                        <p:cTn id="80" dur="1000" fill="hold"/>
                                        <p:tgtEl>
                                          <p:spTgt spid="81"/>
                                        </p:tgtEl>
                                        <p:attrNameLst>
                                          <p:attrName>ppt_h</p:attrName>
                                        </p:attrNameLst>
                                      </p:cBhvr>
                                      <p:tavLst>
                                        <p:tav tm="0">
                                          <p:val>
                                            <p:fltVal val="0"/>
                                          </p:val>
                                        </p:tav>
                                        <p:tav tm="100000">
                                          <p:val>
                                            <p:strVal val="#ppt_h"/>
                                          </p:val>
                                        </p:tav>
                                      </p:tavLst>
                                    </p:anim>
                                    <p:anim calcmode="lin" valueType="num">
                                      <p:cBhvr>
                                        <p:cTn id="81" dur="1000" fill="hold"/>
                                        <p:tgtEl>
                                          <p:spTgt spid="81"/>
                                        </p:tgtEl>
                                        <p:attrNameLst>
                                          <p:attrName>style.rotation</p:attrName>
                                        </p:attrNameLst>
                                      </p:cBhvr>
                                      <p:tavLst>
                                        <p:tav tm="0">
                                          <p:val>
                                            <p:fltVal val="90"/>
                                          </p:val>
                                        </p:tav>
                                        <p:tav tm="100000">
                                          <p:val>
                                            <p:fltVal val="0"/>
                                          </p:val>
                                        </p:tav>
                                      </p:tavLst>
                                    </p:anim>
                                    <p:animEffect transition="in" filter="fade">
                                      <p:cBhvr>
                                        <p:cTn id="82" dur="1000"/>
                                        <p:tgtEl>
                                          <p:spTgt spid="8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3"/>
                                        </p:tgtEl>
                                        <p:attrNameLst>
                                          <p:attrName>style.visibility</p:attrName>
                                        </p:attrNameLst>
                                      </p:cBhvr>
                                      <p:to>
                                        <p:strVal val="visible"/>
                                      </p:to>
                                    </p:set>
                                    <p:anim calcmode="lin" valueType="num">
                                      <p:cBhvr>
                                        <p:cTn id="85" dur="1000" fill="hold"/>
                                        <p:tgtEl>
                                          <p:spTgt spid="83"/>
                                        </p:tgtEl>
                                        <p:attrNameLst>
                                          <p:attrName>ppt_w</p:attrName>
                                        </p:attrNameLst>
                                      </p:cBhvr>
                                      <p:tavLst>
                                        <p:tav tm="0">
                                          <p:val>
                                            <p:fltVal val="0"/>
                                          </p:val>
                                        </p:tav>
                                        <p:tav tm="100000">
                                          <p:val>
                                            <p:strVal val="#ppt_w"/>
                                          </p:val>
                                        </p:tav>
                                      </p:tavLst>
                                    </p:anim>
                                    <p:anim calcmode="lin" valueType="num">
                                      <p:cBhvr>
                                        <p:cTn id="86" dur="1000" fill="hold"/>
                                        <p:tgtEl>
                                          <p:spTgt spid="83"/>
                                        </p:tgtEl>
                                        <p:attrNameLst>
                                          <p:attrName>ppt_h</p:attrName>
                                        </p:attrNameLst>
                                      </p:cBhvr>
                                      <p:tavLst>
                                        <p:tav tm="0">
                                          <p:val>
                                            <p:fltVal val="0"/>
                                          </p:val>
                                        </p:tav>
                                        <p:tav tm="100000">
                                          <p:val>
                                            <p:strVal val="#ppt_h"/>
                                          </p:val>
                                        </p:tav>
                                      </p:tavLst>
                                    </p:anim>
                                    <p:anim calcmode="lin" valueType="num">
                                      <p:cBhvr>
                                        <p:cTn id="87" dur="1000" fill="hold"/>
                                        <p:tgtEl>
                                          <p:spTgt spid="83"/>
                                        </p:tgtEl>
                                        <p:attrNameLst>
                                          <p:attrName>style.rotation</p:attrName>
                                        </p:attrNameLst>
                                      </p:cBhvr>
                                      <p:tavLst>
                                        <p:tav tm="0">
                                          <p:val>
                                            <p:fltVal val="90"/>
                                          </p:val>
                                        </p:tav>
                                        <p:tav tm="100000">
                                          <p:val>
                                            <p:fltVal val="0"/>
                                          </p:val>
                                        </p:tav>
                                      </p:tavLst>
                                    </p:anim>
                                    <p:animEffect transition="in" filter="fade">
                                      <p:cBhvr>
                                        <p:cTn id="88" dur="1000"/>
                                        <p:tgtEl>
                                          <p:spTgt spid="83"/>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84"/>
                                        </p:tgtEl>
                                        <p:attrNameLst>
                                          <p:attrName>style.visibility</p:attrName>
                                        </p:attrNameLst>
                                      </p:cBhvr>
                                      <p:to>
                                        <p:strVal val="visible"/>
                                      </p:to>
                                    </p:set>
                                    <p:anim calcmode="lin" valueType="num">
                                      <p:cBhvr>
                                        <p:cTn id="91" dur="1000" fill="hold"/>
                                        <p:tgtEl>
                                          <p:spTgt spid="84"/>
                                        </p:tgtEl>
                                        <p:attrNameLst>
                                          <p:attrName>ppt_w</p:attrName>
                                        </p:attrNameLst>
                                      </p:cBhvr>
                                      <p:tavLst>
                                        <p:tav tm="0">
                                          <p:val>
                                            <p:fltVal val="0"/>
                                          </p:val>
                                        </p:tav>
                                        <p:tav tm="100000">
                                          <p:val>
                                            <p:strVal val="#ppt_w"/>
                                          </p:val>
                                        </p:tav>
                                      </p:tavLst>
                                    </p:anim>
                                    <p:anim calcmode="lin" valueType="num">
                                      <p:cBhvr>
                                        <p:cTn id="92" dur="1000" fill="hold"/>
                                        <p:tgtEl>
                                          <p:spTgt spid="84"/>
                                        </p:tgtEl>
                                        <p:attrNameLst>
                                          <p:attrName>ppt_h</p:attrName>
                                        </p:attrNameLst>
                                      </p:cBhvr>
                                      <p:tavLst>
                                        <p:tav tm="0">
                                          <p:val>
                                            <p:fltVal val="0"/>
                                          </p:val>
                                        </p:tav>
                                        <p:tav tm="100000">
                                          <p:val>
                                            <p:strVal val="#ppt_h"/>
                                          </p:val>
                                        </p:tav>
                                      </p:tavLst>
                                    </p:anim>
                                    <p:anim calcmode="lin" valueType="num">
                                      <p:cBhvr>
                                        <p:cTn id="93" dur="1000" fill="hold"/>
                                        <p:tgtEl>
                                          <p:spTgt spid="84"/>
                                        </p:tgtEl>
                                        <p:attrNameLst>
                                          <p:attrName>style.rotation</p:attrName>
                                        </p:attrNameLst>
                                      </p:cBhvr>
                                      <p:tavLst>
                                        <p:tav tm="0">
                                          <p:val>
                                            <p:fltVal val="90"/>
                                          </p:val>
                                        </p:tav>
                                        <p:tav tm="100000">
                                          <p:val>
                                            <p:fltVal val="0"/>
                                          </p:val>
                                        </p:tav>
                                      </p:tavLst>
                                    </p:anim>
                                    <p:animEffect transition="in" filter="fade">
                                      <p:cBhvr>
                                        <p:cTn id="94" dur="1000"/>
                                        <p:tgtEl>
                                          <p:spTgt spid="8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 calcmode="lin" valueType="num">
                                      <p:cBhvr>
                                        <p:cTn id="97" dur="1000" fill="hold"/>
                                        <p:tgtEl>
                                          <p:spTgt spid="85"/>
                                        </p:tgtEl>
                                        <p:attrNameLst>
                                          <p:attrName>ppt_w</p:attrName>
                                        </p:attrNameLst>
                                      </p:cBhvr>
                                      <p:tavLst>
                                        <p:tav tm="0">
                                          <p:val>
                                            <p:fltVal val="0"/>
                                          </p:val>
                                        </p:tav>
                                        <p:tav tm="100000">
                                          <p:val>
                                            <p:strVal val="#ppt_w"/>
                                          </p:val>
                                        </p:tav>
                                      </p:tavLst>
                                    </p:anim>
                                    <p:anim calcmode="lin" valueType="num">
                                      <p:cBhvr>
                                        <p:cTn id="98" dur="1000" fill="hold"/>
                                        <p:tgtEl>
                                          <p:spTgt spid="85"/>
                                        </p:tgtEl>
                                        <p:attrNameLst>
                                          <p:attrName>ppt_h</p:attrName>
                                        </p:attrNameLst>
                                      </p:cBhvr>
                                      <p:tavLst>
                                        <p:tav tm="0">
                                          <p:val>
                                            <p:fltVal val="0"/>
                                          </p:val>
                                        </p:tav>
                                        <p:tav tm="100000">
                                          <p:val>
                                            <p:strVal val="#ppt_h"/>
                                          </p:val>
                                        </p:tav>
                                      </p:tavLst>
                                    </p:anim>
                                    <p:anim calcmode="lin" valueType="num">
                                      <p:cBhvr>
                                        <p:cTn id="99" dur="1000" fill="hold"/>
                                        <p:tgtEl>
                                          <p:spTgt spid="85"/>
                                        </p:tgtEl>
                                        <p:attrNameLst>
                                          <p:attrName>style.rotation</p:attrName>
                                        </p:attrNameLst>
                                      </p:cBhvr>
                                      <p:tavLst>
                                        <p:tav tm="0">
                                          <p:val>
                                            <p:fltVal val="90"/>
                                          </p:val>
                                        </p:tav>
                                        <p:tav tm="100000">
                                          <p:val>
                                            <p:fltVal val="0"/>
                                          </p:val>
                                        </p:tav>
                                      </p:tavLst>
                                    </p:anim>
                                    <p:animEffect transition="in" filter="fade">
                                      <p:cBhvr>
                                        <p:cTn id="100" dur="1000"/>
                                        <p:tgtEl>
                                          <p:spTgt spid="85"/>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86"/>
                                        </p:tgtEl>
                                        <p:attrNameLst>
                                          <p:attrName>style.visibility</p:attrName>
                                        </p:attrNameLst>
                                      </p:cBhvr>
                                      <p:to>
                                        <p:strVal val="visible"/>
                                      </p:to>
                                    </p:set>
                                    <p:anim calcmode="lin" valueType="num">
                                      <p:cBhvr>
                                        <p:cTn id="103" dur="1000" fill="hold"/>
                                        <p:tgtEl>
                                          <p:spTgt spid="86"/>
                                        </p:tgtEl>
                                        <p:attrNameLst>
                                          <p:attrName>ppt_w</p:attrName>
                                        </p:attrNameLst>
                                      </p:cBhvr>
                                      <p:tavLst>
                                        <p:tav tm="0">
                                          <p:val>
                                            <p:fltVal val="0"/>
                                          </p:val>
                                        </p:tav>
                                        <p:tav tm="100000">
                                          <p:val>
                                            <p:strVal val="#ppt_w"/>
                                          </p:val>
                                        </p:tav>
                                      </p:tavLst>
                                    </p:anim>
                                    <p:anim calcmode="lin" valueType="num">
                                      <p:cBhvr>
                                        <p:cTn id="104" dur="1000" fill="hold"/>
                                        <p:tgtEl>
                                          <p:spTgt spid="86"/>
                                        </p:tgtEl>
                                        <p:attrNameLst>
                                          <p:attrName>ppt_h</p:attrName>
                                        </p:attrNameLst>
                                      </p:cBhvr>
                                      <p:tavLst>
                                        <p:tav tm="0">
                                          <p:val>
                                            <p:fltVal val="0"/>
                                          </p:val>
                                        </p:tav>
                                        <p:tav tm="100000">
                                          <p:val>
                                            <p:strVal val="#ppt_h"/>
                                          </p:val>
                                        </p:tav>
                                      </p:tavLst>
                                    </p:anim>
                                    <p:anim calcmode="lin" valueType="num">
                                      <p:cBhvr>
                                        <p:cTn id="105" dur="1000" fill="hold"/>
                                        <p:tgtEl>
                                          <p:spTgt spid="86"/>
                                        </p:tgtEl>
                                        <p:attrNameLst>
                                          <p:attrName>style.rotation</p:attrName>
                                        </p:attrNameLst>
                                      </p:cBhvr>
                                      <p:tavLst>
                                        <p:tav tm="0">
                                          <p:val>
                                            <p:fltVal val="90"/>
                                          </p:val>
                                        </p:tav>
                                        <p:tav tm="100000">
                                          <p:val>
                                            <p:fltVal val="0"/>
                                          </p:val>
                                        </p:tav>
                                      </p:tavLst>
                                    </p:anim>
                                    <p:animEffect transition="in" filter="fade">
                                      <p:cBhvr>
                                        <p:cTn id="106" dur="1000"/>
                                        <p:tgtEl>
                                          <p:spTgt spid="86"/>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87"/>
                                        </p:tgtEl>
                                        <p:attrNameLst>
                                          <p:attrName>style.visibility</p:attrName>
                                        </p:attrNameLst>
                                      </p:cBhvr>
                                      <p:to>
                                        <p:strVal val="visible"/>
                                      </p:to>
                                    </p:set>
                                    <p:anim calcmode="lin" valueType="num">
                                      <p:cBhvr>
                                        <p:cTn id="109" dur="1000" fill="hold"/>
                                        <p:tgtEl>
                                          <p:spTgt spid="87"/>
                                        </p:tgtEl>
                                        <p:attrNameLst>
                                          <p:attrName>ppt_w</p:attrName>
                                        </p:attrNameLst>
                                      </p:cBhvr>
                                      <p:tavLst>
                                        <p:tav tm="0">
                                          <p:val>
                                            <p:fltVal val="0"/>
                                          </p:val>
                                        </p:tav>
                                        <p:tav tm="100000">
                                          <p:val>
                                            <p:strVal val="#ppt_w"/>
                                          </p:val>
                                        </p:tav>
                                      </p:tavLst>
                                    </p:anim>
                                    <p:anim calcmode="lin" valueType="num">
                                      <p:cBhvr>
                                        <p:cTn id="110" dur="1000" fill="hold"/>
                                        <p:tgtEl>
                                          <p:spTgt spid="87"/>
                                        </p:tgtEl>
                                        <p:attrNameLst>
                                          <p:attrName>ppt_h</p:attrName>
                                        </p:attrNameLst>
                                      </p:cBhvr>
                                      <p:tavLst>
                                        <p:tav tm="0">
                                          <p:val>
                                            <p:fltVal val="0"/>
                                          </p:val>
                                        </p:tav>
                                        <p:tav tm="100000">
                                          <p:val>
                                            <p:strVal val="#ppt_h"/>
                                          </p:val>
                                        </p:tav>
                                      </p:tavLst>
                                    </p:anim>
                                    <p:anim calcmode="lin" valueType="num">
                                      <p:cBhvr>
                                        <p:cTn id="111" dur="1000" fill="hold"/>
                                        <p:tgtEl>
                                          <p:spTgt spid="87"/>
                                        </p:tgtEl>
                                        <p:attrNameLst>
                                          <p:attrName>style.rotation</p:attrName>
                                        </p:attrNameLst>
                                      </p:cBhvr>
                                      <p:tavLst>
                                        <p:tav tm="0">
                                          <p:val>
                                            <p:fltVal val="90"/>
                                          </p:val>
                                        </p:tav>
                                        <p:tav tm="100000">
                                          <p:val>
                                            <p:fltVal val="0"/>
                                          </p:val>
                                        </p:tav>
                                      </p:tavLst>
                                    </p:anim>
                                    <p:animEffect transition="in" filter="fade">
                                      <p:cBhvr>
                                        <p:cTn id="112" dur="1000"/>
                                        <p:tgtEl>
                                          <p:spTgt spid="87"/>
                                        </p:tgtEl>
                                      </p:cBhvr>
                                    </p:animEffect>
                                  </p:childTnLst>
                                </p:cTn>
                              </p:par>
                              <p:par>
                                <p:cTn id="113" presetID="31" presetClass="entr" presetSubtype="0" fill="hold" nodeType="withEffect">
                                  <p:stCondLst>
                                    <p:cond delay="0"/>
                                  </p:stCondLst>
                                  <p:childTnLst>
                                    <p:set>
                                      <p:cBhvr>
                                        <p:cTn id="114" dur="1" fill="hold">
                                          <p:stCondLst>
                                            <p:cond delay="0"/>
                                          </p:stCondLst>
                                        </p:cTn>
                                        <p:tgtEl>
                                          <p:spTgt spid="88"/>
                                        </p:tgtEl>
                                        <p:attrNameLst>
                                          <p:attrName>style.visibility</p:attrName>
                                        </p:attrNameLst>
                                      </p:cBhvr>
                                      <p:to>
                                        <p:strVal val="visible"/>
                                      </p:to>
                                    </p:set>
                                    <p:anim calcmode="lin" valueType="num">
                                      <p:cBhvr>
                                        <p:cTn id="115" dur="1000" fill="hold"/>
                                        <p:tgtEl>
                                          <p:spTgt spid="88"/>
                                        </p:tgtEl>
                                        <p:attrNameLst>
                                          <p:attrName>ppt_w</p:attrName>
                                        </p:attrNameLst>
                                      </p:cBhvr>
                                      <p:tavLst>
                                        <p:tav tm="0">
                                          <p:val>
                                            <p:fltVal val="0"/>
                                          </p:val>
                                        </p:tav>
                                        <p:tav tm="100000">
                                          <p:val>
                                            <p:strVal val="#ppt_w"/>
                                          </p:val>
                                        </p:tav>
                                      </p:tavLst>
                                    </p:anim>
                                    <p:anim calcmode="lin" valueType="num">
                                      <p:cBhvr>
                                        <p:cTn id="116" dur="1000" fill="hold"/>
                                        <p:tgtEl>
                                          <p:spTgt spid="88"/>
                                        </p:tgtEl>
                                        <p:attrNameLst>
                                          <p:attrName>ppt_h</p:attrName>
                                        </p:attrNameLst>
                                      </p:cBhvr>
                                      <p:tavLst>
                                        <p:tav tm="0">
                                          <p:val>
                                            <p:fltVal val="0"/>
                                          </p:val>
                                        </p:tav>
                                        <p:tav tm="100000">
                                          <p:val>
                                            <p:strVal val="#ppt_h"/>
                                          </p:val>
                                        </p:tav>
                                      </p:tavLst>
                                    </p:anim>
                                    <p:anim calcmode="lin" valueType="num">
                                      <p:cBhvr>
                                        <p:cTn id="117" dur="1000" fill="hold"/>
                                        <p:tgtEl>
                                          <p:spTgt spid="88"/>
                                        </p:tgtEl>
                                        <p:attrNameLst>
                                          <p:attrName>style.rotation</p:attrName>
                                        </p:attrNameLst>
                                      </p:cBhvr>
                                      <p:tavLst>
                                        <p:tav tm="0">
                                          <p:val>
                                            <p:fltVal val="90"/>
                                          </p:val>
                                        </p:tav>
                                        <p:tav tm="100000">
                                          <p:val>
                                            <p:fltVal val="0"/>
                                          </p:val>
                                        </p:tav>
                                      </p:tavLst>
                                    </p:anim>
                                    <p:animEffect transition="in" filter="fade">
                                      <p:cBhvr>
                                        <p:cTn id="118" dur="1000"/>
                                        <p:tgtEl>
                                          <p:spTgt spid="88"/>
                                        </p:tgtEl>
                                      </p:cBhvr>
                                    </p:animEffect>
                                  </p:childTnLst>
                                </p:cTn>
                              </p:par>
                              <p:par>
                                <p:cTn id="119" presetID="31" presetClass="entr" presetSubtype="0" fill="hold" nodeType="withEffect">
                                  <p:stCondLst>
                                    <p:cond delay="0"/>
                                  </p:stCondLst>
                                  <p:childTnLst>
                                    <p:set>
                                      <p:cBhvr>
                                        <p:cTn id="120" dur="1" fill="hold">
                                          <p:stCondLst>
                                            <p:cond delay="0"/>
                                          </p:stCondLst>
                                        </p:cTn>
                                        <p:tgtEl>
                                          <p:spTgt spid="89"/>
                                        </p:tgtEl>
                                        <p:attrNameLst>
                                          <p:attrName>style.visibility</p:attrName>
                                        </p:attrNameLst>
                                      </p:cBhvr>
                                      <p:to>
                                        <p:strVal val="visible"/>
                                      </p:to>
                                    </p:set>
                                    <p:anim calcmode="lin" valueType="num">
                                      <p:cBhvr>
                                        <p:cTn id="121" dur="1000" fill="hold"/>
                                        <p:tgtEl>
                                          <p:spTgt spid="89"/>
                                        </p:tgtEl>
                                        <p:attrNameLst>
                                          <p:attrName>ppt_w</p:attrName>
                                        </p:attrNameLst>
                                      </p:cBhvr>
                                      <p:tavLst>
                                        <p:tav tm="0">
                                          <p:val>
                                            <p:fltVal val="0"/>
                                          </p:val>
                                        </p:tav>
                                        <p:tav tm="100000">
                                          <p:val>
                                            <p:strVal val="#ppt_w"/>
                                          </p:val>
                                        </p:tav>
                                      </p:tavLst>
                                    </p:anim>
                                    <p:anim calcmode="lin" valueType="num">
                                      <p:cBhvr>
                                        <p:cTn id="122" dur="1000" fill="hold"/>
                                        <p:tgtEl>
                                          <p:spTgt spid="89"/>
                                        </p:tgtEl>
                                        <p:attrNameLst>
                                          <p:attrName>ppt_h</p:attrName>
                                        </p:attrNameLst>
                                      </p:cBhvr>
                                      <p:tavLst>
                                        <p:tav tm="0">
                                          <p:val>
                                            <p:fltVal val="0"/>
                                          </p:val>
                                        </p:tav>
                                        <p:tav tm="100000">
                                          <p:val>
                                            <p:strVal val="#ppt_h"/>
                                          </p:val>
                                        </p:tav>
                                      </p:tavLst>
                                    </p:anim>
                                    <p:anim calcmode="lin" valueType="num">
                                      <p:cBhvr>
                                        <p:cTn id="123" dur="1000" fill="hold"/>
                                        <p:tgtEl>
                                          <p:spTgt spid="89"/>
                                        </p:tgtEl>
                                        <p:attrNameLst>
                                          <p:attrName>style.rotation</p:attrName>
                                        </p:attrNameLst>
                                      </p:cBhvr>
                                      <p:tavLst>
                                        <p:tav tm="0">
                                          <p:val>
                                            <p:fltVal val="90"/>
                                          </p:val>
                                        </p:tav>
                                        <p:tav tm="100000">
                                          <p:val>
                                            <p:fltVal val="0"/>
                                          </p:val>
                                        </p:tav>
                                      </p:tavLst>
                                    </p:anim>
                                    <p:animEffect transition="in" filter="fade">
                                      <p:cBhvr>
                                        <p:cTn id="124" dur="1000"/>
                                        <p:tgtEl>
                                          <p:spTgt spid="89"/>
                                        </p:tgtEl>
                                      </p:cBhvr>
                                    </p:animEffect>
                                  </p:childTnLst>
                                </p:cTn>
                              </p:par>
                              <p:par>
                                <p:cTn id="125" presetID="31" presetClass="entr" presetSubtype="0" fill="hold" nodeType="withEffect">
                                  <p:stCondLst>
                                    <p:cond delay="0"/>
                                  </p:stCondLst>
                                  <p:childTnLst>
                                    <p:set>
                                      <p:cBhvr>
                                        <p:cTn id="126" dur="1" fill="hold">
                                          <p:stCondLst>
                                            <p:cond delay="0"/>
                                          </p:stCondLst>
                                        </p:cTn>
                                        <p:tgtEl>
                                          <p:spTgt spid="90"/>
                                        </p:tgtEl>
                                        <p:attrNameLst>
                                          <p:attrName>style.visibility</p:attrName>
                                        </p:attrNameLst>
                                      </p:cBhvr>
                                      <p:to>
                                        <p:strVal val="visible"/>
                                      </p:to>
                                    </p:set>
                                    <p:anim calcmode="lin" valueType="num">
                                      <p:cBhvr>
                                        <p:cTn id="127" dur="1000" fill="hold"/>
                                        <p:tgtEl>
                                          <p:spTgt spid="90"/>
                                        </p:tgtEl>
                                        <p:attrNameLst>
                                          <p:attrName>ppt_w</p:attrName>
                                        </p:attrNameLst>
                                      </p:cBhvr>
                                      <p:tavLst>
                                        <p:tav tm="0">
                                          <p:val>
                                            <p:fltVal val="0"/>
                                          </p:val>
                                        </p:tav>
                                        <p:tav tm="100000">
                                          <p:val>
                                            <p:strVal val="#ppt_w"/>
                                          </p:val>
                                        </p:tav>
                                      </p:tavLst>
                                    </p:anim>
                                    <p:anim calcmode="lin" valueType="num">
                                      <p:cBhvr>
                                        <p:cTn id="128" dur="1000" fill="hold"/>
                                        <p:tgtEl>
                                          <p:spTgt spid="90"/>
                                        </p:tgtEl>
                                        <p:attrNameLst>
                                          <p:attrName>ppt_h</p:attrName>
                                        </p:attrNameLst>
                                      </p:cBhvr>
                                      <p:tavLst>
                                        <p:tav tm="0">
                                          <p:val>
                                            <p:fltVal val="0"/>
                                          </p:val>
                                        </p:tav>
                                        <p:tav tm="100000">
                                          <p:val>
                                            <p:strVal val="#ppt_h"/>
                                          </p:val>
                                        </p:tav>
                                      </p:tavLst>
                                    </p:anim>
                                    <p:anim calcmode="lin" valueType="num">
                                      <p:cBhvr>
                                        <p:cTn id="129" dur="1000" fill="hold"/>
                                        <p:tgtEl>
                                          <p:spTgt spid="90"/>
                                        </p:tgtEl>
                                        <p:attrNameLst>
                                          <p:attrName>style.rotation</p:attrName>
                                        </p:attrNameLst>
                                      </p:cBhvr>
                                      <p:tavLst>
                                        <p:tav tm="0">
                                          <p:val>
                                            <p:fltVal val="90"/>
                                          </p:val>
                                        </p:tav>
                                        <p:tav tm="100000">
                                          <p:val>
                                            <p:fltVal val="0"/>
                                          </p:val>
                                        </p:tav>
                                      </p:tavLst>
                                    </p:anim>
                                    <p:animEffect transition="in" filter="fade">
                                      <p:cBhvr>
                                        <p:cTn id="130" dur="1000"/>
                                        <p:tgtEl>
                                          <p:spTgt spid="90"/>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p:cTn id="133" dur="1000" fill="hold"/>
                                        <p:tgtEl>
                                          <p:spTgt spid="91"/>
                                        </p:tgtEl>
                                        <p:attrNameLst>
                                          <p:attrName>ppt_w</p:attrName>
                                        </p:attrNameLst>
                                      </p:cBhvr>
                                      <p:tavLst>
                                        <p:tav tm="0">
                                          <p:val>
                                            <p:fltVal val="0"/>
                                          </p:val>
                                        </p:tav>
                                        <p:tav tm="100000">
                                          <p:val>
                                            <p:strVal val="#ppt_w"/>
                                          </p:val>
                                        </p:tav>
                                      </p:tavLst>
                                    </p:anim>
                                    <p:anim calcmode="lin" valueType="num">
                                      <p:cBhvr>
                                        <p:cTn id="134" dur="1000" fill="hold"/>
                                        <p:tgtEl>
                                          <p:spTgt spid="91"/>
                                        </p:tgtEl>
                                        <p:attrNameLst>
                                          <p:attrName>ppt_h</p:attrName>
                                        </p:attrNameLst>
                                      </p:cBhvr>
                                      <p:tavLst>
                                        <p:tav tm="0">
                                          <p:val>
                                            <p:fltVal val="0"/>
                                          </p:val>
                                        </p:tav>
                                        <p:tav tm="100000">
                                          <p:val>
                                            <p:strVal val="#ppt_h"/>
                                          </p:val>
                                        </p:tav>
                                      </p:tavLst>
                                    </p:anim>
                                    <p:anim calcmode="lin" valueType="num">
                                      <p:cBhvr>
                                        <p:cTn id="135" dur="1000" fill="hold"/>
                                        <p:tgtEl>
                                          <p:spTgt spid="91"/>
                                        </p:tgtEl>
                                        <p:attrNameLst>
                                          <p:attrName>style.rotation</p:attrName>
                                        </p:attrNameLst>
                                      </p:cBhvr>
                                      <p:tavLst>
                                        <p:tav tm="0">
                                          <p:val>
                                            <p:fltVal val="90"/>
                                          </p:val>
                                        </p:tav>
                                        <p:tav tm="100000">
                                          <p:val>
                                            <p:fltVal val="0"/>
                                          </p:val>
                                        </p:tav>
                                      </p:tavLst>
                                    </p:anim>
                                    <p:animEffect transition="in" filter="fade">
                                      <p:cBhvr>
                                        <p:cTn id="136" dur="1000"/>
                                        <p:tgtEl>
                                          <p:spTgt spid="91"/>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92"/>
                                        </p:tgtEl>
                                        <p:attrNameLst>
                                          <p:attrName>style.visibility</p:attrName>
                                        </p:attrNameLst>
                                      </p:cBhvr>
                                      <p:to>
                                        <p:strVal val="visible"/>
                                      </p:to>
                                    </p:set>
                                    <p:anim calcmode="lin" valueType="num">
                                      <p:cBhvr>
                                        <p:cTn id="139" dur="1000" fill="hold"/>
                                        <p:tgtEl>
                                          <p:spTgt spid="92"/>
                                        </p:tgtEl>
                                        <p:attrNameLst>
                                          <p:attrName>ppt_w</p:attrName>
                                        </p:attrNameLst>
                                      </p:cBhvr>
                                      <p:tavLst>
                                        <p:tav tm="0">
                                          <p:val>
                                            <p:fltVal val="0"/>
                                          </p:val>
                                        </p:tav>
                                        <p:tav tm="100000">
                                          <p:val>
                                            <p:strVal val="#ppt_w"/>
                                          </p:val>
                                        </p:tav>
                                      </p:tavLst>
                                    </p:anim>
                                    <p:anim calcmode="lin" valueType="num">
                                      <p:cBhvr>
                                        <p:cTn id="140" dur="1000" fill="hold"/>
                                        <p:tgtEl>
                                          <p:spTgt spid="92"/>
                                        </p:tgtEl>
                                        <p:attrNameLst>
                                          <p:attrName>ppt_h</p:attrName>
                                        </p:attrNameLst>
                                      </p:cBhvr>
                                      <p:tavLst>
                                        <p:tav tm="0">
                                          <p:val>
                                            <p:fltVal val="0"/>
                                          </p:val>
                                        </p:tav>
                                        <p:tav tm="100000">
                                          <p:val>
                                            <p:strVal val="#ppt_h"/>
                                          </p:val>
                                        </p:tav>
                                      </p:tavLst>
                                    </p:anim>
                                    <p:anim calcmode="lin" valueType="num">
                                      <p:cBhvr>
                                        <p:cTn id="141" dur="1000" fill="hold"/>
                                        <p:tgtEl>
                                          <p:spTgt spid="92"/>
                                        </p:tgtEl>
                                        <p:attrNameLst>
                                          <p:attrName>style.rotation</p:attrName>
                                        </p:attrNameLst>
                                      </p:cBhvr>
                                      <p:tavLst>
                                        <p:tav tm="0">
                                          <p:val>
                                            <p:fltVal val="90"/>
                                          </p:val>
                                        </p:tav>
                                        <p:tav tm="100000">
                                          <p:val>
                                            <p:fltVal val="0"/>
                                          </p:val>
                                        </p:tav>
                                      </p:tavLst>
                                    </p:anim>
                                    <p:animEffect transition="in" filter="fade">
                                      <p:cBhvr>
                                        <p:cTn id="142" dur="1000"/>
                                        <p:tgtEl>
                                          <p:spTgt spid="92"/>
                                        </p:tgtEl>
                                      </p:cBhvr>
                                    </p:animEffect>
                                  </p:childTnLst>
                                </p:cTn>
                              </p:par>
                              <p:par>
                                <p:cTn id="143" presetID="31" presetClass="entr" presetSubtype="0" fill="hold" nodeType="withEffect">
                                  <p:stCondLst>
                                    <p:cond delay="0"/>
                                  </p:stCondLst>
                                  <p:childTnLst>
                                    <p:set>
                                      <p:cBhvr>
                                        <p:cTn id="144" dur="1" fill="hold">
                                          <p:stCondLst>
                                            <p:cond delay="0"/>
                                          </p:stCondLst>
                                        </p:cTn>
                                        <p:tgtEl>
                                          <p:spTgt spid="74"/>
                                        </p:tgtEl>
                                        <p:attrNameLst>
                                          <p:attrName>style.visibility</p:attrName>
                                        </p:attrNameLst>
                                      </p:cBhvr>
                                      <p:to>
                                        <p:strVal val="visible"/>
                                      </p:to>
                                    </p:set>
                                    <p:anim calcmode="lin" valueType="num">
                                      <p:cBhvr>
                                        <p:cTn id="145" dur="1000" fill="hold"/>
                                        <p:tgtEl>
                                          <p:spTgt spid="74"/>
                                        </p:tgtEl>
                                        <p:attrNameLst>
                                          <p:attrName>ppt_w</p:attrName>
                                        </p:attrNameLst>
                                      </p:cBhvr>
                                      <p:tavLst>
                                        <p:tav tm="0">
                                          <p:val>
                                            <p:fltVal val="0"/>
                                          </p:val>
                                        </p:tav>
                                        <p:tav tm="100000">
                                          <p:val>
                                            <p:strVal val="#ppt_w"/>
                                          </p:val>
                                        </p:tav>
                                      </p:tavLst>
                                    </p:anim>
                                    <p:anim calcmode="lin" valueType="num">
                                      <p:cBhvr>
                                        <p:cTn id="146" dur="1000" fill="hold"/>
                                        <p:tgtEl>
                                          <p:spTgt spid="74"/>
                                        </p:tgtEl>
                                        <p:attrNameLst>
                                          <p:attrName>ppt_h</p:attrName>
                                        </p:attrNameLst>
                                      </p:cBhvr>
                                      <p:tavLst>
                                        <p:tav tm="0">
                                          <p:val>
                                            <p:fltVal val="0"/>
                                          </p:val>
                                        </p:tav>
                                        <p:tav tm="100000">
                                          <p:val>
                                            <p:strVal val="#ppt_h"/>
                                          </p:val>
                                        </p:tav>
                                      </p:tavLst>
                                    </p:anim>
                                    <p:anim calcmode="lin" valueType="num">
                                      <p:cBhvr>
                                        <p:cTn id="147" dur="1000" fill="hold"/>
                                        <p:tgtEl>
                                          <p:spTgt spid="74"/>
                                        </p:tgtEl>
                                        <p:attrNameLst>
                                          <p:attrName>style.rotation</p:attrName>
                                        </p:attrNameLst>
                                      </p:cBhvr>
                                      <p:tavLst>
                                        <p:tav tm="0">
                                          <p:val>
                                            <p:fltVal val="90"/>
                                          </p:val>
                                        </p:tav>
                                        <p:tav tm="100000">
                                          <p:val>
                                            <p:fltVal val="0"/>
                                          </p:val>
                                        </p:tav>
                                      </p:tavLst>
                                    </p:anim>
                                    <p:animEffect transition="in" filter="fade">
                                      <p:cBhvr>
                                        <p:cTn id="148" dur="1000"/>
                                        <p:tgtEl>
                                          <p:spTgt spid="74"/>
                                        </p:tgtEl>
                                      </p:cBhvr>
                                    </p:animEffect>
                                  </p:childTnLst>
                                </p:cTn>
                              </p:par>
                              <p:par>
                                <p:cTn id="149" presetID="31" presetClass="entr" presetSubtype="0" fill="hold" nodeType="withEffect">
                                  <p:stCondLst>
                                    <p:cond delay="0"/>
                                  </p:stCondLst>
                                  <p:childTnLst>
                                    <p:set>
                                      <p:cBhvr>
                                        <p:cTn id="150" dur="1" fill="hold">
                                          <p:stCondLst>
                                            <p:cond delay="0"/>
                                          </p:stCondLst>
                                        </p:cTn>
                                        <p:tgtEl>
                                          <p:spTgt spid="78"/>
                                        </p:tgtEl>
                                        <p:attrNameLst>
                                          <p:attrName>style.visibility</p:attrName>
                                        </p:attrNameLst>
                                      </p:cBhvr>
                                      <p:to>
                                        <p:strVal val="visible"/>
                                      </p:to>
                                    </p:set>
                                    <p:anim calcmode="lin" valueType="num">
                                      <p:cBhvr>
                                        <p:cTn id="151" dur="1000" fill="hold"/>
                                        <p:tgtEl>
                                          <p:spTgt spid="78"/>
                                        </p:tgtEl>
                                        <p:attrNameLst>
                                          <p:attrName>ppt_w</p:attrName>
                                        </p:attrNameLst>
                                      </p:cBhvr>
                                      <p:tavLst>
                                        <p:tav tm="0">
                                          <p:val>
                                            <p:fltVal val="0"/>
                                          </p:val>
                                        </p:tav>
                                        <p:tav tm="100000">
                                          <p:val>
                                            <p:strVal val="#ppt_w"/>
                                          </p:val>
                                        </p:tav>
                                      </p:tavLst>
                                    </p:anim>
                                    <p:anim calcmode="lin" valueType="num">
                                      <p:cBhvr>
                                        <p:cTn id="152" dur="1000" fill="hold"/>
                                        <p:tgtEl>
                                          <p:spTgt spid="78"/>
                                        </p:tgtEl>
                                        <p:attrNameLst>
                                          <p:attrName>ppt_h</p:attrName>
                                        </p:attrNameLst>
                                      </p:cBhvr>
                                      <p:tavLst>
                                        <p:tav tm="0">
                                          <p:val>
                                            <p:fltVal val="0"/>
                                          </p:val>
                                        </p:tav>
                                        <p:tav tm="100000">
                                          <p:val>
                                            <p:strVal val="#ppt_h"/>
                                          </p:val>
                                        </p:tav>
                                      </p:tavLst>
                                    </p:anim>
                                    <p:anim calcmode="lin" valueType="num">
                                      <p:cBhvr>
                                        <p:cTn id="153" dur="1000" fill="hold"/>
                                        <p:tgtEl>
                                          <p:spTgt spid="78"/>
                                        </p:tgtEl>
                                        <p:attrNameLst>
                                          <p:attrName>style.rotation</p:attrName>
                                        </p:attrNameLst>
                                      </p:cBhvr>
                                      <p:tavLst>
                                        <p:tav tm="0">
                                          <p:val>
                                            <p:fltVal val="90"/>
                                          </p:val>
                                        </p:tav>
                                        <p:tav tm="100000">
                                          <p:val>
                                            <p:fltVal val="0"/>
                                          </p:val>
                                        </p:tav>
                                      </p:tavLst>
                                    </p:anim>
                                    <p:animEffect transition="in" filter="fade">
                                      <p:cBhvr>
                                        <p:cTn id="154" dur="1000"/>
                                        <p:tgtEl>
                                          <p:spTgt spid="78"/>
                                        </p:tgtEl>
                                      </p:cBhvr>
                                    </p:animEffect>
                                  </p:childTnLst>
                                </p:cTn>
                              </p:par>
                              <p:par>
                                <p:cTn id="155" presetID="31" presetClass="entr" presetSubtype="0" fill="hold" nodeType="withEffect">
                                  <p:stCondLst>
                                    <p:cond delay="0"/>
                                  </p:stCondLst>
                                  <p:childTnLst>
                                    <p:set>
                                      <p:cBhvr>
                                        <p:cTn id="156" dur="1" fill="hold">
                                          <p:stCondLst>
                                            <p:cond delay="0"/>
                                          </p:stCondLst>
                                        </p:cTn>
                                        <p:tgtEl>
                                          <p:spTgt spid="65"/>
                                        </p:tgtEl>
                                        <p:attrNameLst>
                                          <p:attrName>style.visibility</p:attrName>
                                        </p:attrNameLst>
                                      </p:cBhvr>
                                      <p:to>
                                        <p:strVal val="visible"/>
                                      </p:to>
                                    </p:set>
                                    <p:anim calcmode="lin" valueType="num">
                                      <p:cBhvr>
                                        <p:cTn id="157" dur="1000" fill="hold"/>
                                        <p:tgtEl>
                                          <p:spTgt spid="65"/>
                                        </p:tgtEl>
                                        <p:attrNameLst>
                                          <p:attrName>ppt_w</p:attrName>
                                        </p:attrNameLst>
                                      </p:cBhvr>
                                      <p:tavLst>
                                        <p:tav tm="0">
                                          <p:val>
                                            <p:fltVal val="0"/>
                                          </p:val>
                                        </p:tav>
                                        <p:tav tm="100000">
                                          <p:val>
                                            <p:strVal val="#ppt_w"/>
                                          </p:val>
                                        </p:tav>
                                      </p:tavLst>
                                    </p:anim>
                                    <p:anim calcmode="lin" valueType="num">
                                      <p:cBhvr>
                                        <p:cTn id="158" dur="1000" fill="hold"/>
                                        <p:tgtEl>
                                          <p:spTgt spid="65"/>
                                        </p:tgtEl>
                                        <p:attrNameLst>
                                          <p:attrName>ppt_h</p:attrName>
                                        </p:attrNameLst>
                                      </p:cBhvr>
                                      <p:tavLst>
                                        <p:tav tm="0">
                                          <p:val>
                                            <p:fltVal val="0"/>
                                          </p:val>
                                        </p:tav>
                                        <p:tav tm="100000">
                                          <p:val>
                                            <p:strVal val="#ppt_h"/>
                                          </p:val>
                                        </p:tav>
                                      </p:tavLst>
                                    </p:anim>
                                    <p:anim calcmode="lin" valueType="num">
                                      <p:cBhvr>
                                        <p:cTn id="159" dur="1000" fill="hold"/>
                                        <p:tgtEl>
                                          <p:spTgt spid="65"/>
                                        </p:tgtEl>
                                        <p:attrNameLst>
                                          <p:attrName>style.rotation</p:attrName>
                                        </p:attrNameLst>
                                      </p:cBhvr>
                                      <p:tavLst>
                                        <p:tav tm="0">
                                          <p:val>
                                            <p:fltVal val="90"/>
                                          </p:val>
                                        </p:tav>
                                        <p:tav tm="100000">
                                          <p:val>
                                            <p:fltVal val="0"/>
                                          </p:val>
                                        </p:tav>
                                      </p:tavLst>
                                    </p:anim>
                                    <p:animEffect transition="in" filter="fade">
                                      <p:cBhvr>
                                        <p:cTn id="160" dur="1000"/>
                                        <p:tgtEl>
                                          <p:spTgt spid="65"/>
                                        </p:tgtEl>
                                      </p:cBhvr>
                                    </p:animEffect>
                                  </p:childTnLst>
                                </p:cTn>
                              </p:par>
                              <p:par>
                                <p:cTn id="161" presetID="31" presetClass="entr" presetSubtype="0" fill="hold" nodeType="withEffect">
                                  <p:stCondLst>
                                    <p:cond delay="0"/>
                                  </p:stCondLst>
                                  <p:childTnLst>
                                    <p:set>
                                      <p:cBhvr>
                                        <p:cTn id="162" dur="1" fill="hold">
                                          <p:stCondLst>
                                            <p:cond delay="0"/>
                                          </p:stCondLst>
                                        </p:cTn>
                                        <p:tgtEl>
                                          <p:spTgt spid="68"/>
                                        </p:tgtEl>
                                        <p:attrNameLst>
                                          <p:attrName>style.visibility</p:attrName>
                                        </p:attrNameLst>
                                      </p:cBhvr>
                                      <p:to>
                                        <p:strVal val="visible"/>
                                      </p:to>
                                    </p:set>
                                    <p:anim calcmode="lin" valueType="num">
                                      <p:cBhvr>
                                        <p:cTn id="163" dur="1000" fill="hold"/>
                                        <p:tgtEl>
                                          <p:spTgt spid="68"/>
                                        </p:tgtEl>
                                        <p:attrNameLst>
                                          <p:attrName>ppt_w</p:attrName>
                                        </p:attrNameLst>
                                      </p:cBhvr>
                                      <p:tavLst>
                                        <p:tav tm="0">
                                          <p:val>
                                            <p:fltVal val="0"/>
                                          </p:val>
                                        </p:tav>
                                        <p:tav tm="100000">
                                          <p:val>
                                            <p:strVal val="#ppt_w"/>
                                          </p:val>
                                        </p:tav>
                                      </p:tavLst>
                                    </p:anim>
                                    <p:anim calcmode="lin" valueType="num">
                                      <p:cBhvr>
                                        <p:cTn id="164" dur="1000" fill="hold"/>
                                        <p:tgtEl>
                                          <p:spTgt spid="68"/>
                                        </p:tgtEl>
                                        <p:attrNameLst>
                                          <p:attrName>ppt_h</p:attrName>
                                        </p:attrNameLst>
                                      </p:cBhvr>
                                      <p:tavLst>
                                        <p:tav tm="0">
                                          <p:val>
                                            <p:fltVal val="0"/>
                                          </p:val>
                                        </p:tav>
                                        <p:tav tm="100000">
                                          <p:val>
                                            <p:strVal val="#ppt_h"/>
                                          </p:val>
                                        </p:tav>
                                      </p:tavLst>
                                    </p:anim>
                                    <p:anim calcmode="lin" valueType="num">
                                      <p:cBhvr>
                                        <p:cTn id="165" dur="1000" fill="hold"/>
                                        <p:tgtEl>
                                          <p:spTgt spid="68"/>
                                        </p:tgtEl>
                                        <p:attrNameLst>
                                          <p:attrName>style.rotation</p:attrName>
                                        </p:attrNameLst>
                                      </p:cBhvr>
                                      <p:tavLst>
                                        <p:tav tm="0">
                                          <p:val>
                                            <p:fltVal val="90"/>
                                          </p:val>
                                        </p:tav>
                                        <p:tav tm="100000">
                                          <p:val>
                                            <p:fltVal val="0"/>
                                          </p:val>
                                        </p:tav>
                                      </p:tavLst>
                                    </p:anim>
                                    <p:animEffect transition="in" filter="fade">
                                      <p:cBhvr>
                                        <p:cTn id="166" dur="1000"/>
                                        <p:tgtEl>
                                          <p:spTgt spid="6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08"/>
                                        </p:tgtEl>
                                        <p:attrNameLst>
                                          <p:attrName>style.visibility</p:attrName>
                                        </p:attrNameLst>
                                      </p:cBhvr>
                                      <p:to>
                                        <p:strVal val="visible"/>
                                      </p:to>
                                    </p:set>
                                    <p:animEffect transition="in" filter="fade">
                                      <p:cBhvr>
                                        <p:cTn id="16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p:bldP spid="64" grpId="0"/>
      <p:bldP spid="73" grpId="0"/>
      <p:bldP spid="75" grpId="0"/>
      <p:bldP spid="77" grpId="0"/>
      <p:bldP spid="81" grpId="0"/>
      <p:bldP spid="83" grpId="0" animBg="1"/>
      <p:bldP spid="84" grpId="0" animBg="1"/>
      <p:bldP spid="85" grpId="0" animBg="1"/>
      <p:bldP spid="86" grpId="0" animBg="1"/>
      <p:bldP spid="87" grpId="0"/>
      <p:bldP spid="91" grpId="0"/>
      <p:bldP spid="92" grpId="0" animBg="1"/>
      <p:bldP spid="1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1994A27-569B-1ED1-468C-5FF6D4DCD31F}"/>
              </a:ext>
            </a:extLst>
          </p:cNvPr>
          <p:cNvPicPr>
            <a:picLocks noChangeAspect="1"/>
          </p:cNvPicPr>
          <p:nvPr/>
        </p:nvPicPr>
        <p:blipFill>
          <a:blip r:embed="rId3"/>
          <a:stretch>
            <a:fillRect/>
          </a:stretch>
        </p:blipFill>
        <p:spPr>
          <a:xfrm>
            <a:off x="8027350" y="2860573"/>
            <a:ext cx="1101298" cy="1653808"/>
          </a:xfrm>
          <a:prstGeom prst="rect">
            <a:avLst/>
          </a:prstGeom>
          <a:ln>
            <a:noFill/>
          </a:ln>
          <a:effectLst>
            <a:outerShdw blurRad="292100" dist="139700" dir="2700000" algn="tl" rotWithShape="0">
              <a:srgbClr val="333333">
                <a:alpha val="65000"/>
              </a:srgbClr>
            </a:outerShdw>
          </a:effectLst>
        </p:spPr>
      </p:pic>
      <p:sp>
        <p:nvSpPr>
          <p:cNvPr id="5" name="Titolo 4">
            <a:extLst>
              <a:ext uri="{FF2B5EF4-FFF2-40B4-BE49-F238E27FC236}">
                <a16:creationId xmlns:a16="http://schemas.microsoft.com/office/drawing/2014/main" id="{69BCD9C3-F9B6-68DA-DB0E-0E38EF2E689B}"/>
              </a:ext>
            </a:extLst>
          </p:cNvPr>
          <p:cNvSpPr>
            <a:spLocks noGrp="1"/>
          </p:cNvSpPr>
          <p:nvPr>
            <p:ph type="title"/>
          </p:nvPr>
        </p:nvSpPr>
        <p:spPr/>
        <p:txBody>
          <a:bodyPr/>
          <a:lstStyle/>
          <a:p>
            <a:r>
              <a:rPr lang="en-GB" noProof="0" dirty="0"/>
              <a:t>The EBA’s concerns: article 28</a:t>
            </a:r>
          </a:p>
        </p:txBody>
      </p:sp>
      <p:sp>
        <p:nvSpPr>
          <p:cNvPr id="14" name="Segnaposto testo 13">
            <a:extLst>
              <a:ext uri="{FF2B5EF4-FFF2-40B4-BE49-F238E27FC236}">
                <a16:creationId xmlns:a16="http://schemas.microsoft.com/office/drawing/2014/main" id="{CC30ACB4-BDE7-A9CF-C5AB-32F65FC2C53B}"/>
              </a:ext>
            </a:extLst>
          </p:cNvPr>
          <p:cNvSpPr>
            <a:spLocks noGrp="1"/>
          </p:cNvSpPr>
          <p:nvPr>
            <p:ph type="body" idx="1"/>
          </p:nvPr>
        </p:nvSpPr>
        <p:spPr>
          <a:xfrm>
            <a:off x="814919" y="1410228"/>
            <a:ext cx="5652000" cy="5353987"/>
          </a:xfrm>
        </p:spPr>
        <p:txBody>
          <a:bodyPr>
            <a:normAutofit fontScale="70000" lnSpcReduction="20000"/>
          </a:bodyPr>
          <a:lstStyle/>
          <a:p>
            <a:pPr marL="342900">
              <a:buFont typeface="Arial" panose="020B0604020202020204" pitchFamily="34" charset="0"/>
              <a:buChar char="•"/>
            </a:pPr>
            <a:r>
              <a:rPr lang="en-GB" sz="3200" noProof="0" dirty="0">
                <a:solidFill>
                  <a:schemeClr val="bg1"/>
                </a:solidFill>
                <a:effectLst/>
                <a:latin typeface="Twentieth Century" panose="020B0604020202020204" charset="0"/>
              </a:rPr>
              <a:t>It is true that “Article 28(1)(</a:t>
            </a:r>
            <a:r>
              <a:rPr lang="en-GB" sz="3200" noProof="0" dirty="0" err="1">
                <a:solidFill>
                  <a:schemeClr val="bg1"/>
                </a:solidFill>
                <a:effectLst/>
                <a:latin typeface="Twentieth Century" panose="020B0604020202020204" charset="0"/>
              </a:rPr>
              <a:t>i</a:t>
            </a:r>
            <a:r>
              <a:rPr lang="en-GB" sz="3200" noProof="0" dirty="0">
                <a:solidFill>
                  <a:schemeClr val="bg1"/>
                </a:solidFill>
                <a:effectLst/>
                <a:latin typeface="Twentieth Century" panose="020B0604020202020204" charset="0"/>
              </a:rPr>
              <a:t>) requires that CET1 instruments have sufficient loss-absorbing capacity”, but </a:t>
            </a:r>
            <a:r>
              <a:rPr lang="en-GB" sz="3200" u="sng" noProof="0" dirty="0">
                <a:solidFill>
                  <a:schemeClr val="bg1"/>
                </a:solidFill>
                <a:effectLst/>
                <a:latin typeface="Twentieth Century" panose="020B0604020202020204" charset="0"/>
              </a:rPr>
              <a:t>it is </a:t>
            </a:r>
            <a:r>
              <a:rPr lang="en-GB" u="sng" noProof="0" dirty="0">
                <a:solidFill>
                  <a:schemeClr val="bg1"/>
                </a:solidFill>
                <a:latin typeface="Twentieth Century" panose="020B0604020202020204" charset="0"/>
              </a:rPr>
              <a:t>unfair to say </a:t>
            </a:r>
            <a:r>
              <a:rPr lang="en-GB" sz="3200" u="sng" noProof="0" dirty="0">
                <a:solidFill>
                  <a:schemeClr val="bg1"/>
                </a:solidFill>
                <a:effectLst/>
                <a:latin typeface="Twentieth Century" panose="020B0604020202020204" charset="0"/>
              </a:rPr>
              <a:t>that this requirement involves a comparison between EC and ownerless capital </a:t>
            </a:r>
            <a:br>
              <a:rPr lang="en-GB" sz="3200" u="sng" noProof="0" dirty="0">
                <a:solidFill>
                  <a:schemeClr val="bg1"/>
                </a:solidFill>
                <a:effectLst/>
                <a:latin typeface="Twentieth Century" panose="020B0604020202020204" charset="0"/>
              </a:rPr>
            </a:br>
            <a:r>
              <a:rPr lang="en-GB" sz="3200" noProof="0" dirty="0">
                <a:solidFill>
                  <a:schemeClr val="bg1"/>
                </a:solidFill>
                <a:effectLst/>
                <a:latin typeface="Twentieth Century" panose="020B0604020202020204" charset="0"/>
              </a:rPr>
              <a:t>(including, e.g., primary capital)</a:t>
            </a:r>
          </a:p>
          <a:p>
            <a:pPr marL="342900" indent="-342900" algn="l">
              <a:buFont typeface="Arial" panose="020B0604020202020204" pitchFamily="34" charset="0"/>
              <a:buChar char="•"/>
            </a:pPr>
            <a:r>
              <a:rPr lang="en-GB" sz="3200" noProof="0" dirty="0">
                <a:solidFill>
                  <a:schemeClr val="bg1"/>
                </a:solidFill>
                <a:latin typeface="Twentieth Century" panose="020B0604020202020204" charset="0"/>
              </a:rPr>
              <a:t>Article 28.1(</a:t>
            </a:r>
            <a:r>
              <a:rPr lang="en-GB" sz="3200" noProof="0" dirty="0" err="1">
                <a:solidFill>
                  <a:schemeClr val="bg1"/>
                </a:solidFill>
                <a:latin typeface="Twentieth Century" panose="020B0604020202020204" charset="0"/>
              </a:rPr>
              <a:t>i</a:t>
            </a:r>
            <a:r>
              <a:rPr lang="en-GB" sz="3200" noProof="0" dirty="0">
                <a:solidFill>
                  <a:schemeClr val="bg1"/>
                </a:solidFill>
                <a:latin typeface="Twentieth Century" panose="020B0604020202020204" charset="0"/>
              </a:rPr>
              <a:t>) requires that CET1 instruments have sufficient loss absorbing capacity, but does so </a:t>
            </a:r>
            <a:r>
              <a:rPr lang="en-GB" sz="3200" u="sng" noProof="0" dirty="0">
                <a:solidFill>
                  <a:schemeClr val="bg1"/>
                </a:solidFill>
                <a:latin typeface="Twentieth Century" panose="020B0604020202020204" charset="0"/>
              </a:rPr>
              <a:t>in a precise and specific way</a:t>
            </a:r>
            <a:r>
              <a:rPr lang="en-GB" sz="3200" noProof="0" dirty="0">
                <a:solidFill>
                  <a:schemeClr val="bg1"/>
                </a:solidFill>
                <a:latin typeface="Twentieth Century" panose="020B0604020202020204" charset="0"/>
              </a:rPr>
              <a:t>:</a:t>
            </a:r>
          </a:p>
          <a:p>
            <a:pPr marL="800100" lvl="1">
              <a:buFont typeface="Arial" panose="020B0604020202020204" pitchFamily="34" charset="0"/>
              <a:buChar char="•"/>
            </a:pPr>
            <a:r>
              <a:rPr lang="en-GB" noProof="0" dirty="0">
                <a:solidFill>
                  <a:schemeClr val="bg1"/>
                </a:solidFill>
                <a:latin typeface="Twentieth Century" panose="020B0604020202020204" charset="0"/>
              </a:rPr>
              <a:t>It only involves a comparison </a:t>
            </a:r>
            <a:br>
              <a:rPr lang="en-GB" noProof="0" dirty="0">
                <a:solidFill>
                  <a:schemeClr val="bg1"/>
                </a:solidFill>
                <a:latin typeface="Twentieth Century" panose="020B0604020202020204" charset="0"/>
              </a:rPr>
            </a:br>
            <a:r>
              <a:rPr lang="en-GB" noProof="0" dirty="0">
                <a:solidFill>
                  <a:schemeClr val="bg1"/>
                </a:solidFill>
                <a:latin typeface="Twentieth Century" panose="020B0604020202020204" charset="0"/>
              </a:rPr>
              <a:t>with other capital instruments </a:t>
            </a:r>
          </a:p>
          <a:p>
            <a:pPr marL="800100" lvl="1">
              <a:buFont typeface="Arial" panose="020B0604020202020204" pitchFamily="34" charset="0"/>
              <a:buChar char="•"/>
            </a:pPr>
            <a:r>
              <a:rPr lang="en-GB" noProof="0" dirty="0">
                <a:solidFill>
                  <a:schemeClr val="bg1"/>
                </a:solidFill>
                <a:latin typeface="Twentieth Century" panose="020B0604020202020204" charset="0"/>
              </a:rPr>
              <a:t>Therefore, it asks for no comparison with ownerless capital and its components</a:t>
            </a:r>
            <a:endParaRPr lang="en-GB" noProof="0" dirty="0">
              <a:solidFill>
                <a:schemeClr val="bg1"/>
              </a:solidFill>
              <a:effectLst/>
              <a:latin typeface="Twentieth Century" panose="020B0604020202020204" charset="0"/>
            </a:endParaRPr>
          </a:p>
        </p:txBody>
      </p:sp>
      <p:sp>
        <p:nvSpPr>
          <p:cNvPr id="4" name="Segnaposto numero diapositiva 3">
            <a:extLst>
              <a:ext uri="{FF2B5EF4-FFF2-40B4-BE49-F238E27FC236}">
                <a16:creationId xmlns:a16="http://schemas.microsoft.com/office/drawing/2014/main" id="{392A4363-BC3F-8187-2A5C-E24EE5AFAEFD}"/>
              </a:ext>
            </a:extLst>
          </p:cNvPr>
          <p:cNvSpPr>
            <a:spLocks noGrp="1"/>
          </p:cNvSpPr>
          <p:nvPr>
            <p:ph type="sldNum" idx="12"/>
          </p:nvPr>
        </p:nvSpPr>
        <p:spPr/>
        <p:txBody>
          <a:bodyPr/>
          <a:lstStyle/>
          <a:p>
            <a:r>
              <a:rPr lang="en-GB" noProof="0" dirty="0"/>
              <a:t>: </a:t>
            </a:r>
            <a:fld id="{00000000-1234-1234-1234-123412341234}" type="slidenum">
              <a:rPr lang="en-GB" noProof="0" smtClean="0"/>
              <a:pPr/>
              <a:t>22</a:t>
            </a:fld>
            <a:endParaRPr lang="en-GB" noProof="0" dirty="0"/>
          </a:p>
        </p:txBody>
      </p:sp>
      <p:pic>
        <p:nvPicPr>
          <p:cNvPr id="6" name="Immagine 5">
            <a:extLst>
              <a:ext uri="{FF2B5EF4-FFF2-40B4-BE49-F238E27FC236}">
                <a16:creationId xmlns:a16="http://schemas.microsoft.com/office/drawing/2014/main" id="{0279ACBA-A53C-3F60-E77F-BBB125516FAC}"/>
              </a:ext>
            </a:extLst>
          </p:cNvPr>
          <p:cNvPicPr>
            <a:picLocks noChangeAspect="1"/>
          </p:cNvPicPr>
          <p:nvPr/>
        </p:nvPicPr>
        <p:blipFill>
          <a:blip r:embed="rId4"/>
          <a:stretch>
            <a:fillRect/>
          </a:stretch>
        </p:blipFill>
        <p:spPr>
          <a:xfrm>
            <a:off x="7933906" y="-135467"/>
            <a:ext cx="4258094" cy="2907641"/>
          </a:xfrm>
          <a:prstGeom prst="rect">
            <a:avLst/>
          </a:prstGeom>
          <a:solidFill>
            <a:schemeClr val="bg1">
              <a:alpha val="30000"/>
            </a:schemeClr>
          </a:solidFill>
        </p:spPr>
      </p:pic>
      <p:sp>
        <p:nvSpPr>
          <p:cNvPr id="7" name="CasellaDiTesto 6">
            <a:extLst>
              <a:ext uri="{FF2B5EF4-FFF2-40B4-BE49-F238E27FC236}">
                <a16:creationId xmlns:a16="http://schemas.microsoft.com/office/drawing/2014/main" id="{5C7AE21A-2635-F7FB-BA51-6AB908F78409}"/>
              </a:ext>
            </a:extLst>
          </p:cNvPr>
          <p:cNvSpPr txBox="1"/>
          <p:nvPr/>
        </p:nvSpPr>
        <p:spPr>
          <a:xfrm>
            <a:off x="6702359" y="3034450"/>
            <a:ext cx="1928566" cy="3638941"/>
          </a:xfrm>
          <a:custGeom>
            <a:avLst/>
            <a:gdLst>
              <a:gd name="connsiteX0" fmla="*/ 0 w 1928566"/>
              <a:gd name="connsiteY0" fmla="*/ 0 h 3638941"/>
              <a:gd name="connsiteX1" fmla="*/ 482142 w 1928566"/>
              <a:gd name="connsiteY1" fmla="*/ 0 h 3638941"/>
              <a:gd name="connsiteX2" fmla="*/ 925712 w 1928566"/>
              <a:gd name="connsiteY2" fmla="*/ 0 h 3638941"/>
              <a:gd name="connsiteX3" fmla="*/ 1446425 w 1928566"/>
              <a:gd name="connsiteY3" fmla="*/ 0 h 3638941"/>
              <a:gd name="connsiteX4" fmla="*/ 1928566 w 1928566"/>
              <a:gd name="connsiteY4" fmla="*/ 0 h 3638941"/>
              <a:gd name="connsiteX5" fmla="*/ 1928566 w 1928566"/>
              <a:gd name="connsiteY5" fmla="*/ 410680 h 3638941"/>
              <a:gd name="connsiteX6" fmla="*/ 1928566 w 1928566"/>
              <a:gd name="connsiteY6" fmla="*/ 821361 h 3638941"/>
              <a:gd name="connsiteX7" fmla="*/ 1928566 w 1928566"/>
              <a:gd name="connsiteY7" fmla="*/ 1232041 h 3638941"/>
              <a:gd name="connsiteX8" fmla="*/ 1928566 w 1928566"/>
              <a:gd name="connsiteY8" fmla="*/ 1715501 h 3638941"/>
              <a:gd name="connsiteX9" fmla="*/ 1928566 w 1928566"/>
              <a:gd name="connsiteY9" fmla="*/ 2126181 h 3638941"/>
              <a:gd name="connsiteX10" fmla="*/ 1928566 w 1928566"/>
              <a:gd name="connsiteY10" fmla="*/ 2573251 h 3638941"/>
              <a:gd name="connsiteX11" fmla="*/ 1928566 w 1928566"/>
              <a:gd name="connsiteY11" fmla="*/ 3165879 h 3638941"/>
              <a:gd name="connsiteX12" fmla="*/ 1928566 w 1928566"/>
              <a:gd name="connsiteY12" fmla="*/ 3638941 h 3638941"/>
              <a:gd name="connsiteX13" fmla="*/ 1407853 w 1928566"/>
              <a:gd name="connsiteY13" fmla="*/ 3638941 h 3638941"/>
              <a:gd name="connsiteX14" fmla="*/ 925712 w 1928566"/>
              <a:gd name="connsiteY14" fmla="*/ 3638941 h 3638941"/>
              <a:gd name="connsiteX15" fmla="*/ 443570 w 1928566"/>
              <a:gd name="connsiteY15" fmla="*/ 3638941 h 3638941"/>
              <a:gd name="connsiteX16" fmla="*/ 0 w 1928566"/>
              <a:gd name="connsiteY16" fmla="*/ 3638941 h 3638941"/>
              <a:gd name="connsiteX17" fmla="*/ 0 w 1928566"/>
              <a:gd name="connsiteY17" fmla="*/ 3046313 h 3638941"/>
              <a:gd name="connsiteX18" fmla="*/ 0 w 1928566"/>
              <a:gd name="connsiteY18" fmla="*/ 2490075 h 3638941"/>
              <a:gd name="connsiteX19" fmla="*/ 0 w 1928566"/>
              <a:gd name="connsiteY19" fmla="*/ 1970227 h 3638941"/>
              <a:gd name="connsiteX20" fmla="*/ 0 w 1928566"/>
              <a:gd name="connsiteY20" fmla="*/ 1559546 h 3638941"/>
              <a:gd name="connsiteX21" fmla="*/ 0 w 1928566"/>
              <a:gd name="connsiteY21" fmla="*/ 1003308 h 3638941"/>
              <a:gd name="connsiteX22" fmla="*/ 0 w 1928566"/>
              <a:gd name="connsiteY22" fmla="*/ 447070 h 3638941"/>
              <a:gd name="connsiteX23" fmla="*/ 0 w 1928566"/>
              <a:gd name="connsiteY23" fmla="*/ 0 h 363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28566" h="3638941" fill="none" extrusionOk="0">
                <a:moveTo>
                  <a:pt x="0" y="0"/>
                </a:moveTo>
                <a:cubicBezTo>
                  <a:pt x="216711" y="-947"/>
                  <a:pt x="315244" y="51629"/>
                  <a:pt x="482142" y="0"/>
                </a:cubicBezTo>
                <a:cubicBezTo>
                  <a:pt x="649040" y="-51629"/>
                  <a:pt x="805735" y="38170"/>
                  <a:pt x="925712" y="0"/>
                </a:cubicBezTo>
                <a:cubicBezTo>
                  <a:pt x="1045689" y="-38170"/>
                  <a:pt x="1252867" y="30846"/>
                  <a:pt x="1446425" y="0"/>
                </a:cubicBezTo>
                <a:cubicBezTo>
                  <a:pt x="1639983" y="-30846"/>
                  <a:pt x="1811279" y="48547"/>
                  <a:pt x="1928566" y="0"/>
                </a:cubicBezTo>
                <a:cubicBezTo>
                  <a:pt x="1944706" y="162972"/>
                  <a:pt x="1925601" y="309350"/>
                  <a:pt x="1928566" y="410680"/>
                </a:cubicBezTo>
                <a:cubicBezTo>
                  <a:pt x="1931531" y="512010"/>
                  <a:pt x="1919873" y="713970"/>
                  <a:pt x="1928566" y="821361"/>
                </a:cubicBezTo>
                <a:cubicBezTo>
                  <a:pt x="1937259" y="928752"/>
                  <a:pt x="1924075" y="1050976"/>
                  <a:pt x="1928566" y="1232041"/>
                </a:cubicBezTo>
                <a:cubicBezTo>
                  <a:pt x="1933057" y="1413106"/>
                  <a:pt x="1873984" y="1523162"/>
                  <a:pt x="1928566" y="1715501"/>
                </a:cubicBezTo>
                <a:cubicBezTo>
                  <a:pt x="1983148" y="1907840"/>
                  <a:pt x="1915920" y="1996363"/>
                  <a:pt x="1928566" y="2126181"/>
                </a:cubicBezTo>
                <a:cubicBezTo>
                  <a:pt x="1941212" y="2255999"/>
                  <a:pt x="1926477" y="2371328"/>
                  <a:pt x="1928566" y="2573251"/>
                </a:cubicBezTo>
                <a:cubicBezTo>
                  <a:pt x="1930655" y="2775174"/>
                  <a:pt x="1862438" y="2878913"/>
                  <a:pt x="1928566" y="3165879"/>
                </a:cubicBezTo>
                <a:cubicBezTo>
                  <a:pt x="1994694" y="3452845"/>
                  <a:pt x="1907871" y="3470476"/>
                  <a:pt x="1928566" y="3638941"/>
                </a:cubicBezTo>
                <a:cubicBezTo>
                  <a:pt x="1744013" y="3691171"/>
                  <a:pt x="1578040" y="3625562"/>
                  <a:pt x="1407853" y="3638941"/>
                </a:cubicBezTo>
                <a:cubicBezTo>
                  <a:pt x="1237666" y="3652320"/>
                  <a:pt x="1045282" y="3587980"/>
                  <a:pt x="925712" y="3638941"/>
                </a:cubicBezTo>
                <a:cubicBezTo>
                  <a:pt x="806142" y="3689902"/>
                  <a:pt x="600504" y="3620783"/>
                  <a:pt x="443570" y="3638941"/>
                </a:cubicBezTo>
                <a:cubicBezTo>
                  <a:pt x="286636" y="3657099"/>
                  <a:pt x="201147" y="3589802"/>
                  <a:pt x="0" y="3638941"/>
                </a:cubicBezTo>
                <a:cubicBezTo>
                  <a:pt x="-43461" y="3356047"/>
                  <a:pt x="1882" y="3286468"/>
                  <a:pt x="0" y="3046313"/>
                </a:cubicBezTo>
                <a:cubicBezTo>
                  <a:pt x="-1882" y="2806158"/>
                  <a:pt x="27855" y="2606701"/>
                  <a:pt x="0" y="2490075"/>
                </a:cubicBezTo>
                <a:cubicBezTo>
                  <a:pt x="-27855" y="2373449"/>
                  <a:pt x="34407" y="2157690"/>
                  <a:pt x="0" y="1970227"/>
                </a:cubicBezTo>
                <a:cubicBezTo>
                  <a:pt x="-34407" y="1782764"/>
                  <a:pt x="15767" y="1717344"/>
                  <a:pt x="0" y="1559546"/>
                </a:cubicBezTo>
                <a:cubicBezTo>
                  <a:pt x="-15767" y="1401748"/>
                  <a:pt x="14962" y="1128652"/>
                  <a:pt x="0" y="1003308"/>
                </a:cubicBezTo>
                <a:cubicBezTo>
                  <a:pt x="-14962" y="877964"/>
                  <a:pt x="13583" y="628818"/>
                  <a:pt x="0" y="447070"/>
                </a:cubicBezTo>
                <a:cubicBezTo>
                  <a:pt x="-13583" y="265322"/>
                  <a:pt x="17666" y="104865"/>
                  <a:pt x="0" y="0"/>
                </a:cubicBezTo>
                <a:close/>
              </a:path>
              <a:path w="1928566" h="3638941" stroke="0" extrusionOk="0">
                <a:moveTo>
                  <a:pt x="0" y="0"/>
                </a:moveTo>
                <a:cubicBezTo>
                  <a:pt x="247533" y="-3366"/>
                  <a:pt x="356045" y="39902"/>
                  <a:pt x="520713" y="0"/>
                </a:cubicBezTo>
                <a:cubicBezTo>
                  <a:pt x="685381" y="-39902"/>
                  <a:pt x="866449" y="17072"/>
                  <a:pt x="1022140" y="0"/>
                </a:cubicBezTo>
                <a:cubicBezTo>
                  <a:pt x="1177831" y="-17072"/>
                  <a:pt x="1368032" y="10689"/>
                  <a:pt x="1484996" y="0"/>
                </a:cubicBezTo>
                <a:cubicBezTo>
                  <a:pt x="1601960" y="-10689"/>
                  <a:pt x="1767675" y="322"/>
                  <a:pt x="1928566" y="0"/>
                </a:cubicBezTo>
                <a:cubicBezTo>
                  <a:pt x="1958088" y="200370"/>
                  <a:pt x="1890255" y="233926"/>
                  <a:pt x="1928566" y="447070"/>
                </a:cubicBezTo>
                <a:cubicBezTo>
                  <a:pt x="1966877" y="660214"/>
                  <a:pt x="1912728" y="687415"/>
                  <a:pt x="1928566" y="857750"/>
                </a:cubicBezTo>
                <a:cubicBezTo>
                  <a:pt x="1944404" y="1028085"/>
                  <a:pt x="1911797" y="1191551"/>
                  <a:pt x="1928566" y="1450378"/>
                </a:cubicBezTo>
                <a:cubicBezTo>
                  <a:pt x="1945335" y="1709205"/>
                  <a:pt x="1875843" y="1766841"/>
                  <a:pt x="1928566" y="2006616"/>
                </a:cubicBezTo>
                <a:cubicBezTo>
                  <a:pt x="1981289" y="2246391"/>
                  <a:pt x="1875225" y="2337950"/>
                  <a:pt x="1928566" y="2490075"/>
                </a:cubicBezTo>
                <a:cubicBezTo>
                  <a:pt x="1981907" y="2642200"/>
                  <a:pt x="1909992" y="2814041"/>
                  <a:pt x="1928566" y="2900756"/>
                </a:cubicBezTo>
                <a:cubicBezTo>
                  <a:pt x="1947140" y="2987471"/>
                  <a:pt x="1854463" y="3427794"/>
                  <a:pt x="1928566" y="3638941"/>
                </a:cubicBezTo>
                <a:cubicBezTo>
                  <a:pt x="1830083" y="3659670"/>
                  <a:pt x="1702226" y="3594856"/>
                  <a:pt x="1484996" y="3638941"/>
                </a:cubicBezTo>
                <a:cubicBezTo>
                  <a:pt x="1267766" y="3683026"/>
                  <a:pt x="1140208" y="3624961"/>
                  <a:pt x="983569" y="3638941"/>
                </a:cubicBezTo>
                <a:cubicBezTo>
                  <a:pt x="826930" y="3652921"/>
                  <a:pt x="636366" y="3611600"/>
                  <a:pt x="462856" y="3638941"/>
                </a:cubicBezTo>
                <a:cubicBezTo>
                  <a:pt x="289346" y="3666282"/>
                  <a:pt x="197583" y="3586117"/>
                  <a:pt x="0" y="3638941"/>
                </a:cubicBezTo>
                <a:cubicBezTo>
                  <a:pt x="-18429" y="3384847"/>
                  <a:pt x="11393" y="3335301"/>
                  <a:pt x="0" y="3119092"/>
                </a:cubicBezTo>
                <a:cubicBezTo>
                  <a:pt x="-11393" y="2902883"/>
                  <a:pt x="15352" y="2677915"/>
                  <a:pt x="0" y="2526465"/>
                </a:cubicBezTo>
                <a:cubicBezTo>
                  <a:pt x="-15352" y="2375015"/>
                  <a:pt x="41134" y="2140444"/>
                  <a:pt x="0" y="1970227"/>
                </a:cubicBezTo>
                <a:cubicBezTo>
                  <a:pt x="-41134" y="1800010"/>
                  <a:pt x="55091" y="1642423"/>
                  <a:pt x="0" y="1377599"/>
                </a:cubicBezTo>
                <a:cubicBezTo>
                  <a:pt x="-55091" y="1112775"/>
                  <a:pt x="45530" y="1104964"/>
                  <a:pt x="0" y="930529"/>
                </a:cubicBezTo>
                <a:cubicBezTo>
                  <a:pt x="-45530" y="756094"/>
                  <a:pt x="45226" y="724585"/>
                  <a:pt x="0" y="519849"/>
                </a:cubicBezTo>
                <a:cubicBezTo>
                  <a:pt x="-45226" y="315113"/>
                  <a:pt x="44850" y="205176"/>
                  <a:pt x="0" y="0"/>
                </a:cubicBezTo>
                <a:close/>
              </a:path>
            </a:pathLst>
          </a:custGeom>
          <a:solidFill>
            <a:schemeClr val="bg1"/>
          </a:solidFill>
          <a:ln w="76200">
            <a:solidFill>
              <a:schemeClr val="accent2">
                <a:lumMod val="20000"/>
                <a:lumOff val="80000"/>
              </a:schemeClr>
            </a:solidFill>
            <a:extLst>
              <a:ext uri="{C807C97D-BFC1-408E-A445-0C87EB9F89A2}">
                <ask:lineSketchStyleProps xmlns:ask="http://schemas.microsoft.com/office/drawing/2018/sketchyshapes" sd="913503214">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oAutofit/>
          </a:bodyPr>
          <a:lstStyle/>
          <a:p>
            <a:r>
              <a:rPr lang="en-GB" sz="1800" b="0" i="0" u="none" strike="noStrike" baseline="0" noProof="0" dirty="0">
                <a:latin typeface="Liberation Serif" panose="02020603050405020304" pitchFamily="18" charset="0"/>
              </a:rPr>
              <a:t>“There are no capital instruments issued in relation to the ‘ownerless’ e</a:t>
            </a:r>
            <a:r>
              <a:rPr lang="en-GB" sz="1800" b="0" i="0" u="none" strike="noStrike" baseline="0" noProof="0" dirty="0">
                <a:solidFill>
                  <a:schemeClr val="tx1"/>
                </a:solidFill>
                <a:latin typeface="Liberation Serif" panose="02020603050405020304" pitchFamily="18" charset="0"/>
              </a:rPr>
              <a:t>quity.”</a:t>
            </a:r>
          </a:p>
          <a:p>
            <a:endParaRPr lang="en-GB" sz="1800" b="0" i="0" u="none" strike="noStrike" baseline="0" noProof="0" dirty="0">
              <a:solidFill>
                <a:schemeClr val="tx1"/>
              </a:solidFill>
              <a:latin typeface="Liberation Serif" panose="02020603050405020304" pitchFamily="18" charset="0"/>
            </a:endParaRPr>
          </a:p>
          <a:p>
            <a:r>
              <a:rPr lang="en-GB" sz="1800" b="0" i="0" u="none" strike="noStrike" baseline="0" noProof="0" dirty="0">
                <a:solidFill>
                  <a:schemeClr val="tx1"/>
                </a:solidFill>
                <a:latin typeface="Liberation Serif" panose="02020603050405020304" pitchFamily="18" charset="0"/>
              </a:rPr>
              <a:t>“ownerless capital is not a capital instrument”</a:t>
            </a:r>
          </a:p>
        </p:txBody>
      </p:sp>
      <p:pic>
        <p:nvPicPr>
          <p:cNvPr id="9" name="Immagine 8">
            <a:extLst>
              <a:ext uri="{FF2B5EF4-FFF2-40B4-BE49-F238E27FC236}">
                <a16:creationId xmlns:a16="http://schemas.microsoft.com/office/drawing/2014/main" id="{F9BBE611-E55A-FE72-1855-44A9C4A537C4}"/>
              </a:ext>
            </a:extLst>
          </p:cNvPr>
          <p:cNvPicPr>
            <a:picLocks noChangeAspect="1"/>
          </p:cNvPicPr>
          <p:nvPr/>
        </p:nvPicPr>
        <p:blipFill>
          <a:blip r:embed="rId5"/>
          <a:stretch>
            <a:fillRect/>
          </a:stretch>
        </p:blipFill>
        <p:spPr>
          <a:xfrm>
            <a:off x="7244135" y="5994312"/>
            <a:ext cx="1327844" cy="632002"/>
          </a:xfrm>
          <a:prstGeom prst="rect">
            <a:avLst/>
          </a:prstGeom>
        </p:spPr>
      </p:pic>
      <p:pic>
        <p:nvPicPr>
          <p:cNvPr id="10" name="Immagine 9">
            <a:extLst>
              <a:ext uri="{FF2B5EF4-FFF2-40B4-BE49-F238E27FC236}">
                <a16:creationId xmlns:a16="http://schemas.microsoft.com/office/drawing/2014/main" id="{881FE509-4220-54BC-AA7A-D4E730DB27C0}"/>
              </a:ext>
            </a:extLst>
          </p:cNvPr>
          <p:cNvPicPr>
            <a:picLocks noChangeAspect="1"/>
          </p:cNvPicPr>
          <p:nvPr/>
        </p:nvPicPr>
        <p:blipFill>
          <a:blip r:embed="rId6"/>
          <a:stretch>
            <a:fillRect/>
          </a:stretch>
        </p:blipFill>
        <p:spPr>
          <a:xfrm>
            <a:off x="8866365" y="4839949"/>
            <a:ext cx="1439737" cy="1621450"/>
          </a:xfrm>
          <a:prstGeom prst="rect">
            <a:avLst/>
          </a:prstGeom>
          <a:ln>
            <a:solidFill>
              <a:schemeClr val="tx1"/>
            </a:solidFill>
          </a:ln>
        </p:spPr>
      </p:pic>
      <p:sp>
        <p:nvSpPr>
          <p:cNvPr id="11" name="CasellaDiTesto 10">
            <a:extLst>
              <a:ext uri="{FF2B5EF4-FFF2-40B4-BE49-F238E27FC236}">
                <a16:creationId xmlns:a16="http://schemas.microsoft.com/office/drawing/2014/main" id="{6601FC30-9B08-4657-F64F-2DB9B11F470F}"/>
              </a:ext>
            </a:extLst>
          </p:cNvPr>
          <p:cNvSpPr txBox="1"/>
          <p:nvPr/>
        </p:nvSpPr>
        <p:spPr>
          <a:xfrm>
            <a:off x="9693872" y="2585157"/>
            <a:ext cx="2419106" cy="4088234"/>
          </a:xfrm>
          <a:custGeom>
            <a:avLst/>
            <a:gdLst>
              <a:gd name="connsiteX0" fmla="*/ 0 w 2419106"/>
              <a:gd name="connsiteY0" fmla="*/ 0 h 4088234"/>
              <a:gd name="connsiteX1" fmla="*/ 532203 w 2419106"/>
              <a:gd name="connsiteY1" fmla="*/ 0 h 4088234"/>
              <a:gd name="connsiteX2" fmla="*/ 1064407 w 2419106"/>
              <a:gd name="connsiteY2" fmla="*/ 0 h 4088234"/>
              <a:gd name="connsiteX3" fmla="*/ 1475655 w 2419106"/>
              <a:gd name="connsiteY3" fmla="*/ 0 h 4088234"/>
              <a:gd name="connsiteX4" fmla="*/ 1886903 w 2419106"/>
              <a:gd name="connsiteY4" fmla="*/ 0 h 4088234"/>
              <a:gd name="connsiteX5" fmla="*/ 2419106 w 2419106"/>
              <a:gd name="connsiteY5" fmla="*/ 0 h 4088234"/>
              <a:gd name="connsiteX6" fmla="*/ 2419106 w 2419106"/>
              <a:gd name="connsiteY6" fmla="*/ 624916 h 4088234"/>
              <a:gd name="connsiteX7" fmla="*/ 2419106 w 2419106"/>
              <a:gd name="connsiteY7" fmla="*/ 1168067 h 4088234"/>
              <a:gd name="connsiteX8" fmla="*/ 2419106 w 2419106"/>
              <a:gd name="connsiteY8" fmla="*/ 1629453 h 4088234"/>
              <a:gd name="connsiteX9" fmla="*/ 2419106 w 2419106"/>
              <a:gd name="connsiteY9" fmla="*/ 2131722 h 4088234"/>
              <a:gd name="connsiteX10" fmla="*/ 2419106 w 2419106"/>
              <a:gd name="connsiteY10" fmla="*/ 2797520 h 4088234"/>
              <a:gd name="connsiteX11" fmla="*/ 2419106 w 2419106"/>
              <a:gd name="connsiteY11" fmla="*/ 3258907 h 4088234"/>
              <a:gd name="connsiteX12" fmla="*/ 2419106 w 2419106"/>
              <a:gd name="connsiteY12" fmla="*/ 4088234 h 4088234"/>
              <a:gd name="connsiteX13" fmla="*/ 1911094 w 2419106"/>
              <a:gd name="connsiteY13" fmla="*/ 4088234 h 4088234"/>
              <a:gd name="connsiteX14" fmla="*/ 1427273 w 2419106"/>
              <a:gd name="connsiteY14" fmla="*/ 4088234 h 4088234"/>
              <a:gd name="connsiteX15" fmla="*/ 943451 w 2419106"/>
              <a:gd name="connsiteY15" fmla="*/ 4088234 h 4088234"/>
              <a:gd name="connsiteX16" fmla="*/ 0 w 2419106"/>
              <a:gd name="connsiteY16" fmla="*/ 4088234 h 4088234"/>
              <a:gd name="connsiteX17" fmla="*/ 0 w 2419106"/>
              <a:gd name="connsiteY17" fmla="*/ 3585965 h 4088234"/>
              <a:gd name="connsiteX18" fmla="*/ 0 w 2419106"/>
              <a:gd name="connsiteY18" fmla="*/ 3001932 h 4088234"/>
              <a:gd name="connsiteX19" fmla="*/ 0 w 2419106"/>
              <a:gd name="connsiteY19" fmla="*/ 2540545 h 4088234"/>
              <a:gd name="connsiteX20" fmla="*/ 0 w 2419106"/>
              <a:gd name="connsiteY20" fmla="*/ 1915630 h 4088234"/>
              <a:gd name="connsiteX21" fmla="*/ 0 w 2419106"/>
              <a:gd name="connsiteY21" fmla="*/ 1290714 h 4088234"/>
              <a:gd name="connsiteX22" fmla="*/ 0 w 2419106"/>
              <a:gd name="connsiteY22" fmla="*/ 829327 h 4088234"/>
              <a:gd name="connsiteX23" fmla="*/ 0 w 2419106"/>
              <a:gd name="connsiteY23" fmla="*/ 0 h 408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19106" h="4088234" fill="none" extrusionOk="0">
                <a:moveTo>
                  <a:pt x="0" y="0"/>
                </a:moveTo>
                <a:cubicBezTo>
                  <a:pt x="192644" y="-37848"/>
                  <a:pt x="356603" y="27136"/>
                  <a:pt x="532203" y="0"/>
                </a:cubicBezTo>
                <a:cubicBezTo>
                  <a:pt x="707803" y="-27136"/>
                  <a:pt x="842493" y="40151"/>
                  <a:pt x="1064407" y="0"/>
                </a:cubicBezTo>
                <a:cubicBezTo>
                  <a:pt x="1286321" y="-40151"/>
                  <a:pt x="1306488" y="22336"/>
                  <a:pt x="1475655" y="0"/>
                </a:cubicBezTo>
                <a:cubicBezTo>
                  <a:pt x="1644822" y="-22336"/>
                  <a:pt x="1785477" y="13992"/>
                  <a:pt x="1886903" y="0"/>
                </a:cubicBezTo>
                <a:cubicBezTo>
                  <a:pt x="1988329" y="-13992"/>
                  <a:pt x="2264732" y="46711"/>
                  <a:pt x="2419106" y="0"/>
                </a:cubicBezTo>
                <a:cubicBezTo>
                  <a:pt x="2464182" y="244869"/>
                  <a:pt x="2364042" y="340953"/>
                  <a:pt x="2419106" y="624916"/>
                </a:cubicBezTo>
                <a:cubicBezTo>
                  <a:pt x="2474170" y="908879"/>
                  <a:pt x="2358940" y="973652"/>
                  <a:pt x="2419106" y="1168067"/>
                </a:cubicBezTo>
                <a:cubicBezTo>
                  <a:pt x="2479272" y="1362482"/>
                  <a:pt x="2408348" y="1474459"/>
                  <a:pt x="2419106" y="1629453"/>
                </a:cubicBezTo>
                <a:cubicBezTo>
                  <a:pt x="2429864" y="1784447"/>
                  <a:pt x="2412788" y="1947139"/>
                  <a:pt x="2419106" y="2131722"/>
                </a:cubicBezTo>
                <a:cubicBezTo>
                  <a:pt x="2425424" y="2316305"/>
                  <a:pt x="2352086" y="2472977"/>
                  <a:pt x="2419106" y="2797520"/>
                </a:cubicBezTo>
                <a:cubicBezTo>
                  <a:pt x="2486126" y="3122063"/>
                  <a:pt x="2387984" y="3041387"/>
                  <a:pt x="2419106" y="3258907"/>
                </a:cubicBezTo>
                <a:cubicBezTo>
                  <a:pt x="2450228" y="3476427"/>
                  <a:pt x="2364508" y="3828973"/>
                  <a:pt x="2419106" y="4088234"/>
                </a:cubicBezTo>
                <a:cubicBezTo>
                  <a:pt x="2296311" y="4117508"/>
                  <a:pt x="2118280" y="4050858"/>
                  <a:pt x="1911094" y="4088234"/>
                </a:cubicBezTo>
                <a:cubicBezTo>
                  <a:pt x="1703908" y="4125610"/>
                  <a:pt x="1630800" y="4065016"/>
                  <a:pt x="1427273" y="4088234"/>
                </a:cubicBezTo>
                <a:cubicBezTo>
                  <a:pt x="1223746" y="4111452"/>
                  <a:pt x="1100874" y="4046121"/>
                  <a:pt x="943451" y="4088234"/>
                </a:cubicBezTo>
                <a:cubicBezTo>
                  <a:pt x="786028" y="4130347"/>
                  <a:pt x="213413" y="3996701"/>
                  <a:pt x="0" y="4088234"/>
                </a:cubicBezTo>
                <a:cubicBezTo>
                  <a:pt x="-21224" y="3867991"/>
                  <a:pt x="37780" y="3718122"/>
                  <a:pt x="0" y="3585965"/>
                </a:cubicBezTo>
                <a:cubicBezTo>
                  <a:pt x="-37780" y="3453808"/>
                  <a:pt x="43893" y="3159812"/>
                  <a:pt x="0" y="3001932"/>
                </a:cubicBezTo>
                <a:cubicBezTo>
                  <a:pt x="-43893" y="2844052"/>
                  <a:pt x="50292" y="2683315"/>
                  <a:pt x="0" y="2540545"/>
                </a:cubicBezTo>
                <a:cubicBezTo>
                  <a:pt x="-50292" y="2397775"/>
                  <a:pt x="36135" y="2090255"/>
                  <a:pt x="0" y="1915630"/>
                </a:cubicBezTo>
                <a:cubicBezTo>
                  <a:pt x="-36135" y="1741006"/>
                  <a:pt x="26726" y="1565352"/>
                  <a:pt x="0" y="1290714"/>
                </a:cubicBezTo>
                <a:cubicBezTo>
                  <a:pt x="-26726" y="1016076"/>
                  <a:pt x="3608" y="1036638"/>
                  <a:pt x="0" y="829327"/>
                </a:cubicBezTo>
                <a:cubicBezTo>
                  <a:pt x="-3608" y="622016"/>
                  <a:pt x="13912" y="307875"/>
                  <a:pt x="0" y="0"/>
                </a:cubicBezTo>
                <a:close/>
              </a:path>
              <a:path w="2419106" h="4088234" stroke="0" extrusionOk="0">
                <a:moveTo>
                  <a:pt x="0" y="0"/>
                </a:moveTo>
                <a:cubicBezTo>
                  <a:pt x="114416" y="-24499"/>
                  <a:pt x="318866" y="60042"/>
                  <a:pt x="532203" y="0"/>
                </a:cubicBezTo>
                <a:cubicBezTo>
                  <a:pt x="745540" y="-60042"/>
                  <a:pt x="872348" y="6978"/>
                  <a:pt x="1040216" y="0"/>
                </a:cubicBezTo>
                <a:cubicBezTo>
                  <a:pt x="1208084" y="-6978"/>
                  <a:pt x="1278036" y="50305"/>
                  <a:pt x="1499846" y="0"/>
                </a:cubicBezTo>
                <a:cubicBezTo>
                  <a:pt x="1721656" y="-50305"/>
                  <a:pt x="1729086" y="22220"/>
                  <a:pt x="1935285" y="0"/>
                </a:cubicBezTo>
                <a:cubicBezTo>
                  <a:pt x="2141484" y="-22220"/>
                  <a:pt x="2280073" y="35470"/>
                  <a:pt x="2419106" y="0"/>
                </a:cubicBezTo>
                <a:cubicBezTo>
                  <a:pt x="2480914" y="209777"/>
                  <a:pt x="2358381" y="397021"/>
                  <a:pt x="2419106" y="584033"/>
                </a:cubicBezTo>
                <a:cubicBezTo>
                  <a:pt x="2479831" y="771045"/>
                  <a:pt x="2405636" y="943123"/>
                  <a:pt x="2419106" y="1249832"/>
                </a:cubicBezTo>
                <a:cubicBezTo>
                  <a:pt x="2432576" y="1556541"/>
                  <a:pt x="2382623" y="1643026"/>
                  <a:pt x="2419106" y="1874747"/>
                </a:cubicBezTo>
                <a:cubicBezTo>
                  <a:pt x="2455589" y="2106468"/>
                  <a:pt x="2365027" y="2222849"/>
                  <a:pt x="2419106" y="2417898"/>
                </a:cubicBezTo>
                <a:cubicBezTo>
                  <a:pt x="2473185" y="2612947"/>
                  <a:pt x="2383854" y="2736891"/>
                  <a:pt x="2419106" y="2879285"/>
                </a:cubicBezTo>
                <a:cubicBezTo>
                  <a:pt x="2454358" y="3021679"/>
                  <a:pt x="2351853" y="3241326"/>
                  <a:pt x="2419106" y="3504201"/>
                </a:cubicBezTo>
                <a:cubicBezTo>
                  <a:pt x="2486359" y="3767076"/>
                  <a:pt x="2356872" y="3903550"/>
                  <a:pt x="2419106" y="4088234"/>
                </a:cubicBezTo>
                <a:cubicBezTo>
                  <a:pt x="2305288" y="4142707"/>
                  <a:pt x="2027001" y="4059497"/>
                  <a:pt x="1886903" y="4088234"/>
                </a:cubicBezTo>
                <a:cubicBezTo>
                  <a:pt x="1746805" y="4116971"/>
                  <a:pt x="1533232" y="4031382"/>
                  <a:pt x="1354699" y="4088234"/>
                </a:cubicBezTo>
                <a:cubicBezTo>
                  <a:pt x="1176166" y="4145086"/>
                  <a:pt x="1004871" y="4058110"/>
                  <a:pt x="870878" y="4088234"/>
                </a:cubicBezTo>
                <a:cubicBezTo>
                  <a:pt x="736885" y="4118358"/>
                  <a:pt x="304148" y="4066555"/>
                  <a:pt x="0" y="4088234"/>
                </a:cubicBezTo>
                <a:cubicBezTo>
                  <a:pt x="-12958" y="3829626"/>
                  <a:pt x="10998" y="3614066"/>
                  <a:pt x="0" y="3463318"/>
                </a:cubicBezTo>
                <a:cubicBezTo>
                  <a:pt x="-10998" y="3312570"/>
                  <a:pt x="53419" y="2972415"/>
                  <a:pt x="0" y="2838402"/>
                </a:cubicBezTo>
                <a:cubicBezTo>
                  <a:pt x="-53419" y="2704389"/>
                  <a:pt x="53903" y="2363499"/>
                  <a:pt x="0" y="2172604"/>
                </a:cubicBezTo>
                <a:cubicBezTo>
                  <a:pt x="-53903" y="1981709"/>
                  <a:pt x="15013" y="1822580"/>
                  <a:pt x="0" y="1670336"/>
                </a:cubicBezTo>
                <a:cubicBezTo>
                  <a:pt x="-15013" y="1518092"/>
                  <a:pt x="50807" y="1428577"/>
                  <a:pt x="0" y="1208949"/>
                </a:cubicBezTo>
                <a:cubicBezTo>
                  <a:pt x="-50807" y="989321"/>
                  <a:pt x="25883" y="825186"/>
                  <a:pt x="0" y="624916"/>
                </a:cubicBezTo>
                <a:cubicBezTo>
                  <a:pt x="-25883" y="424646"/>
                  <a:pt x="61122" y="177167"/>
                  <a:pt x="0" y="0"/>
                </a:cubicBezTo>
                <a:close/>
              </a:path>
            </a:pathLst>
          </a:custGeom>
          <a:solidFill>
            <a:schemeClr val="bg1"/>
          </a:solidFill>
          <a:ln w="76200">
            <a:solidFill>
              <a:schemeClr val="accent2">
                <a:lumMod val="20000"/>
                <a:lumOff val="80000"/>
              </a:schemeClr>
            </a:solidFill>
            <a:extLst>
              <a:ext uri="{C807C97D-BFC1-408E-A445-0C87EB9F89A2}">
                <ask:lineSketchStyleProps xmlns:ask="http://schemas.microsoft.com/office/drawing/2018/sketchyshapes" sd="913503214">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oAutofit/>
          </a:bodyPr>
          <a:lstStyle/>
          <a:p>
            <a:r>
              <a:rPr lang="en-GB" sz="1800" b="0" i="0" u="none" strike="noStrike" baseline="0" noProof="0" dirty="0">
                <a:latin typeface="Liberation Serif" panose="02020603050405020304" pitchFamily="18" charset="0"/>
              </a:rPr>
              <a:t>“savings banks have not issued other equity instruments than equity certificates</a:t>
            </a:r>
            <a:r>
              <a:rPr lang="en-GB" sz="1800" b="0" i="0" u="none" strike="noStrike" baseline="0" noProof="0" dirty="0">
                <a:solidFill>
                  <a:schemeClr val="tx1"/>
                </a:solidFill>
                <a:latin typeface="Liberation Serif" panose="02020603050405020304" pitchFamily="18" charset="0"/>
              </a:rPr>
              <a:t>”</a:t>
            </a:r>
          </a:p>
          <a:p>
            <a:endParaRPr lang="en-GB" sz="1050" noProof="0" dirty="0">
              <a:solidFill>
                <a:schemeClr val="tx1"/>
              </a:solidFill>
              <a:latin typeface="Liberation Serif" panose="02020603050405020304" pitchFamily="18" charset="0"/>
            </a:endParaRPr>
          </a:p>
          <a:p>
            <a:r>
              <a:rPr lang="en-GB" sz="1800" noProof="0" dirty="0">
                <a:solidFill>
                  <a:schemeClr val="tx1"/>
                </a:solidFill>
                <a:latin typeface="Liberation Serif" panose="02020603050405020304" pitchFamily="18" charset="0"/>
              </a:rPr>
              <a:t>ECs absorb </a:t>
            </a:r>
            <a:r>
              <a:rPr lang="en-GB" sz="1800" b="0" i="0" u="none" strike="noStrike" baseline="0" noProof="0" dirty="0">
                <a:solidFill>
                  <a:schemeClr val="tx1"/>
                </a:solidFill>
                <a:latin typeface="Liberation Serif" panose="02020603050405020304" pitchFamily="18" charset="0"/>
              </a:rPr>
              <a:t>“the first and proportionate largest share of the loss compared to other instruments issued in line with the requirement of the CRR cf. Article 28(1)(</a:t>
            </a:r>
            <a:r>
              <a:rPr lang="en-GB" sz="1800" b="0" i="0" u="none" strike="noStrike" baseline="0" noProof="0" dirty="0" err="1">
                <a:solidFill>
                  <a:schemeClr val="tx1"/>
                </a:solidFill>
                <a:latin typeface="Liberation Serif" panose="02020603050405020304" pitchFamily="18" charset="0"/>
              </a:rPr>
              <a:t>i</a:t>
            </a:r>
            <a:r>
              <a:rPr lang="en-GB" sz="1800" b="0" i="0" u="none" strike="noStrike" baseline="0" noProof="0" dirty="0">
                <a:solidFill>
                  <a:schemeClr val="tx1"/>
                </a:solidFill>
                <a:latin typeface="Liberation Serif" panose="02020603050405020304" pitchFamily="18" charset="0"/>
              </a:rPr>
              <a:t>)”</a:t>
            </a:r>
          </a:p>
          <a:p>
            <a:endParaRPr lang="en-GB" sz="1800" b="0" i="0" u="none" strike="noStrike" baseline="0" noProof="0" dirty="0">
              <a:solidFill>
                <a:schemeClr val="tx1"/>
              </a:solidFill>
              <a:latin typeface="Liberation Serif" panose="02020603050405020304" pitchFamily="18" charset="0"/>
            </a:endParaRPr>
          </a:p>
        </p:txBody>
      </p:sp>
      <p:pic>
        <p:nvPicPr>
          <p:cNvPr id="12" name="Immagine 11">
            <a:extLst>
              <a:ext uri="{FF2B5EF4-FFF2-40B4-BE49-F238E27FC236}">
                <a16:creationId xmlns:a16="http://schemas.microsoft.com/office/drawing/2014/main" id="{C62E1EB7-5D66-FF1D-8BFD-93A86FEC5C90}"/>
              </a:ext>
            </a:extLst>
          </p:cNvPr>
          <p:cNvPicPr>
            <a:picLocks noChangeAspect="1"/>
          </p:cNvPicPr>
          <p:nvPr/>
        </p:nvPicPr>
        <p:blipFill>
          <a:blip r:embed="rId7"/>
          <a:stretch>
            <a:fillRect/>
          </a:stretch>
        </p:blipFill>
        <p:spPr>
          <a:xfrm>
            <a:off x="10939060" y="6145518"/>
            <a:ext cx="1066455" cy="464221"/>
          </a:xfrm>
          <a:prstGeom prst="rect">
            <a:avLst/>
          </a:prstGeom>
        </p:spPr>
      </p:pic>
    </p:spTree>
    <p:extLst>
      <p:ext uri="{BB962C8B-B14F-4D97-AF65-F5344CB8AC3E}">
        <p14:creationId xmlns:p14="http://schemas.microsoft.com/office/powerpoint/2010/main" val="5509197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5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2" fill="hold" nodeType="afterEffect">
                                  <p:stCondLst>
                                    <p:cond delay="5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 presetClass="entr" presetSubtype="2" fill="hold" grpId="0" nodeType="afterEffect">
                                  <p:stCondLst>
                                    <p:cond delay="5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1+#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5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p:bldP spid="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58866D-3DC3-C394-ADA1-B059BCBF1774}"/>
              </a:ext>
            </a:extLst>
          </p:cNvPr>
          <p:cNvSpPr>
            <a:spLocks noGrp="1"/>
          </p:cNvSpPr>
          <p:nvPr>
            <p:ph type="title"/>
          </p:nvPr>
        </p:nvSpPr>
        <p:spPr/>
        <p:txBody>
          <a:bodyPr/>
          <a:lstStyle/>
          <a:p>
            <a:r>
              <a:rPr lang="en-GB" noProof="0" dirty="0"/>
              <a:t>The commission’s concerns: “ECS do not have rights to all the equity items in the bank” </a:t>
            </a:r>
          </a:p>
        </p:txBody>
      </p:sp>
      <p:sp>
        <p:nvSpPr>
          <p:cNvPr id="3" name="Segnaposto testo 2">
            <a:extLst>
              <a:ext uri="{FF2B5EF4-FFF2-40B4-BE49-F238E27FC236}">
                <a16:creationId xmlns:a16="http://schemas.microsoft.com/office/drawing/2014/main" id="{7927DEFC-1EFB-BA78-7AC5-A8692EACFF77}"/>
              </a:ext>
            </a:extLst>
          </p:cNvPr>
          <p:cNvSpPr>
            <a:spLocks noGrp="1"/>
          </p:cNvSpPr>
          <p:nvPr>
            <p:ph type="body" idx="1"/>
          </p:nvPr>
        </p:nvSpPr>
        <p:spPr>
          <a:xfrm>
            <a:off x="814920" y="1600201"/>
            <a:ext cx="6596150" cy="4540955"/>
          </a:xfrm>
        </p:spPr>
        <p:txBody>
          <a:bodyPr>
            <a:normAutofit fontScale="92500" lnSpcReduction="20000"/>
          </a:bodyPr>
          <a:lstStyle/>
          <a:p>
            <a:r>
              <a:rPr lang="en-GB" noProof="0" dirty="0"/>
              <a:t>True, but how does that contrast </a:t>
            </a:r>
            <a:br>
              <a:rPr lang="en-GB" noProof="0" dirty="0"/>
            </a:br>
            <a:r>
              <a:rPr lang="en-GB" noProof="0" dirty="0"/>
              <a:t>with the EU’s requirements?</a:t>
            </a:r>
          </a:p>
          <a:p>
            <a:pPr lvl="1"/>
            <a:r>
              <a:rPr lang="en-GB" noProof="0" dirty="0"/>
              <a:t>It does not, and no-one </a:t>
            </a:r>
            <a:br>
              <a:rPr lang="en-GB" noProof="0" dirty="0"/>
            </a:br>
            <a:r>
              <a:rPr lang="en-GB" noProof="0" dirty="0"/>
              <a:t>has shown otherwise</a:t>
            </a:r>
          </a:p>
          <a:p>
            <a:r>
              <a:rPr lang="en-GB" noProof="0" dirty="0"/>
              <a:t>Indeed:</a:t>
            </a:r>
          </a:p>
          <a:p>
            <a:pPr lvl="1"/>
            <a:r>
              <a:rPr lang="en-GB" noProof="0" dirty="0"/>
              <a:t>The </a:t>
            </a:r>
            <a:r>
              <a:rPr lang="en-GB" noProof="0" dirty="0">
                <a:solidFill>
                  <a:schemeClr val="tx1"/>
                </a:solidFill>
                <a:highlight>
                  <a:srgbClr val="FFFF99"/>
                </a:highlight>
              </a:rPr>
              <a:t>CRR (Article 29)</a:t>
            </a:r>
            <a:r>
              <a:rPr lang="en-GB" noProof="0" dirty="0"/>
              <a:t> explicitly provides for the possibility that savings banks issue capital instruments whose owners, in the event of liquidation, are entitled to a limited claim on the institution’s net assets</a:t>
            </a:r>
          </a:p>
        </p:txBody>
      </p:sp>
      <p:sp>
        <p:nvSpPr>
          <p:cNvPr id="4" name="Segnaposto numero diapositiva 3">
            <a:extLst>
              <a:ext uri="{FF2B5EF4-FFF2-40B4-BE49-F238E27FC236}">
                <a16:creationId xmlns:a16="http://schemas.microsoft.com/office/drawing/2014/main" id="{F6360BCF-9A8A-B4BB-B6DD-ADFF729B9A90}"/>
              </a:ext>
            </a:extLst>
          </p:cNvPr>
          <p:cNvSpPr>
            <a:spLocks noGrp="1"/>
          </p:cNvSpPr>
          <p:nvPr>
            <p:ph type="sldNum" idx="12"/>
          </p:nvPr>
        </p:nvSpPr>
        <p:spPr/>
        <p:txBody>
          <a:bodyPr/>
          <a:lstStyle/>
          <a:p>
            <a:r>
              <a:rPr lang="en-GB" noProof="0" dirty="0"/>
              <a:t>: </a:t>
            </a:r>
            <a:fld id="{00000000-1234-1234-1234-123412341234}" type="slidenum">
              <a:rPr lang="en-GB" noProof="0" smtClean="0"/>
              <a:pPr/>
              <a:t>23</a:t>
            </a:fld>
            <a:endParaRPr lang="en-GB" noProof="0" dirty="0"/>
          </a:p>
        </p:txBody>
      </p:sp>
      <p:grpSp>
        <p:nvGrpSpPr>
          <p:cNvPr id="13" name="Gruppo 12">
            <a:extLst>
              <a:ext uri="{FF2B5EF4-FFF2-40B4-BE49-F238E27FC236}">
                <a16:creationId xmlns:a16="http://schemas.microsoft.com/office/drawing/2014/main" id="{7A5AB564-C0D1-C9F3-8642-FBEFBBCE49C4}"/>
              </a:ext>
            </a:extLst>
          </p:cNvPr>
          <p:cNvGrpSpPr/>
          <p:nvPr/>
        </p:nvGrpSpPr>
        <p:grpSpPr>
          <a:xfrm>
            <a:off x="7411071" y="1738748"/>
            <a:ext cx="4606085" cy="3778435"/>
            <a:chOff x="3853919" y="1417638"/>
            <a:chExt cx="7058027" cy="5789797"/>
          </a:xfrm>
        </p:grpSpPr>
        <p:pic>
          <p:nvPicPr>
            <p:cNvPr id="6" name="Immagine 5">
              <a:extLst>
                <a:ext uri="{FF2B5EF4-FFF2-40B4-BE49-F238E27FC236}">
                  <a16:creationId xmlns:a16="http://schemas.microsoft.com/office/drawing/2014/main" id="{0D13ED92-5D68-1EFA-5D65-277177223EEB}"/>
                </a:ext>
              </a:extLst>
            </p:cNvPr>
            <p:cNvPicPr>
              <a:picLocks noChangeAspect="1"/>
            </p:cNvPicPr>
            <p:nvPr/>
          </p:nvPicPr>
          <p:blipFill>
            <a:blip r:embed="rId3"/>
            <a:stretch>
              <a:fillRect/>
            </a:stretch>
          </p:blipFill>
          <p:spPr>
            <a:xfrm>
              <a:off x="3853921" y="1417638"/>
              <a:ext cx="7058025" cy="1304925"/>
            </a:xfrm>
            <a:prstGeom prst="rect">
              <a:avLst/>
            </a:prstGeom>
          </p:spPr>
        </p:pic>
        <p:pic>
          <p:nvPicPr>
            <p:cNvPr id="7" name="Immagine 6">
              <a:extLst>
                <a:ext uri="{FF2B5EF4-FFF2-40B4-BE49-F238E27FC236}">
                  <a16:creationId xmlns:a16="http://schemas.microsoft.com/office/drawing/2014/main" id="{2F2A6F84-B8D7-8D85-BCC9-642B20464BF0}"/>
                </a:ext>
              </a:extLst>
            </p:cNvPr>
            <p:cNvPicPr>
              <a:picLocks noChangeAspect="1"/>
            </p:cNvPicPr>
            <p:nvPr/>
          </p:nvPicPr>
          <p:blipFill>
            <a:blip r:embed="rId4"/>
            <a:stretch>
              <a:fillRect/>
            </a:stretch>
          </p:blipFill>
          <p:spPr>
            <a:xfrm>
              <a:off x="3853921" y="2628901"/>
              <a:ext cx="7058025" cy="552450"/>
            </a:xfrm>
            <a:prstGeom prst="rect">
              <a:avLst/>
            </a:prstGeom>
          </p:spPr>
        </p:pic>
        <p:pic>
          <p:nvPicPr>
            <p:cNvPr id="8" name="Immagine 7">
              <a:extLst>
                <a:ext uri="{FF2B5EF4-FFF2-40B4-BE49-F238E27FC236}">
                  <a16:creationId xmlns:a16="http://schemas.microsoft.com/office/drawing/2014/main" id="{7BAFABD0-E519-E21B-E3EB-D3382501838B}"/>
                </a:ext>
              </a:extLst>
            </p:cNvPr>
            <p:cNvPicPr>
              <a:picLocks noChangeAspect="1"/>
            </p:cNvPicPr>
            <p:nvPr/>
          </p:nvPicPr>
          <p:blipFill>
            <a:blip r:embed="rId5"/>
            <a:stretch>
              <a:fillRect/>
            </a:stretch>
          </p:blipFill>
          <p:spPr>
            <a:xfrm>
              <a:off x="3853921" y="3022489"/>
              <a:ext cx="7058025" cy="1977799"/>
            </a:xfrm>
            <a:prstGeom prst="rect">
              <a:avLst/>
            </a:prstGeom>
          </p:spPr>
        </p:pic>
        <p:pic>
          <p:nvPicPr>
            <p:cNvPr id="9" name="Immagine 8">
              <a:extLst>
                <a:ext uri="{FF2B5EF4-FFF2-40B4-BE49-F238E27FC236}">
                  <a16:creationId xmlns:a16="http://schemas.microsoft.com/office/drawing/2014/main" id="{3F1CD236-27D0-0490-A1F1-E5A4B3B285E3}"/>
                </a:ext>
              </a:extLst>
            </p:cNvPr>
            <p:cNvPicPr>
              <a:picLocks noChangeAspect="1"/>
            </p:cNvPicPr>
            <p:nvPr/>
          </p:nvPicPr>
          <p:blipFill>
            <a:blip r:embed="rId4"/>
            <a:stretch>
              <a:fillRect/>
            </a:stretch>
          </p:blipFill>
          <p:spPr>
            <a:xfrm>
              <a:off x="3853920" y="4926901"/>
              <a:ext cx="7058025" cy="552450"/>
            </a:xfrm>
            <a:prstGeom prst="rect">
              <a:avLst/>
            </a:prstGeom>
          </p:spPr>
        </p:pic>
        <p:pic>
          <p:nvPicPr>
            <p:cNvPr id="10" name="Immagine 9">
              <a:extLst>
                <a:ext uri="{FF2B5EF4-FFF2-40B4-BE49-F238E27FC236}">
                  <a16:creationId xmlns:a16="http://schemas.microsoft.com/office/drawing/2014/main" id="{6528E778-DFAE-58EB-02F1-780B45393376}"/>
                </a:ext>
              </a:extLst>
            </p:cNvPr>
            <p:cNvPicPr>
              <a:picLocks noChangeAspect="1"/>
            </p:cNvPicPr>
            <p:nvPr/>
          </p:nvPicPr>
          <p:blipFill>
            <a:blip r:embed="rId6"/>
            <a:stretch>
              <a:fillRect/>
            </a:stretch>
          </p:blipFill>
          <p:spPr>
            <a:xfrm>
              <a:off x="3853919" y="5297503"/>
              <a:ext cx="7058025" cy="1909932"/>
            </a:xfrm>
            <a:prstGeom prst="rect">
              <a:avLst/>
            </a:prstGeom>
          </p:spPr>
        </p:pic>
        <p:sp>
          <p:nvSpPr>
            <p:cNvPr id="11" name="CasellaDiTesto 10">
              <a:extLst>
                <a:ext uri="{FF2B5EF4-FFF2-40B4-BE49-F238E27FC236}">
                  <a16:creationId xmlns:a16="http://schemas.microsoft.com/office/drawing/2014/main" id="{53A77875-7D31-3137-5760-48BE6DE61E79}"/>
                </a:ext>
              </a:extLst>
            </p:cNvPr>
            <p:cNvSpPr txBox="1"/>
            <p:nvPr/>
          </p:nvSpPr>
          <p:spPr>
            <a:xfrm>
              <a:off x="6869286" y="2602308"/>
              <a:ext cx="1027289" cy="475942"/>
            </a:xfrm>
            <a:prstGeom prst="rect">
              <a:avLst/>
            </a:prstGeom>
            <a:noFill/>
          </p:spPr>
          <p:txBody>
            <a:bodyPr wrap="none" rtlCol="0">
              <a:normAutofit fontScale="92500" lnSpcReduction="20000"/>
            </a:bodyPr>
            <a:lstStyle/>
            <a:p>
              <a:pPr algn="ctr"/>
              <a:r>
                <a:rPr lang="en-GB" sz="1800" noProof="0" dirty="0">
                  <a:solidFill>
                    <a:schemeClr val="tx1"/>
                  </a:solidFill>
                  <a:effectLst/>
                  <a:latin typeface="Twentieth Century" panose="020B0604020202020204" charset="0"/>
                </a:rPr>
                <a:t>[…]</a:t>
              </a:r>
            </a:p>
          </p:txBody>
        </p:sp>
        <p:sp>
          <p:nvSpPr>
            <p:cNvPr id="12" name="CasellaDiTesto 11">
              <a:extLst>
                <a:ext uri="{FF2B5EF4-FFF2-40B4-BE49-F238E27FC236}">
                  <a16:creationId xmlns:a16="http://schemas.microsoft.com/office/drawing/2014/main" id="{91806312-6BCC-C69E-1537-A88B42B8519B}"/>
                </a:ext>
              </a:extLst>
            </p:cNvPr>
            <p:cNvSpPr txBox="1"/>
            <p:nvPr/>
          </p:nvSpPr>
          <p:spPr>
            <a:xfrm>
              <a:off x="6869286" y="4933669"/>
              <a:ext cx="1027289" cy="475942"/>
            </a:xfrm>
            <a:prstGeom prst="rect">
              <a:avLst/>
            </a:prstGeom>
            <a:noFill/>
          </p:spPr>
          <p:txBody>
            <a:bodyPr wrap="none" rtlCol="0">
              <a:normAutofit fontScale="92500" lnSpcReduction="20000"/>
            </a:bodyPr>
            <a:lstStyle/>
            <a:p>
              <a:pPr algn="ctr"/>
              <a:r>
                <a:rPr lang="en-GB" sz="1800" noProof="0" dirty="0">
                  <a:solidFill>
                    <a:schemeClr val="tx1"/>
                  </a:solidFill>
                  <a:effectLst/>
                  <a:latin typeface="Twentieth Century" panose="020B0604020202020204" charset="0"/>
                </a:rPr>
                <a:t>[…]</a:t>
              </a:r>
            </a:p>
          </p:txBody>
        </p:sp>
      </p:grpSp>
    </p:spTree>
    <p:extLst>
      <p:ext uri="{BB962C8B-B14F-4D97-AF65-F5344CB8AC3E}">
        <p14:creationId xmlns:p14="http://schemas.microsoft.com/office/powerpoint/2010/main" val="14551460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8D5B-32AE-6485-584C-38DDF63D5B5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468C40D-0B50-85B9-268E-1BD6CAE76254}"/>
              </a:ext>
            </a:extLst>
          </p:cNvPr>
          <p:cNvSpPr>
            <a:spLocks noGrp="1"/>
          </p:cNvSpPr>
          <p:nvPr>
            <p:ph type="title"/>
          </p:nvPr>
        </p:nvSpPr>
        <p:spPr/>
        <p:txBody>
          <a:bodyPr/>
          <a:lstStyle/>
          <a:p>
            <a:r>
              <a:rPr lang="en-GB" noProof="0" dirty="0"/>
              <a:t>The commission’s concerns: “ECS do not have rights to all the equity items in the bank” /2</a:t>
            </a:r>
          </a:p>
        </p:txBody>
      </p:sp>
      <p:sp>
        <p:nvSpPr>
          <p:cNvPr id="3" name="Segnaposto testo 2">
            <a:extLst>
              <a:ext uri="{FF2B5EF4-FFF2-40B4-BE49-F238E27FC236}">
                <a16:creationId xmlns:a16="http://schemas.microsoft.com/office/drawing/2014/main" id="{9B267BA7-03DA-2411-26FD-F4922CD374A2}"/>
              </a:ext>
            </a:extLst>
          </p:cNvPr>
          <p:cNvSpPr>
            <a:spLocks noGrp="1"/>
          </p:cNvSpPr>
          <p:nvPr>
            <p:ph type="body" idx="1"/>
          </p:nvPr>
        </p:nvSpPr>
        <p:spPr>
          <a:xfrm>
            <a:off x="814919" y="1600201"/>
            <a:ext cx="6963125" cy="5141913"/>
          </a:xfrm>
        </p:spPr>
        <p:txBody>
          <a:bodyPr>
            <a:normAutofit fontScale="85000" lnSpcReduction="20000"/>
          </a:bodyPr>
          <a:lstStyle/>
          <a:p>
            <a:r>
              <a:rPr lang="en-GB" noProof="0" dirty="0">
                <a:solidFill>
                  <a:schemeClr val="bg1">
                    <a:lumMod val="75000"/>
                  </a:schemeClr>
                </a:solidFill>
              </a:rPr>
              <a:t>True, but how does that contrast with the EU’s requirements?</a:t>
            </a:r>
          </a:p>
          <a:p>
            <a:pPr lvl="1"/>
            <a:r>
              <a:rPr lang="en-GB" noProof="0" dirty="0">
                <a:solidFill>
                  <a:schemeClr val="bg1">
                    <a:lumMod val="75000"/>
                  </a:schemeClr>
                </a:solidFill>
              </a:rPr>
              <a:t>It does not, and no-one has shown otherwise</a:t>
            </a:r>
          </a:p>
          <a:p>
            <a:r>
              <a:rPr lang="en-GB" noProof="0" dirty="0"/>
              <a:t>Indeed:</a:t>
            </a:r>
          </a:p>
          <a:p>
            <a:pPr lvl="1"/>
            <a:r>
              <a:rPr lang="en-GB" noProof="0" dirty="0">
                <a:solidFill>
                  <a:schemeClr val="bg1">
                    <a:lumMod val="75000"/>
                  </a:schemeClr>
                </a:solidFill>
              </a:rPr>
              <a:t>The CRR (Article 29) explicitly provides for the possibility that savings banks issue capital instruments whose owners, in the event of liquidation, are entitled to a limited claim on the institution’s net assets</a:t>
            </a:r>
          </a:p>
          <a:p>
            <a:pPr lvl="1"/>
            <a:r>
              <a:rPr lang="en-GB" noProof="0" dirty="0">
                <a:solidFill>
                  <a:schemeClr val="tx1"/>
                </a:solidFill>
                <a:highlight>
                  <a:srgbClr val="FFCCD8"/>
                </a:highlight>
              </a:rPr>
              <a:t>Regulation 241/2014</a:t>
            </a:r>
            <a:r>
              <a:rPr lang="en-GB" noProof="0" dirty="0">
                <a:solidFill>
                  <a:schemeClr val="tx1"/>
                </a:solidFill>
              </a:rPr>
              <a:t> </a:t>
            </a:r>
            <a:r>
              <a:rPr lang="en-GB" noProof="0" dirty="0"/>
              <a:t>(Recital 7) openly refers to CET1 instruments that only “benefit </a:t>
            </a:r>
            <a:r>
              <a:rPr lang="en-GB" b="1" noProof="0" dirty="0"/>
              <a:t>to some extent</a:t>
            </a:r>
            <a:r>
              <a:rPr lang="en-GB" noProof="0" dirty="0"/>
              <a:t>” from a savings bank’s reserves</a:t>
            </a:r>
          </a:p>
        </p:txBody>
      </p:sp>
      <p:sp>
        <p:nvSpPr>
          <p:cNvPr id="4" name="Segnaposto numero diapositiva 3">
            <a:extLst>
              <a:ext uri="{FF2B5EF4-FFF2-40B4-BE49-F238E27FC236}">
                <a16:creationId xmlns:a16="http://schemas.microsoft.com/office/drawing/2014/main" id="{99477EBB-B4EF-4246-86B7-539F78E54B6D}"/>
              </a:ext>
            </a:extLst>
          </p:cNvPr>
          <p:cNvSpPr>
            <a:spLocks noGrp="1"/>
          </p:cNvSpPr>
          <p:nvPr>
            <p:ph type="sldNum" idx="12"/>
          </p:nvPr>
        </p:nvSpPr>
        <p:spPr/>
        <p:txBody>
          <a:bodyPr/>
          <a:lstStyle/>
          <a:p>
            <a:r>
              <a:rPr lang="en-GB" noProof="0" dirty="0"/>
              <a:t>: </a:t>
            </a:r>
            <a:fld id="{00000000-1234-1234-1234-123412341234}" type="slidenum">
              <a:rPr lang="en-GB" noProof="0" smtClean="0"/>
              <a:pPr/>
              <a:t>24</a:t>
            </a:fld>
            <a:endParaRPr lang="en-GB" noProof="0" dirty="0"/>
          </a:p>
        </p:txBody>
      </p:sp>
      <p:grpSp>
        <p:nvGrpSpPr>
          <p:cNvPr id="6" name="Gruppo 5">
            <a:extLst>
              <a:ext uri="{FF2B5EF4-FFF2-40B4-BE49-F238E27FC236}">
                <a16:creationId xmlns:a16="http://schemas.microsoft.com/office/drawing/2014/main" id="{EBA9F7E0-7108-6D65-2626-CA640E903E2A}"/>
              </a:ext>
            </a:extLst>
          </p:cNvPr>
          <p:cNvGrpSpPr/>
          <p:nvPr/>
        </p:nvGrpSpPr>
        <p:grpSpPr>
          <a:xfrm>
            <a:off x="8357192" y="1738748"/>
            <a:ext cx="3784143" cy="3104185"/>
            <a:chOff x="3853919" y="1417638"/>
            <a:chExt cx="7058027" cy="5789797"/>
          </a:xfrm>
        </p:grpSpPr>
        <p:pic>
          <p:nvPicPr>
            <p:cNvPr id="7" name="Immagine 6">
              <a:extLst>
                <a:ext uri="{FF2B5EF4-FFF2-40B4-BE49-F238E27FC236}">
                  <a16:creationId xmlns:a16="http://schemas.microsoft.com/office/drawing/2014/main" id="{95733127-6A55-4863-333F-CFC5BEB84FE4}"/>
                </a:ext>
              </a:extLst>
            </p:cNvPr>
            <p:cNvPicPr>
              <a:picLocks noChangeAspect="1"/>
            </p:cNvPicPr>
            <p:nvPr/>
          </p:nvPicPr>
          <p:blipFill>
            <a:blip r:embed="rId3"/>
            <a:stretch>
              <a:fillRect/>
            </a:stretch>
          </p:blipFill>
          <p:spPr>
            <a:xfrm>
              <a:off x="3853921" y="1417638"/>
              <a:ext cx="7058025" cy="1304925"/>
            </a:xfrm>
            <a:prstGeom prst="rect">
              <a:avLst/>
            </a:prstGeom>
          </p:spPr>
        </p:pic>
        <p:pic>
          <p:nvPicPr>
            <p:cNvPr id="8" name="Immagine 7">
              <a:extLst>
                <a:ext uri="{FF2B5EF4-FFF2-40B4-BE49-F238E27FC236}">
                  <a16:creationId xmlns:a16="http://schemas.microsoft.com/office/drawing/2014/main" id="{EAB8A4D9-AC8B-1A2E-3867-EF04D2E8B510}"/>
                </a:ext>
              </a:extLst>
            </p:cNvPr>
            <p:cNvPicPr>
              <a:picLocks noChangeAspect="1"/>
            </p:cNvPicPr>
            <p:nvPr/>
          </p:nvPicPr>
          <p:blipFill>
            <a:blip r:embed="rId4"/>
            <a:stretch>
              <a:fillRect/>
            </a:stretch>
          </p:blipFill>
          <p:spPr>
            <a:xfrm>
              <a:off x="3853921" y="2628901"/>
              <a:ext cx="7058025" cy="552450"/>
            </a:xfrm>
            <a:prstGeom prst="rect">
              <a:avLst/>
            </a:prstGeom>
          </p:spPr>
        </p:pic>
        <p:pic>
          <p:nvPicPr>
            <p:cNvPr id="9" name="Immagine 8">
              <a:extLst>
                <a:ext uri="{FF2B5EF4-FFF2-40B4-BE49-F238E27FC236}">
                  <a16:creationId xmlns:a16="http://schemas.microsoft.com/office/drawing/2014/main" id="{0F514A0D-9FFD-8D53-5635-4A9B50E618EA}"/>
                </a:ext>
              </a:extLst>
            </p:cNvPr>
            <p:cNvPicPr>
              <a:picLocks noChangeAspect="1"/>
            </p:cNvPicPr>
            <p:nvPr/>
          </p:nvPicPr>
          <p:blipFill>
            <a:blip r:embed="rId5"/>
            <a:stretch>
              <a:fillRect/>
            </a:stretch>
          </p:blipFill>
          <p:spPr>
            <a:xfrm>
              <a:off x="3853921" y="3022489"/>
              <a:ext cx="7058025" cy="1977799"/>
            </a:xfrm>
            <a:prstGeom prst="rect">
              <a:avLst/>
            </a:prstGeom>
          </p:spPr>
        </p:pic>
        <p:pic>
          <p:nvPicPr>
            <p:cNvPr id="10" name="Immagine 9">
              <a:extLst>
                <a:ext uri="{FF2B5EF4-FFF2-40B4-BE49-F238E27FC236}">
                  <a16:creationId xmlns:a16="http://schemas.microsoft.com/office/drawing/2014/main" id="{A5935082-1900-47D3-8DF8-905D9A509EC5}"/>
                </a:ext>
              </a:extLst>
            </p:cNvPr>
            <p:cNvPicPr>
              <a:picLocks noChangeAspect="1"/>
            </p:cNvPicPr>
            <p:nvPr/>
          </p:nvPicPr>
          <p:blipFill>
            <a:blip r:embed="rId4"/>
            <a:stretch>
              <a:fillRect/>
            </a:stretch>
          </p:blipFill>
          <p:spPr>
            <a:xfrm>
              <a:off x="3853920" y="4926901"/>
              <a:ext cx="7058025" cy="552450"/>
            </a:xfrm>
            <a:prstGeom prst="rect">
              <a:avLst/>
            </a:prstGeom>
          </p:spPr>
        </p:pic>
        <p:pic>
          <p:nvPicPr>
            <p:cNvPr id="11" name="Immagine 10">
              <a:extLst>
                <a:ext uri="{FF2B5EF4-FFF2-40B4-BE49-F238E27FC236}">
                  <a16:creationId xmlns:a16="http://schemas.microsoft.com/office/drawing/2014/main" id="{0D231714-DEBF-BD17-AE77-6F2C0F498BF5}"/>
                </a:ext>
              </a:extLst>
            </p:cNvPr>
            <p:cNvPicPr>
              <a:picLocks noChangeAspect="1"/>
            </p:cNvPicPr>
            <p:nvPr/>
          </p:nvPicPr>
          <p:blipFill>
            <a:blip r:embed="rId6"/>
            <a:stretch>
              <a:fillRect/>
            </a:stretch>
          </p:blipFill>
          <p:spPr>
            <a:xfrm>
              <a:off x="3853919" y="5297503"/>
              <a:ext cx="7058025" cy="1909932"/>
            </a:xfrm>
            <a:prstGeom prst="rect">
              <a:avLst/>
            </a:prstGeom>
          </p:spPr>
        </p:pic>
        <p:sp>
          <p:nvSpPr>
            <p:cNvPr id="12" name="CasellaDiTesto 11">
              <a:extLst>
                <a:ext uri="{FF2B5EF4-FFF2-40B4-BE49-F238E27FC236}">
                  <a16:creationId xmlns:a16="http://schemas.microsoft.com/office/drawing/2014/main" id="{D41855E1-1DFF-F28E-CEE1-79EB1D906EEF}"/>
                </a:ext>
              </a:extLst>
            </p:cNvPr>
            <p:cNvSpPr txBox="1"/>
            <p:nvPr/>
          </p:nvSpPr>
          <p:spPr>
            <a:xfrm>
              <a:off x="6869286" y="2602308"/>
              <a:ext cx="1027289" cy="475942"/>
            </a:xfrm>
            <a:prstGeom prst="rect">
              <a:avLst/>
            </a:prstGeom>
            <a:noFill/>
          </p:spPr>
          <p:txBody>
            <a:bodyPr wrap="none" rtlCol="0">
              <a:normAutofit fontScale="70000" lnSpcReduction="20000"/>
            </a:bodyPr>
            <a:lstStyle/>
            <a:p>
              <a:pPr algn="ctr"/>
              <a:r>
                <a:rPr lang="en-GB" sz="1800" noProof="0" dirty="0">
                  <a:solidFill>
                    <a:schemeClr val="tx1"/>
                  </a:solidFill>
                  <a:effectLst/>
                  <a:latin typeface="Twentieth Century" panose="020B0604020202020204" charset="0"/>
                </a:rPr>
                <a:t>[…]</a:t>
              </a:r>
            </a:p>
          </p:txBody>
        </p:sp>
        <p:sp>
          <p:nvSpPr>
            <p:cNvPr id="13" name="CasellaDiTesto 12">
              <a:extLst>
                <a:ext uri="{FF2B5EF4-FFF2-40B4-BE49-F238E27FC236}">
                  <a16:creationId xmlns:a16="http://schemas.microsoft.com/office/drawing/2014/main" id="{A816250E-5247-5383-AEBD-FC7FD77C8001}"/>
                </a:ext>
              </a:extLst>
            </p:cNvPr>
            <p:cNvSpPr txBox="1"/>
            <p:nvPr/>
          </p:nvSpPr>
          <p:spPr>
            <a:xfrm>
              <a:off x="6869286" y="4933669"/>
              <a:ext cx="1027289" cy="475942"/>
            </a:xfrm>
            <a:prstGeom prst="rect">
              <a:avLst/>
            </a:prstGeom>
            <a:noFill/>
          </p:spPr>
          <p:txBody>
            <a:bodyPr wrap="none" rtlCol="0">
              <a:normAutofit fontScale="70000" lnSpcReduction="20000"/>
            </a:bodyPr>
            <a:lstStyle/>
            <a:p>
              <a:pPr algn="ctr"/>
              <a:r>
                <a:rPr lang="en-GB" sz="1800" noProof="0" dirty="0">
                  <a:solidFill>
                    <a:schemeClr val="tx1"/>
                  </a:solidFill>
                  <a:effectLst/>
                  <a:latin typeface="Twentieth Century" panose="020B0604020202020204" charset="0"/>
                </a:rPr>
                <a:t>[…]</a:t>
              </a:r>
            </a:p>
          </p:txBody>
        </p:sp>
      </p:grpSp>
      <p:pic>
        <p:nvPicPr>
          <p:cNvPr id="5" name="Immagine 4">
            <a:extLst>
              <a:ext uri="{FF2B5EF4-FFF2-40B4-BE49-F238E27FC236}">
                <a16:creationId xmlns:a16="http://schemas.microsoft.com/office/drawing/2014/main" id="{FB3C5F12-A9D6-5258-BCA7-EA55C0362FBF}"/>
              </a:ext>
            </a:extLst>
          </p:cNvPr>
          <p:cNvPicPr>
            <a:picLocks noChangeAspect="1"/>
          </p:cNvPicPr>
          <p:nvPr/>
        </p:nvPicPr>
        <p:blipFill>
          <a:blip r:embed="rId7"/>
          <a:stretch>
            <a:fillRect/>
          </a:stretch>
        </p:blipFill>
        <p:spPr>
          <a:xfrm>
            <a:off x="7827121" y="4294068"/>
            <a:ext cx="4190035" cy="2448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17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0A6AB-5FD7-8992-17C9-7AB93D94FE1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880546A-E2D5-EEDF-8B20-BB139B5C4CDB}"/>
              </a:ext>
            </a:extLst>
          </p:cNvPr>
          <p:cNvSpPr>
            <a:spLocks noGrp="1"/>
          </p:cNvSpPr>
          <p:nvPr>
            <p:ph type="title"/>
          </p:nvPr>
        </p:nvSpPr>
        <p:spPr/>
        <p:txBody>
          <a:bodyPr/>
          <a:lstStyle/>
          <a:p>
            <a:r>
              <a:rPr lang="en-GB" noProof="0" dirty="0"/>
              <a:t>Outline of today’s talk</a:t>
            </a:r>
          </a:p>
        </p:txBody>
      </p:sp>
      <p:sp>
        <p:nvSpPr>
          <p:cNvPr id="3" name="Segnaposto testo 2">
            <a:extLst>
              <a:ext uri="{FF2B5EF4-FFF2-40B4-BE49-F238E27FC236}">
                <a16:creationId xmlns:a16="http://schemas.microsoft.com/office/drawing/2014/main" id="{0B052F7C-C923-F808-E565-39841C5E2FD3}"/>
              </a:ext>
            </a:extLst>
          </p:cNvPr>
          <p:cNvSpPr>
            <a:spLocks noGrp="1"/>
          </p:cNvSpPr>
          <p:nvPr>
            <p:ph type="body" idx="1"/>
          </p:nvPr>
        </p:nvSpPr>
        <p:spPr/>
        <p:txBody>
          <a:bodyPr/>
          <a:lstStyle/>
          <a:p>
            <a:r>
              <a:rPr lang="en-GB" noProof="0" dirty="0">
                <a:solidFill>
                  <a:schemeClr val="bg1">
                    <a:lumMod val="75000"/>
                  </a:schemeClr>
                </a:solidFill>
              </a:rPr>
              <a:t>Some relevant features of Equity Certificates</a:t>
            </a:r>
          </a:p>
          <a:p>
            <a:r>
              <a:rPr lang="en-GB" noProof="0" dirty="0">
                <a:solidFill>
                  <a:schemeClr val="bg1">
                    <a:lumMod val="75000"/>
                  </a:schemeClr>
                </a:solidFill>
              </a:rPr>
              <a:t>The main rules on CET1 eligibility</a:t>
            </a:r>
          </a:p>
          <a:p>
            <a:r>
              <a:rPr lang="en-GB" noProof="0" dirty="0">
                <a:solidFill>
                  <a:schemeClr val="bg1">
                    <a:lumMod val="75000"/>
                  </a:schemeClr>
                </a:solidFill>
              </a:rPr>
              <a:t>The EBA’s concerns and the proposals by the MoF Commission</a:t>
            </a:r>
          </a:p>
          <a:p>
            <a:r>
              <a:rPr lang="en-GB" noProof="0" dirty="0">
                <a:solidFill>
                  <a:schemeClr val="bg1">
                    <a:lumMod val="75000"/>
                  </a:schemeClr>
                </a:solidFill>
              </a:rPr>
              <a:t>My opinion</a:t>
            </a:r>
          </a:p>
          <a:p>
            <a:r>
              <a:rPr lang="en-GB" b="1" noProof="0" dirty="0">
                <a:solidFill>
                  <a:srgbClr val="FFC000"/>
                </a:solidFill>
              </a:rPr>
              <a:t>Stakeholder banks and the risks ahead</a:t>
            </a:r>
          </a:p>
          <a:p>
            <a:endParaRPr lang="en-GB" noProof="0" dirty="0"/>
          </a:p>
        </p:txBody>
      </p:sp>
      <p:sp>
        <p:nvSpPr>
          <p:cNvPr id="4" name="Segnaposto numero diapositiva 3">
            <a:extLst>
              <a:ext uri="{FF2B5EF4-FFF2-40B4-BE49-F238E27FC236}">
                <a16:creationId xmlns:a16="http://schemas.microsoft.com/office/drawing/2014/main" id="{7383F2B7-AC5E-BF06-5188-121088AAE6A1}"/>
              </a:ext>
            </a:extLst>
          </p:cNvPr>
          <p:cNvSpPr>
            <a:spLocks noGrp="1"/>
          </p:cNvSpPr>
          <p:nvPr>
            <p:ph type="sldNum" idx="12"/>
          </p:nvPr>
        </p:nvSpPr>
        <p:spPr/>
        <p:txBody>
          <a:bodyPr/>
          <a:lstStyle/>
          <a:p>
            <a:r>
              <a:rPr lang="en-GB" noProof="0" dirty="0"/>
              <a:t>: </a:t>
            </a:r>
            <a:fld id="{00000000-1234-1234-1234-123412341234}" type="slidenum">
              <a:rPr lang="en-GB" noProof="0" smtClean="0"/>
              <a:pPr/>
              <a:t>25</a:t>
            </a:fld>
            <a:endParaRPr lang="en-GB" noProof="0" dirty="0"/>
          </a:p>
        </p:txBody>
      </p:sp>
    </p:spTree>
    <p:extLst>
      <p:ext uri="{BB962C8B-B14F-4D97-AF65-F5344CB8AC3E}">
        <p14:creationId xmlns:p14="http://schemas.microsoft.com/office/powerpoint/2010/main" val="4058665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olo 58">
            <a:extLst>
              <a:ext uri="{FF2B5EF4-FFF2-40B4-BE49-F238E27FC236}">
                <a16:creationId xmlns:a16="http://schemas.microsoft.com/office/drawing/2014/main" id="{FF0771F9-411F-D443-EEBA-372534C0DD02}"/>
              </a:ext>
            </a:extLst>
          </p:cNvPr>
          <p:cNvSpPr>
            <a:spLocks noGrp="1"/>
          </p:cNvSpPr>
          <p:nvPr>
            <p:ph type="title"/>
          </p:nvPr>
        </p:nvSpPr>
        <p:spPr/>
        <p:txBody>
          <a:bodyPr/>
          <a:lstStyle/>
          <a:p>
            <a:r>
              <a:rPr lang="en-GB" noProof="0" dirty="0"/>
              <a:t>Shareholder Banks (</a:t>
            </a:r>
            <a:r>
              <a:rPr lang="en-GB" noProof="0" dirty="0" err="1"/>
              <a:t>shb</a:t>
            </a:r>
            <a:r>
              <a:rPr lang="en-GB" noProof="0" dirty="0"/>
              <a:t>) </a:t>
            </a:r>
            <a:br>
              <a:rPr lang="en-GB" noProof="0" dirty="0"/>
            </a:br>
            <a:r>
              <a:rPr lang="en-GB" noProof="0" dirty="0"/>
              <a:t>vs. stakeholder banks (STB)</a:t>
            </a:r>
          </a:p>
        </p:txBody>
      </p:sp>
      <p:sp>
        <p:nvSpPr>
          <p:cNvPr id="4" name="Segnaposto numero diapositiva 3">
            <a:extLst>
              <a:ext uri="{FF2B5EF4-FFF2-40B4-BE49-F238E27FC236}">
                <a16:creationId xmlns:a16="http://schemas.microsoft.com/office/drawing/2014/main" id="{B6E66FD5-0FE8-2BBC-F85D-5DE836D99EB5}"/>
              </a:ext>
            </a:extLst>
          </p:cNvPr>
          <p:cNvSpPr>
            <a:spLocks noGrp="1"/>
          </p:cNvSpPr>
          <p:nvPr>
            <p:ph type="sldNum" idx="12"/>
          </p:nvPr>
        </p:nvSpPr>
        <p:spPr>
          <a:xfrm>
            <a:off x="11566525" y="6310313"/>
            <a:ext cx="552231" cy="365125"/>
          </a:xfrm>
        </p:spPr>
        <p:txBody>
          <a:bodyPr/>
          <a:lstStyle/>
          <a:p>
            <a:r>
              <a:rPr lang="en-GB" noProof="0" dirty="0"/>
              <a:t>: </a:t>
            </a:r>
            <a:fld id="{00000000-1234-1234-1234-123412341234}" type="slidenum">
              <a:rPr lang="en-GB" noProof="0" smtClean="0"/>
              <a:pPr/>
              <a:t>26</a:t>
            </a:fld>
            <a:endParaRPr lang="en-GB" noProof="0" dirty="0"/>
          </a:p>
        </p:txBody>
      </p:sp>
      <p:pic>
        <p:nvPicPr>
          <p:cNvPr id="62" name="Elemento grafico 61" descr="Banca contorno">
            <a:extLst>
              <a:ext uri="{FF2B5EF4-FFF2-40B4-BE49-F238E27FC236}">
                <a16:creationId xmlns:a16="http://schemas.microsoft.com/office/drawing/2014/main" id="{0FDEAB17-C367-54C1-FF71-1C96AE81C6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7581" y="3162201"/>
            <a:ext cx="1536558" cy="1536559"/>
          </a:xfrm>
          <a:prstGeom prst="rect">
            <a:avLst/>
          </a:prstGeom>
        </p:spPr>
      </p:pic>
      <p:pic>
        <p:nvPicPr>
          <p:cNvPr id="64" name="Elemento grafico 63" descr="Banca con riempimento a tinta unita">
            <a:extLst>
              <a:ext uri="{FF2B5EF4-FFF2-40B4-BE49-F238E27FC236}">
                <a16:creationId xmlns:a16="http://schemas.microsoft.com/office/drawing/2014/main" id="{9ABD0A50-68CE-EF00-1F39-D1014D7512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918" y="2278849"/>
            <a:ext cx="1536558" cy="1536559"/>
          </a:xfrm>
          <a:prstGeom prst="rect">
            <a:avLst/>
          </a:prstGeom>
        </p:spPr>
      </p:pic>
      <p:pic>
        <p:nvPicPr>
          <p:cNvPr id="65" name="Elemento grafico 64" descr="Impiegato con riempimento a tinta unita">
            <a:extLst>
              <a:ext uri="{FF2B5EF4-FFF2-40B4-BE49-F238E27FC236}">
                <a16:creationId xmlns:a16="http://schemas.microsoft.com/office/drawing/2014/main" id="{67AF5870-CA8D-D203-BF43-68C3A25B4D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5555" y="4931842"/>
            <a:ext cx="755284" cy="755284"/>
          </a:xfrm>
          <a:prstGeom prst="rect">
            <a:avLst/>
          </a:prstGeom>
        </p:spPr>
      </p:pic>
      <p:pic>
        <p:nvPicPr>
          <p:cNvPr id="66" name="Elemento grafico 65" descr="Impiegato con riempimento a tinta unita">
            <a:extLst>
              <a:ext uri="{FF2B5EF4-FFF2-40B4-BE49-F238E27FC236}">
                <a16:creationId xmlns:a16="http://schemas.microsoft.com/office/drawing/2014/main" id="{9841DFD7-89E0-9E9E-80BB-A000C374F5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8218" y="5582114"/>
            <a:ext cx="755284" cy="755284"/>
          </a:xfrm>
          <a:prstGeom prst="rect">
            <a:avLst/>
          </a:prstGeom>
        </p:spPr>
      </p:pic>
      <p:pic>
        <p:nvPicPr>
          <p:cNvPr id="68" name="Elemento grafico 67" descr="Sostenibilità con riempimento a tinta unita">
            <a:extLst>
              <a:ext uri="{FF2B5EF4-FFF2-40B4-BE49-F238E27FC236}">
                <a16:creationId xmlns:a16="http://schemas.microsoft.com/office/drawing/2014/main" id="{DBDB437D-4A58-85AB-5C78-676B87824F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5613" y="1810360"/>
            <a:ext cx="755284" cy="755284"/>
          </a:xfrm>
          <a:prstGeom prst="rect">
            <a:avLst/>
          </a:prstGeom>
        </p:spPr>
      </p:pic>
      <p:pic>
        <p:nvPicPr>
          <p:cNvPr id="70" name="Elemento grafico 69" descr="Famiglia con figlia con riempimento a tinta unita">
            <a:extLst>
              <a:ext uri="{FF2B5EF4-FFF2-40B4-BE49-F238E27FC236}">
                <a16:creationId xmlns:a16="http://schemas.microsoft.com/office/drawing/2014/main" id="{74D2B4B1-E44D-CA6C-406C-425B513224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89864" y="4638922"/>
            <a:ext cx="755284" cy="755284"/>
          </a:xfrm>
          <a:prstGeom prst="rect">
            <a:avLst/>
          </a:prstGeom>
        </p:spPr>
      </p:pic>
      <p:pic>
        <p:nvPicPr>
          <p:cNvPr id="72" name="Elemento grafico 71" descr="Scena extraurbana con riempimento a tinta unita">
            <a:extLst>
              <a:ext uri="{FF2B5EF4-FFF2-40B4-BE49-F238E27FC236}">
                <a16:creationId xmlns:a16="http://schemas.microsoft.com/office/drawing/2014/main" id="{662B9C93-75B2-3B19-D325-853DE40DC66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86572" y="4616545"/>
            <a:ext cx="755284" cy="755284"/>
          </a:xfrm>
          <a:prstGeom prst="rect">
            <a:avLst/>
          </a:prstGeom>
        </p:spPr>
      </p:pic>
      <p:pic>
        <p:nvPicPr>
          <p:cNvPr id="74" name="Elemento grafico 73" descr="Programmatore (maschile) con riempimento a tinta unita">
            <a:extLst>
              <a:ext uri="{FF2B5EF4-FFF2-40B4-BE49-F238E27FC236}">
                <a16:creationId xmlns:a16="http://schemas.microsoft.com/office/drawing/2014/main" id="{52D24542-7973-A712-597E-D97EA546B9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13673" y="1810360"/>
            <a:ext cx="755284" cy="755284"/>
          </a:xfrm>
          <a:prstGeom prst="rect">
            <a:avLst/>
          </a:prstGeom>
        </p:spPr>
      </p:pic>
      <p:sp>
        <p:nvSpPr>
          <p:cNvPr id="76" name="Freccia in giù 75">
            <a:extLst>
              <a:ext uri="{FF2B5EF4-FFF2-40B4-BE49-F238E27FC236}">
                <a16:creationId xmlns:a16="http://schemas.microsoft.com/office/drawing/2014/main" id="{DE63B1B1-A08E-B1AF-C03D-B5D2D82EF679}"/>
              </a:ext>
            </a:extLst>
          </p:cNvPr>
          <p:cNvSpPr/>
          <p:nvPr/>
        </p:nvSpPr>
        <p:spPr>
          <a:xfrm>
            <a:off x="1298222" y="3962400"/>
            <a:ext cx="541867" cy="755284"/>
          </a:xfrm>
          <a:prstGeom prst="downArrow">
            <a:avLst/>
          </a:prstGeom>
          <a:solidFill>
            <a:schemeClr val="bg1"/>
          </a:solidFill>
          <a:ln>
            <a:solidFill>
              <a:srgbClr val="022B52">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7" name="Freccia in giù 76">
            <a:extLst>
              <a:ext uri="{FF2B5EF4-FFF2-40B4-BE49-F238E27FC236}">
                <a16:creationId xmlns:a16="http://schemas.microsoft.com/office/drawing/2014/main" id="{D8F072F5-7979-2112-15AC-6B526DC9B565}"/>
              </a:ext>
            </a:extLst>
          </p:cNvPr>
          <p:cNvSpPr/>
          <p:nvPr/>
        </p:nvSpPr>
        <p:spPr>
          <a:xfrm rot="18359330" flipH="1">
            <a:off x="10107601" y="4320099"/>
            <a:ext cx="387358" cy="539922"/>
          </a:xfrm>
          <a:prstGeom prst="downArrow">
            <a:avLst/>
          </a:prstGeom>
          <a:solidFill>
            <a:srgbClr val="FFCCD8"/>
          </a:solidFill>
          <a:ln>
            <a:solidFill>
              <a:srgbClr val="022B52">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8" name="Freccia in giù 77">
            <a:extLst>
              <a:ext uri="{FF2B5EF4-FFF2-40B4-BE49-F238E27FC236}">
                <a16:creationId xmlns:a16="http://schemas.microsoft.com/office/drawing/2014/main" id="{61DCEDCF-ACDA-B550-FB96-3A2994503389}"/>
              </a:ext>
            </a:extLst>
          </p:cNvPr>
          <p:cNvSpPr/>
          <p:nvPr/>
        </p:nvSpPr>
        <p:spPr>
          <a:xfrm rot="3308459">
            <a:off x="7883688" y="4320099"/>
            <a:ext cx="387358" cy="539922"/>
          </a:xfrm>
          <a:prstGeom prst="downArrow">
            <a:avLst/>
          </a:prstGeom>
          <a:solidFill>
            <a:srgbClr val="FF5BFF"/>
          </a:solidFill>
          <a:ln>
            <a:solidFill>
              <a:srgbClr val="022B52">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9" name="Freccia in giù 78">
            <a:extLst>
              <a:ext uri="{FF2B5EF4-FFF2-40B4-BE49-F238E27FC236}">
                <a16:creationId xmlns:a16="http://schemas.microsoft.com/office/drawing/2014/main" id="{904D0567-B90C-AB01-A5A5-149048765981}"/>
              </a:ext>
            </a:extLst>
          </p:cNvPr>
          <p:cNvSpPr/>
          <p:nvPr/>
        </p:nvSpPr>
        <p:spPr>
          <a:xfrm flipH="1">
            <a:off x="8972181" y="4900184"/>
            <a:ext cx="387358" cy="539922"/>
          </a:xfrm>
          <a:prstGeom prst="downArrow">
            <a:avLst/>
          </a:prstGeom>
          <a:solidFill>
            <a:schemeClr val="bg1"/>
          </a:solidFill>
          <a:ln>
            <a:solidFill>
              <a:srgbClr val="022B52">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0" name="Freccia in giù 79">
            <a:extLst>
              <a:ext uri="{FF2B5EF4-FFF2-40B4-BE49-F238E27FC236}">
                <a16:creationId xmlns:a16="http://schemas.microsoft.com/office/drawing/2014/main" id="{D9E5F2BE-CB9A-1DA3-4519-011C5C87A8A5}"/>
              </a:ext>
            </a:extLst>
          </p:cNvPr>
          <p:cNvSpPr/>
          <p:nvPr/>
        </p:nvSpPr>
        <p:spPr>
          <a:xfrm rot="13630861" flipH="1">
            <a:off x="9726134" y="2783569"/>
            <a:ext cx="387358" cy="539922"/>
          </a:xfrm>
          <a:prstGeom prst="downArrow">
            <a:avLst/>
          </a:prstGeom>
          <a:solidFill>
            <a:srgbClr val="92D050"/>
          </a:solidFill>
          <a:ln>
            <a:solidFill>
              <a:srgbClr val="022B52">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00"/>
              </a:solidFill>
            </a:endParaRPr>
          </a:p>
        </p:txBody>
      </p:sp>
      <p:sp>
        <p:nvSpPr>
          <p:cNvPr id="81" name="Freccia in giù 80">
            <a:extLst>
              <a:ext uri="{FF2B5EF4-FFF2-40B4-BE49-F238E27FC236}">
                <a16:creationId xmlns:a16="http://schemas.microsoft.com/office/drawing/2014/main" id="{0F0ACE4B-51EC-066A-FB87-C89A50128BDC}"/>
              </a:ext>
            </a:extLst>
          </p:cNvPr>
          <p:cNvSpPr/>
          <p:nvPr/>
        </p:nvSpPr>
        <p:spPr>
          <a:xfrm rot="8246216">
            <a:off x="8100532" y="2783569"/>
            <a:ext cx="387358" cy="539922"/>
          </a:xfrm>
          <a:prstGeom prst="downArrow">
            <a:avLst/>
          </a:prstGeom>
          <a:solidFill>
            <a:srgbClr val="FFFF00"/>
          </a:solidFill>
          <a:ln>
            <a:solidFill>
              <a:srgbClr val="022B52">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00"/>
              </a:solidFill>
            </a:endParaRPr>
          </a:p>
        </p:txBody>
      </p:sp>
      <p:sp>
        <p:nvSpPr>
          <p:cNvPr id="82" name="CasellaDiTesto 81">
            <a:extLst>
              <a:ext uri="{FF2B5EF4-FFF2-40B4-BE49-F238E27FC236}">
                <a16:creationId xmlns:a16="http://schemas.microsoft.com/office/drawing/2014/main" id="{ED793CC5-E375-799B-01E2-FA0F08591561}"/>
              </a:ext>
            </a:extLst>
          </p:cNvPr>
          <p:cNvSpPr txBox="1"/>
          <p:nvPr/>
        </p:nvSpPr>
        <p:spPr>
          <a:xfrm>
            <a:off x="1125997" y="5784534"/>
            <a:ext cx="914400" cy="672709"/>
          </a:xfrm>
          <a:prstGeom prst="rect">
            <a:avLst/>
          </a:prstGeom>
          <a:noFill/>
        </p:spPr>
        <p:txBody>
          <a:bodyPr wrap="none" rtlCol="0">
            <a:normAutofit/>
          </a:bodyPr>
          <a:lstStyle/>
          <a:p>
            <a:pPr algn="ctr"/>
            <a:r>
              <a:rPr lang="en-GB" sz="1800" noProof="0" dirty="0">
                <a:solidFill>
                  <a:schemeClr val="bg1"/>
                </a:solidFill>
                <a:effectLst/>
                <a:latin typeface="Twentieth Century" panose="020B0604020202020204" charset="0"/>
              </a:rPr>
              <a:t>Investors</a:t>
            </a:r>
          </a:p>
        </p:txBody>
      </p:sp>
      <p:sp>
        <p:nvSpPr>
          <p:cNvPr id="83" name="CasellaDiTesto 82">
            <a:extLst>
              <a:ext uri="{FF2B5EF4-FFF2-40B4-BE49-F238E27FC236}">
                <a16:creationId xmlns:a16="http://schemas.microsoft.com/office/drawing/2014/main" id="{E0F46C05-AF7E-413A-E4FD-3565C7ED6712}"/>
              </a:ext>
            </a:extLst>
          </p:cNvPr>
          <p:cNvSpPr txBox="1"/>
          <p:nvPr/>
        </p:nvSpPr>
        <p:spPr>
          <a:xfrm>
            <a:off x="8708660" y="6348608"/>
            <a:ext cx="914400" cy="428431"/>
          </a:xfrm>
          <a:prstGeom prst="rect">
            <a:avLst/>
          </a:prstGeom>
          <a:noFill/>
        </p:spPr>
        <p:txBody>
          <a:bodyPr wrap="none" rtlCol="0">
            <a:normAutofit/>
          </a:bodyPr>
          <a:lstStyle/>
          <a:p>
            <a:pPr algn="ctr"/>
            <a:r>
              <a:rPr lang="en-GB" sz="1800" noProof="0" dirty="0">
                <a:solidFill>
                  <a:schemeClr val="bg1"/>
                </a:solidFill>
                <a:effectLst/>
                <a:latin typeface="Twentieth Century" panose="020B0604020202020204" charset="0"/>
              </a:rPr>
              <a:t>Investors</a:t>
            </a:r>
          </a:p>
        </p:txBody>
      </p:sp>
      <p:sp>
        <p:nvSpPr>
          <p:cNvPr id="84" name="CasellaDiTesto 83">
            <a:extLst>
              <a:ext uri="{FF2B5EF4-FFF2-40B4-BE49-F238E27FC236}">
                <a16:creationId xmlns:a16="http://schemas.microsoft.com/office/drawing/2014/main" id="{051CD3A4-C24D-133A-9123-127D28C52108}"/>
              </a:ext>
            </a:extLst>
          </p:cNvPr>
          <p:cNvSpPr txBox="1"/>
          <p:nvPr/>
        </p:nvSpPr>
        <p:spPr>
          <a:xfrm>
            <a:off x="6887728" y="5350771"/>
            <a:ext cx="914400" cy="672709"/>
          </a:xfrm>
          <a:prstGeom prst="rect">
            <a:avLst/>
          </a:prstGeom>
          <a:noFill/>
        </p:spPr>
        <p:txBody>
          <a:bodyPr wrap="none" rtlCol="0">
            <a:normAutofit/>
          </a:bodyPr>
          <a:lstStyle/>
          <a:p>
            <a:pPr algn="ctr"/>
            <a:r>
              <a:rPr lang="en-GB" sz="1800" noProof="0" dirty="0">
                <a:solidFill>
                  <a:srgbClr val="FF5BFF"/>
                </a:solidFill>
                <a:effectLst/>
                <a:latin typeface="Twentieth Century" panose="020B0604020202020204" charset="0"/>
              </a:rPr>
              <a:t>Customers</a:t>
            </a:r>
          </a:p>
        </p:txBody>
      </p:sp>
      <p:sp>
        <p:nvSpPr>
          <p:cNvPr id="85" name="CasellaDiTesto 84">
            <a:extLst>
              <a:ext uri="{FF2B5EF4-FFF2-40B4-BE49-F238E27FC236}">
                <a16:creationId xmlns:a16="http://schemas.microsoft.com/office/drawing/2014/main" id="{C8EE72E6-CA7C-C158-6213-7AA6CF2F1626}"/>
              </a:ext>
            </a:extLst>
          </p:cNvPr>
          <p:cNvSpPr txBox="1"/>
          <p:nvPr/>
        </p:nvSpPr>
        <p:spPr>
          <a:xfrm>
            <a:off x="10537453" y="5362074"/>
            <a:ext cx="914400" cy="438964"/>
          </a:xfrm>
          <a:prstGeom prst="rect">
            <a:avLst/>
          </a:prstGeom>
          <a:noFill/>
        </p:spPr>
        <p:txBody>
          <a:bodyPr wrap="none" rtlCol="0">
            <a:normAutofit/>
          </a:bodyPr>
          <a:lstStyle/>
          <a:p>
            <a:pPr algn="ctr"/>
            <a:r>
              <a:rPr lang="en-GB" sz="1800" noProof="0" dirty="0">
                <a:solidFill>
                  <a:srgbClr val="FFCCD8"/>
                </a:solidFill>
                <a:effectLst/>
                <a:latin typeface="Twentieth Century" panose="020B0604020202020204" charset="0"/>
              </a:rPr>
              <a:t>Communities</a:t>
            </a:r>
          </a:p>
        </p:txBody>
      </p:sp>
      <p:sp>
        <p:nvSpPr>
          <p:cNvPr id="86" name="CasellaDiTesto 85">
            <a:extLst>
              <a:ext uri="{FF2B5EF4-FFF2-40B4-BE49-F238E27FC236}">
                <a16:creationId xmlns:a16="http://schemas.microsoft.com/office/drawing/2014/main" id="{A075DABD-2E7C-F4D1-87FB-486892B64CDD}"/>
              </a:ext>
            </a:extLst>
          </p:cNvPr>
          <p:cNvSpPr txBox="1"/>
          <p:nvPr/>
        </p:nvSpPr>
        <p:spPr>
          <a:xfrm>
            <a:off x="7105539" y="2548328"/>
            <a:ext cx="914400" cy="672709"/>
          </a:xfrm>
          <a:prstGeom prst="rect">
            <a:avLst/>
          </a:prstGeom>
          <a:noFill/>
        </p:spPr>
        <p:txBody>
          <a:bodyPr wrap="none" rtlCol="0">
            <a:normAutofit/>
          </a:bodyPr>
          <a:lstStyle/>
          <a:p>
            <a:pPr algn="ctr"/>
            <a:r>
              <a:rPr lang="en-GB" sz="1800" noProof="0" dirty="0">
                <a:solidFill>
                  <a:srgbClr val="FFFF00"/>
                </a:solidFill>
                <a:effectLst/>
                <a:latin typeface="Twentieth Century" panose="020B0604020202020204" charset="0"/>
              </a:rPr>
              <a:t>Employees</a:t>
            </a:r>
          </a:p>
        </p:txBody>
      </p:sp>
      <p:sp>
        <p:nvSpPr>
          <p:cNvPr id="87" name="CasellaDiTesto 86">
            <a:extLst>
              <a:ext uri="{FF2B5EF4-FFF2-40B4-BE49-F238E27FC236}">
                <a16:creationId xmlns:a16="http://schemas.microsoft.com/office/drawing/2014/main" id="{6403E702-F5D2-2C89-0312-B3FC1D92E780}"/>
              </a:ext>
            </a:extLst>
          </p:cNvPr>
          <p:cNvSpPr txBox="1"/>
          <p:nvPr/>
        </p:nvSpPr>
        <p:spPr>
          <a:xfrm>
            <a:off x="10176326" y="2468105"/>
            <a:ext cx="914400" cy="672709"/>
          </a:xfrm>
          <a:prstGeom prst="rect">
            <a:avLst/>
          </a:prstGeom>
          <a:noFill/>
        </p:spPr>
        <p:txBody>
          <a:bodyPr wrap="none" rtlCol="0">
            <a:normAutofit/>
          </a:bodyPr>
          <a:lstStyle/>
          <a:p>
            <a:pPr algn="ctr"/>
            <a:r>
              <a:rPr lang="en-GB" sz="1800" noProof="0" dirty="0">
                <a:solidFill>
                  <a:srgbClr val="92D050"/>
                </a:solidFill>
                <a:effectLst/>
                <a:latin typeface="Twentieth Century" panose="020B0604020202020204" charset="0"/>
              </a:rPr>
              <a:t>No-profit</a:t>
            </a:r>
            <a:br>
              <a:rPr lang="en-GB" sz="1800" noProof="0" dirty="0">
                <a:solidFill>
                  <a:srgbClr val="92D050"/>
                </a:solidFill>
                <a:effectLst/>
                <a:latin typeface="Twentieth Century" panose="020B0604020202020204" charset="0"/>
              </a:rPr>
            </a:br>
            <a:r>
              <a:rPr lang="en-GB" sz="1800" noProof="0" dirty="0">
                <a:solidFill>
                  <a:srgbClr val="92D050"/>
                </a:solidFill>
                <a:effectLst/>
                <a:latin typeface="Twentieth Century" panose="020B0604020202020204" charset="0"/>
              </a:rPr>
              <a:t>projects</a:t>
            </a:r>
          </a:p>
        </p:txBody>
      </p:sp>
      <p:sp>
        <p:nvSpPr>
          <p:cNvPr id="88" name="Freccia a pentagono 87">
            <a:extLst>
              <a:ext uri="{FF2B5EF4-FFF2-40B4-BE49-F238E27FC236}">
                <a16:creationId xmlns:a16="http://schemas.microsoft.com/office/drawing/2014/main" id="{17082FF2-5D51-3E84-4D21-532155ACC203}"/>
              </a:ext>
            </a:extLst>
          </p:cNvPr>
          <p:cNvSpPr/>
          <p:nvPr/>
        </p:nvSpPr>
        <p:spPr>
          <a:xfrm>
            <a:off x="3149600" y="4340042"/>
            <a:ext cx="3522133" cy="2117201"/>
          </a:xfrm>
          <a:prstGeom prst="homePlate">
            <a:avLst>
              <a:gd name="adj" fmla="val 18541"/>
            </a:avLst>
          </a:prstGeom>
          <a:gradFill flip="none" rotWithShape="1">
            <a:gsLst>
              <a:gs pos="0">
                <a:srgbClr val="FF5BFF"/>
              </a:gs>
              <a:gs pos="25000">
                <a:schemeClr val="bg1"/>
              </a:gs>
              <a:gs pos="49000">
                <a:srgbClr val="FFCCD8"/>
              </a:gs>
              <a:gs pos="100000">
                <a:srgbClr val="FFFF00"/>
              </a:gs>
              <a:gs pos="76000">
                <a:srgbClr val="92D050"/>
              </a:gs>
            </a:gsLst>
            <a:lin ang="0" scaled="1"/>
            <a:tileRect/>
          </a:gra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dirty="0">
                <a:solidFill>
                  <a:schemeClr val="tx1"/>
                </a:solidFill>
                <a:latin typeface="Tw Cen MT" panose="020B0602020104020603" pitchFamily="34" charset="0"/>
              </a:rPr>
              <a:t>Stakeholder banks </a:t>
            </a:r>
            <a:br>
              <a:rPr lang="en-GB" sz="2400" noProof="0" dirty="0">
                <a:solidFill>
                  <a:schemeClr val="tx1"/>
                </a:solidFill>
                <a:latin typeface="Tw Cen MT" panose="020B0602020104020603" pitchFamily="34" charset="0"/>
              </a:rPr>
            </a:br>
            <a:r>
              <a:rPr lang="en-GB" sz="2000" noProof="0" dirty="0">
                <a:solidFill>
                  <a:schemeClr val="tx1"/>
                </a:solidFill>
                <a:latin typeface="Tw Cen MT" panose="020B0602020104020603" pitchFamily="34" charset="0"/>
              </a:rPr>
              <a:t>(credit cooperatives, mutual banks, savings banks, etc.) aim at producing benefits for various categories of stakeholders. </a:t>
            </a:r>
          </a:p>
        </p:txBody>
      </p:sp>
      <p:sp>
        <p:nvSpPr>
          <p:cNvPr id="89" name="Freccia a pentagono 88">
            <a:extLst>
              <a:ext uri="{FF2B5EF4-FFF2-40B4-BE49-F238E27FC236}">
                <a16:creationId xmlns:a16="http://schemas.microsoft.com/office/drawing/2014/main" id="{D6269B8F-9685-3149-8E6D-0A9B8E6D6B83}"/>
              </a:ext>
            </a:extLst>
          </p:cNvPr>
          <p:cNvSpPr/>
          <p:nvPr/>
        </p:nvSpPr>
        <p:spPr>
          <a:xfrm flipH="1">
            <a:off x="2703507" y="1901106"/>
            <a:ext cx="3522133" cy="2117201"/>
          </a:xfrm>
          <a:prstGeom prst="homePlate">
            <a:avLst>
              <a:gd name="adj" fmla="val 1854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noProof="0" dirty="0">
                <a:latin typeface="Tw Cen MT" panose="020B0602020104020603" pitchFamily="34" charset="0"/>
              </a:rPr>
              <a:t>Shareholder banks </a:t>
            </a:r>
            <a:r>
              <a:rPr lang="en-GB" sz="2000" noProof="0" dirty="0">
                <a:latin typeface="Tw Cen MT" panose="020B0602020104020603" pitchFamily="34" charset="0"/>
              </a:rPr>
              <a:t>are joint-stock companies aimed at producing profits for investors</a:t>
            </a:r>
          </a:p>
        </p:txBody>
      </p:sp>
    </p:spTree>
    <p:extLst>
      <p:ext uri="{BB962C8B-B14F-4D97-AF65-F5344CB8AC3E}">
        <p14:creationId xmlns:p14="http://schemas.microsoft.com/office/powerpoint/2010/main" val="764711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1+#ppt_w/2"/>
                                          </p:val>
                                        </p:tav>
                                        <p:tav tm="100000">
                                          <p:val>
                                            <p:strVal val="#ppt_x"/>
                                          </p:val>
                                        </p:tav>
                                      </p:tavLst>
                                    </p:anim>
                                    <p:anim calcmode="lin" valueType="num">
                                      <p:cBhvr additive="base">
                                        <p:cTn id="12" dur="500" fill="hold"/>
                                        <p:tgtEl>
                                          <p:spTgt spid="8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1+#ppt_w/2"/>
                                          </p:val>
                                        </p:tav>
                                        <p:tav tm="100000">
                                          <p:val>
                                            <p:strVal val="#ppt_x"/>
                                          </p:val>
                                        </p:tav>
                                      </p:tavLst>
                                    </p:anim>
                                    <p:anim calcmode="lin" valueType="num">
                                      <p:cBhvr additive="base">
                                        <p:cTn id="16" dur="50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1+#ppt_w/2"/>
                                          </p:val>
                                        </p:tav>
                                        <p:tav tm="100000">
                                          <p:val>
                                            <p:strVal val="#ppt_x"/>
                                          </p:val>
                                        </p:tav>
                                      </p:tavLst>
                                    </p:anim>
                                    <p:anim calcmode="lin" valueType="num">
                                      <p:cBhvr additive="base">
                                        <p:cTn id="24"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500" fill="hold"/>
                                        <p:tgtEl>
                                          <p:spTgt spid="62"/>
                                        </p:tgtEl>
                                        <p:attrNameLst>
                                          <p:attrName>ppt_x</p:attrName>
                                        </p:attrNameLst>
                                      </p:cBhvr>
                                      <p:tavLst>
                                        <p:tav tm="0">
                                          <p:val>
                                            <p:strVal val="0-#ppt_w/2"/>
                                          </p:val>
                                        </p:tav>
                                        <p:tav tm="100000">
                                          <p:val>
                                            <p:strVal val="#ppt_x"/>
                                          </p:val>
                                        </p:tav>
                                      </p:tavLst>
                                    </p:anim>
                                    <p:anim calcmode="lin" valueType="num">
                                      <p:cBhvr additive="base">
                                        <p:cTn id="34" dur="500" fill="hold"/>
                                        <p:tgtEl>
                                          <p:spTgt spid="6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0-#ppt_w/2"/>
                                          </p:val>
                                        </p:tav>
                                        <p:tav tm="100000">
                                          <p:val>
                                            <p:strVal val="#ppt_x"/>
                                          </p:val>
                                        </p:tav>
                                      </p:tavLst>
                                    </p:anim>
                                    <p:anim calcmode="lin" valueType="num">
                                      <p:cBhvr additive="base">
                                        <p:cTn id="38" dur="500" fill="hold"/>
                                        <p:tgtEl>
                                          <p:spTgt spid="66"/>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fill="hold"/>
                                        <p:tgtEl>
                                          <p:spTgt spid="68"/>
                                        </p:tgtEl>
                                        <p:attrNameLst>
                                          <p:attrName>ppt_x</p:attrName>
                                        </p:attrNameLst>
                                      </p:cBhvr>
                                      <p:tavLst>
                                        <p:tav tm="0">
                                          <p:val>
                                            <p:strVal val="0-#ppt_w/2"/>
                                          </p:val>
                                        </p:tav>
                                        <p:tav tm="100000">
                                          <p:val>
                                            <p:strVal val="#ppt_x"/>
                                          </p:val>
                                        </p:tav>
                                      </p:tavLst>
                                    </p:anim>
                                    <p:anim calcmode="lin" valueType="num">
                                      <p:cBhvr additive="base">
                                        <p:cTn id="42" dur="500" fill="hold"/>
                                        <p:tgtEl>
                                          <p:spTgt spid="68"/>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500" fill="hold"/>
                                        <p:tgtEl>
                                          <p:spTgt spid="70"/>
                                        </p:tgtEl>
                                        <p:attrNameLst>
                                          <p:attrName>ppt_x</p:attrName>
                                        </p:attrNameLst>
                                      </p:cBhvr>
                                      <p:tavLst>
                                        <p:tav tm="0">
                                          <p:val>
                                            <p:strVal val="0-#ppt_w/2"/>
                                          </p:val>
                                        </p:tav>
                                        <p:tav tm="100000">
                                          <p:val>
                                            <p:strVal val="#ppt_x"/>
                                          </p:val>
                                        </p:tav>
                                      </p:tavLst>
                                    </p:anim>
                                    <p:anim calcmode="lin" valueType="num">
                                      <p:cBhvr additive="base">
                                        <p:cTn id="46" dur="500" fill="hold"/>
                                        <p:tgtEl>
                                          <p:spTgt spid="7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0-#ppt_w/2"/>
                                          </p:val>
                                        </p:tav>
                                        <p:tav tm="100000">
                                          <p:val>
                                            <p:strVal val="#ppt_x"/>
                                          </p:val>
                                        </p:tav>
                                      </p:tavLst>
                                    </p:anim>
                                    <p:anim calcmode="lin" valueType="num">
                                      <p:cBhvr additive="base">
                                        <p:cTn id="50" dur="500" fill="hold"/>
                                        <p:tgtEl>
                                          <p:spTgt spid="72"/>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fill="hold"/>
                                        <p:tgtEl>
                                          <p:spTgt spid="74"/>
                                        </p:tgtEl>
                                        <p:attrNameLst>
                                          <p:attrName>ppt_x</p:attrName>
                                        </p:attrNameLst>
                                      </p:cBhvr>
                                      <p:tavLst>
                                        <p:tav tm="0">
                                          <p:val>
                                            <p:strVal val="0-#ppt_w/2"/>
                                          </p:val>
                                        </p:tav>
                                        <p:tav tm="100000">
                                          <p:val>
                                            <p:strVal val="#ppt_x"/>
                                          </p:val>
                                        </p:tav>
                                      </p:tavLst>
                                    </p:anim>
                                    <p:anim calcmode="lin" valueType="num">
                                      <p:cBhvr additive="base">
                                        <p:cTn id="54" dur="500" fill="hold"/>
                                        <p:tgtEl>
                                          <p:spTgt spid="74"/>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additive="base">
                                        <p:cTn id="57" dur="500" fill="hold"/>
                                        <p:tgtEl>
                                          <p:spTgt spid="77"/>
                                        </p:tgtEl>
                                        <p:attrNameLst>
                                          <p:attrName>ppt_x</p:attrName>
                                        </p:attrNameLst>
                                      </p:cBhvr>
                                      <p:tavLst>
                                        <p:tav tm="0">
                                          <p:val>
                                            <p:strVal val="0-#ppt_w/2"/>
                                          </p:val>
                                        </p:tav>
                                        <p:tav tm="100000">
                                          <p:val>
                                            <p:strVal val="#ppt_x"/>
                                          </p:val>
                                        </p:tav>
                                      </p:tavLst>
                                    </p:anim>
                                    <p:anim calcmode="lin" valueType="num">
                                      <p:cBhvr additive="base">
                                        <p:cTn id="58" dur="500" fill="hold"/>
                                        <p:tgtEl>
                                          <p:spTgt spid="7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0-#ppt_w/2"/>
                                          </p:val>
                                        </p:tav>
                                        <p:tav tm="100000">
                                          <p:val>
                                            <p:strVal val="#ppt_x"/>
                                          </p:val>
                                        </p:tav>
                                      </p:tavLst>
                                    </p:anim>
                                    <p:anim calcmode="lin" valueType="num">
                                      <p:cBhvr additive="base">
                                        <p:cTn id="62" dur="500" fill="hold"/>
                                        <p:tgtEl>
                                          <p:spTgt spid="7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additive="base">
                                        <p:cTn id="65" dur="500" fill="hold"/>
                                        <p:tgtEl>
                                          <p:spTgt spid="79"/>
                                        </p:tgtEl>
                                        <p:attrNameLst>
                                          <p:attrName>ppt_x</p:attrName>
                                        </p:attrNameLst>
                                      </p:cBhvr>
                                      <p:tavLst>
                                        <p:tav tm="0">
                                          <p:val>
                                            <p:strVal val="0-#ppt_w/2"/>
                                          </p:val>
                                        </p:tav>
                                        <p:tav tm="100000">
                                          <p:val>
                                            <p:strVal val="#ppt_x"/>
                                          </p:val>
                                        </p:tav>
                                      </p:tavLst>
                                    </p:anim>
                                    <p:anim calcmode="lin" valueType="num">
                                      <p:cBhvr additive="base">
                                        <p:cTn id="66" dur="500" fill="hold"/>
                                        <p:tgtEl>
                                          <p:spTgt spid="7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anim calcmode="lin" valueType="num">
                                      <p:cBhvr additive="base">
                                        <p:cTn id="69" dur="500" fill="hold"/>
                                        <p:tgtEl>
                                          <p:spTgt spid="80"/>
                                        </p:tgtEl>
                                        <p:attrNameLst>
                                          <p:attrName>ppt_x</p:attrName>
                                        </p:attrNameLst>
                                      </p:cBhvr>
                                      <p:tavLst>
                                        <p:tav tm="0">
                                          <p:val>
                                            <p:strVal val="0-#ppt_w/2"/>
                                          </p:val>
                                        </p:tav>
                                        <p:tav tm="100000">
                                          <p:val>
                                            <p:strVal val="#ppt_x"/>
                                          </p:val>
                                        </p:tav>
                                      </p:tavLst>
                                    </p:anim>
                                    <p:anim calcmode="lin" valueType="num">
                                      <p:cBhvr additive="base">
                                        <p:cTn id="70" dur="500" fill="hold"/>
                                        <p:tgtEl>
                                          <p:spTgt spid="80"/>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additive="base">
                                        <p:cTn id="73" dur="500" fill="hold"/>
                                        <p:tgtEl>
                                          <p:spTgt spid="81"/>
                                        </p:tgtEl>
                                        <p:attrNameLst>
                                          <p:attrName>ppt_x</p:attrName>
                                        </p:attrNameLst>
                                      </p:cBhvr>
                                      <p:tavLst>
                                        <p:tav tm="0">
                                          <p:val>
                                            <p:strVal val="0-#ppt_w/2"/>
                                          </p:val>
                                        </p:tav>
                                        <p:tav tm="100000">
                                          <p:val>
                                            <p:strVal val="#ppt_x"/>
                                          </p:val>
                                        </p:tav>
                                      </p:tavLst>
                                    </p:anim>
                                    <p:anim calcmode="lin" valueType="num">
                                      <p:cBhvr additive="base">
                                        <p:cTn id="74" dur="500" fill="hold"/>
                                        <p:tgtEl>
                                          <p:spTgt spid="81"/>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 calcmode="lin" valueType="num">
                                      <p:cBhvr additive="base">
                                        <p:cTn id="77" dur="500" fill="hold"/>
                                        <p:tgtEl>
                                          <p:spTgt spid="83"/>
                                        </p:tgtEl>
                                        <p:attrNameLst>
                                          <p:attrName>ppt_x</p:attrName>
                                        </p:attrNameLst>
                                      </p:cBhvr>
                                      <p:tavLst>
                                        <p:tav tm="0">
                                          <p:val>
                                            <p:strVal val="0-#ppt_w/2"/>
                                          </p:val>
                                        </p:tav>
                                        <p:tav tm="100000">
                                          <p:val>
                                            <p:strVal val="#ppt_x"/>
                                          </p:val>
                                        </p:tav>
                                      </p:tavLst>
                                    </p:anim>
                                    <p:anim calcmode="lin" valueType="num">
                                      <p:cBhvr additive="base">
                                        <p:cTn id="78" dur="500" fill="hold"/>
                                        <p:tgtEl>
                                          <p:spTgt spid="83"/>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anim calcmode="lin" valueType="num">
                                      <p:cBhvr additive="base">
                                        <p:cTn id="81" dur="500" fill="hold"/>
                                        <p:tgtEl>
                                          <p:spTgt spid="84"/>
                                        </p:tgtEl>
                                        <p:attrNameLst>
                                          <p:attrName>ppt_x</p:attrName>
                                        </p:attrNameLst>
                                      </p:cBhvr>
                                      <p:tavLst>
                                        <p:tav tm="0">
                                          <p:val>
                                            <p:strVal val="0-#ppt_w/2"/>
                                          </p:val>
                                        </p:tav>
                                        <p:tav tm="100000">
                                          <p:val>
                                            <p:strVal val="#ppt_x"/>
                                          </p:val>
                                        </p:tav>
                                      </p:tavLst>
                                    </p:anim>
                                    <p:anim calcmode="lin" valueType="num">
                                      <p:cBhvr additive="base">
                                        <p:cTn id="82" dur="500" fill="hold"/>
                                        <p:tgtEl>
                                          <p:spTgt spid="84"/>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anim calcmode="lin" valueType="num">
                                      <p:cBhvr additive="base">
                                        <p:cTn id="85" dur="500" fill="hold"/>
                                        <p:tgtEl>
                                          <p:spTgt spid="85"/>
                                        </p:tgtEl>
                                        <p:attrNameLst>
                                          <p:attrName>ppt_x</p:attrName>
                                        </p:attrNameLst>
                                      </p:cBhvr>
                                      <p:tavLst>
                                        <p:tav tm="0">
                                          <p:val>
                                            <p:strVal val="0-#ppt_w/2"/>
                                          </p:val>
                                        </p:tav>
                                        <p:tav tm="100000">
                                          <p:val>
                                            <p:strVal val="#ppt_x"/>
                                          </p:val>
                                        </p:tav>
                                      </p:tavLst>
                                    </p:anim>
                                    <p:anim calcmode="lin" valueType="num">
                                      <p:cBhvr additive="base">
                                        <p:cTn id="86" dur="500" fill="hold"/>
                                        <p:tgtEl>
                                          <p:spTgt spid="85"/>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86"/>
                                        </p:tgtEl>
                                        <p:attrNameLst>
                                          <p:attrName>style.visibility</p:attrName>
                                        </p:attrNameLst>
                                      </p:cBhvr>
                                      <p:to>
                                        <p:strVal val="visible"/>
                                      </p:to>
                                    </p:set>
                                    <p:anim calcmode="lin" valueType="num">
                                      <p:cBhvr additive="base">
                                        <p:cTn id="89" dur="500" fill="hold"/>
                                        <p:tgtEl>
                                          <p:spTgt spid="86"/>
                                        </p:tgtEl>
                                        <p:attrNameLst>
                                          <p:attrName>ppt_x</p:attrName>
                                        </p:attrNameLst>
                                      </p:cBhvr>
                                      <p:tavLst>
                                        <p:tav tm="0">
                                          <p:val>
                                            <p:strVal val="0-#ppt_w/2"/>
                                          </p:val>
                                        </p:tav>
                                        <p:tav tm="100000">
                                          <p:val>
                                            <p:strVal val="#ppt_x"/>
                                          </p:val>
                                        </p:tav>
                                      </p:tavLst>
                                    </p:anim>
                                    <p:anim calcmode="lin" valueType="num">
                                      <p:cBhvr additive="base">
                                        <p:cTn id="90" dur="500" fill="hold"/>
                                        <p:tgtEl>
                                          <p:spTgt spid="86"/>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87"/>
                                        </p:tgtEl>
                                        <p:attrNameLst>
                                          <p:attrName>style.visibility</p:attrName>
                                        </p:attrNameLst>
                                      </p:cBhvr>
                                      <p:to>
                                        <p:strVal val="visible"/>
                                      </p:to>
                                    </p:set>
                                    <p:anim calcmode="lin" valueType="num">
                                      <p:cBhvr additive="base">
                                        <p:cTn id="93" dur="500" fill="hold"/>
                                        <p:tgtEl>
                                          <p:spTgt spid="87"/>
                                        </p:tgtEl>
                                        <p:attrNameLst>
                                          <p:attrName>ppt_x</p:attrName>
                                        </p:attrNameLst>
                                      </p:cBhvr>
                                      <p:tavLst>
                                        <p:tav tm="0">
                                          <p:val>
                                            <p:strVal val="0-#ppt_w/2"/>
                                          </p:val>
                                        </p:tav>
                                        <p:tav tm="100000">
                                          <p:val>
                                            <p:strVal val="#ppt_x"/>
                                          </p:val>
                                        </p:tav>
                                      </p:tavLst>
                                    </p:anim>
                                    <p:anim calcmode="lin" valueType="num">
                                      <p:cBhvr additive="base">
                                        <p:cTn id="94" dur="500" fill="hold"/>
                                        <p:tgtEl>
                                          <p:spTgt spid="87"/>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88"/>
                                        </p:tgtEl>
                                        <p:attrNameLst>
                                          <p:attrName>style.visibility</p:attrName>
                                        </p:attrNameLst>
                                      </p:cBhvr>
                                      <p:to>
                                        <p:strVal val="visible"/>
                                      </p:to>
                                    </p:set>
                                    <p:anim calcmode="lin" valueType="num">
                                      <p:cBhvr additive="base">
                                        <p:cTn id="97" dur="500" fill="hold"/>
                                        <p:tgtEl>
                                          <p:spTgt spid="88"/>
                                        </p:tgtEl>
                                        <p:attrNameLst>
                                          <p:attrName>ppt_x</p:attrName>
                                        </p:attrNameLst>
                                      </p:cBhvr>
                                      <p:tavLst>
                                        <p:tav tm="0">
                                          <p:val>
                                            <p:strVal val="0-#ppt_w/2"/>
                                          </p:val>
                                        </p:tav>
                                        <p:tav tm="100000">
                                          <p:val>
                                            <p:strVal val="#ppt_x"/>
                                          </p:val>
                                        </p:tav>
                                      </p:tavLst>
                                    </p:anim>
                                    <p:anim calcmode="lin" valueType="num">
                                      <p:cBhvr additive="base">
                                        <p:cTn id="98"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6" grpId="0" animBg="1"/>
      <p:bldP spid="77" grpId="0" animBg="1"/>
      <p:bldP spid="78" grpId="0" animBg="1"/>
      <p:bldP spid="79" grpId="0" animBg="1"/>
      <p:bldP spid="80" grpId="0" animBg="1"/>
      <p:bldP spid="81" grpId="0" animBg="1"/>
      <p:bldP spid="82" grpId="0"/>
      <p:bldP spid="83" grpId="0"/>
      <p:bldP spid="84" grpId="0"/>
      <p:bldP spid="85" grpId="0"/>
      <p:bldP spid="86" grpId="0"/>
      <p:bldP spid="87" grpId="0"/>
      <p:bldP spid="88" grpId="0" animBg="1"/>
      <p:bldP spid="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1046D4D-E25D-6CF2-71E9-DA80853CCC0E}"/>
              </a:ext>
            </a:extLst>
          </p:cNvPr>
          <p:cNvPicPr>
            <a:picLocks noChangeAspect="1"/>
          </p:cNvPicPr>
          <p:nvPr/>
        </p:nvPicPr>
        <p:blipFill>
          <a:blip r:embed="rId3"/>
          <a:stretch>
            <a:fillRect/>
          </a:stretch>
        </p:blipFill>
        <p:spPr>
          <a:xfrm>
            <a:off x="632734" y="1628608"/>
            <a:ext cx="1071356" cy="1579937"/>
          </a:xfrm>
          <a:prstGeom prst="rect">
            <a:avLst/>
          </a:prstGeom>
        </p:spPr>
      </p:pic>
      <p:pic>
        <p:nvPicPr>
          <p:cNvPr id="14" name="Immagine 13">
            <a:extLst>
              <a:ext uri="{FF2B5EF4-FFF2-40B4-BE49-F238E27FC236}">
                <a16:creationId xmlns:a16="http://schemas.microsoft.com/office/drawing/2014/main" id="{E90572BB-1FC3-C44F-33C9-86AD192DE93A}"/>
              </a:ext>
            </a:extLst>
          </p:cNvPr>
          <p:cNvPicPr>
            <a:picLocks noChangeAspect="1"/>
          </p:cNvPicPr>
          <p:nvPr/>
        </p:nvPicPr>
        <p:blipFill>
          <a:blip r:embed="rId4"/>
          <a:stretch>
            <a:fillRect/>
          </a:stretch>
        </p:blipFill>
        <p:spPr>
          <a:xfrm>
            <a:off x="3452882" y="1628608"/>
            <a:ext cx="1198987" cy="1579936"/>
          </a:xfrm>
          <a:prstGeom prst="rect">
            <a:avLst/>
          </a:prstGeom>
        </p:spPr>
      </p:pic>
      <p:pic>
        <p:nvPicPr>
          <p:cNvPr id="15" name="Immagine 14">
            <a:extLst>
              <a:ext uri="{FF2B5EF4-FFF2-40B4-BE49-F238E27FC236}">
                <a16:creationId xmlns:a16="http://schemas.microsoft.com/office/drawing/2014/main" id="{003F0304-D64B-9DEB-A1A6-BD5D5E72674E}"/>
              </a:ext>
            </a:extLst>
          </p:cNvPr>
          <p:cNvPicPr>
            <a:picLocks noChangeAspect="1"/>
          </p:cNvPicPr>
          <p:nvPr/>
        </p:nvPicPr>
        <p:blipFill>
          <a:blip r:embed="rId5"/>
          <a:stretch>
            <a:fillRect/>
          </a:stretch>
        </p:blipFill>
        <p:spPr>
          <a:xfrm>
            <a:off x="6194060" y="1628608"/>
            <a:ext cx="1105955" cy="1579936"/>
          </a:xfrm>
          <a:prstGeom prst="rect">
            <a:avLst/>
          </a:prstGeom>
        </p:spPr>
      </p:pic>
      <p:pic>
        <p:nvPicPr>
          <p:cNvPr id="16" name="Immagine 15">
            <a:extLst>
              <a:ext uri="{FF2B5EF4-FFF2-40B4-BE49-F238E27FC236}">
                <a16:creationId xmlns:a16="http://schemas.microsoft.com/office/drawing/2014/main" id="{26F66718-9850-2E47-FA78-E3BE53AD8849}"/>
              </a:ext>
            </a:extLst>
          </p:cNvPr>
          <p:cNvPicPr>
            <a:picLocks noChangeAspect="1"/>
          </p:cNvPicPr>
          <p:nvPr/>
        </p:nvPicPr>
        <p:blipFill>
          <a:blip r:embed="rId6"/>
          <a:stretch>
            <a:fillRect/>
          </a:stretch>
        </p:blipFill>
        <p:spPr>
          <a:xfrm>
            <a:off x="8898366" y="1630372"/>
            <a:ext cx="1329363" cy="1577812"/>
          </a:xfrm>
          <a:prstGeom prst="rect">
            <a:avLst/>
          </a:prstGeom>
        </p:spPr>
      </p:pic>
      <p:pic>
        <p:nvPicPr>
          <p:cNvPr id="17" name="Immagine 16">
            <a:extLst>
              <a:ext uri="{FF2B5EF4-FFF2-40B4-BE49-F238E27FC236}">
                <a16:creationId xmlns:a16="http://schemas.microsoft.com/office/drawing/2014/main" id="{90D24573-6DAF-7F56-E8F3-231CDB6F3135}"/>
              </a:ext>
            </a:extLst>
          </p:cNvPr>
          <p:cNvPicPr>
            <a:picLocks noChangeAspect="1"/>
          </p:cNvPicPr>
          <p:nvPr/>
        </p:nvPicPr>
        <p:blipFill>
          <a:blip r:embed="rId7"/>
          <a:stretch>
            <a:fillRect/>
          </a:stretch>
        </p:blipFill>
        <p:spPr>
          <a:xfrm>
            <a:off x="620890" y="4204239"/>
            <a:ext cx="1141014" cy="1591413"/>
          </a:xfrm>
          <a:prstGeom prst="rect">
            <a:avLst/>
          </a:prstGeom>
        </p:spPr>
      </p:pic>
      <p:pic>
        <p:nvPicPr>
          <p:cNvPr id="18" name="Immagine 17">
            <a:extLst>
              <a:ext uri="{FF2B5EF4-FFF2-40B4-BE49-F238E27FC236}">
                <a16:creationId xmlns:a16="http://schemas.microsoft.com/office/drawing/2014/main" id="{5BCFB0F0-E9B5-6D4E-7F2A-4FF3C3E2F19F}"/>
              </a:ext>
            </a:extLst>
          </p:cNvPr>
          <p:cNvPicPr>
            <a:picLocks noChangeAspect="1"/>
          </p:cNvPicPr>
          <p:nvPr/>
        </p:nvPicPr>
        <p:blipFill>
          <a:blip r:embed="rId8"/>
          <a:stretch>
            <a:fillRect/>
          </a:stretch>
        </p:blipFill>
        <p:spPr>
          <a:xfrm>
            <a:off x="3471426" y="4204240"/>
            <a:ext cx="1089935" cy="1577810"/>
          </a:xfrm>
          <a:prstGeom prst="rect">
            <a:avLst/>
          </a:prstGeom>
        </p:spPr>
      </p:pic>
      <p:pic>
        <p:nvPicPr>
          <p:cNvPr id="19" name="Immagine 18">
            <a:extLst>
              <a:ext uri="{FF2B5EF4-FFF2-40B4-BE49-F238E27FC236}">
                <a16:creationId xmlns:a16="http://schemas.microsoft.com/office/drawing/2014/main" id="{1E2058E2-0E5A-9320-3BC0-1FAD10A415C2}"/>
              </a:ext>
            </a:extLst>
          </p:cNvPr>
          <p:cNvPicPr>
            <a:picLocks noChangeAspect="1"/>
          </p:cNvPicPr>
          <p:nvPr/>
        </p:nvPicPr>
        <p:blipFill>
          <a:blip r:embed="rId9"/>
          <a:stretch>
            <a:fillRect/>
          </a:stretch>
        </p:blipFill>
        <p:spPr>
          <a:xfrm>
            <a:off x="8924975" y="4204240"/>
            <a:ext cx="1172885" cy="1591414"/>
          </a:xfrm>
          <a:prstGeom prst="rect">
            <a:avLst/>
          </a:prstGeom>
        </p:spPr>
      </p:pic>
      <p:pic>
        <p:nvPicPr>
          <p:cNvPr id="21" name="Immagine 20">
            <a:extLst>
              <a:ext uri="{FF2B5EF4-FFF2-40B4-BE49-F238E27FC236}">
                <a16:creationId xmlns:a16="http://schemas.microsoft.com/office/drawing/2014/main" id="{E29A34FF-E172-7CC2-9249-9F7F52AC6B63}"/>
              </a:ext>
            </a:extLst>
          </p:cNvPr>
          <p:cNvPicPr>
            <a:picLocks noChangeAspect="1"/>
          </p:cNvPicPr>
          <p:nvPr/>
        </p:nvPicPr>
        <p:blipFill>
          <a:blip r:embed="rId10"/>
          <a:stretch>
            <a:fillRect/>
          </a:stretch>
        </p:blipFill>
        <p:spPr>
          <a:xfrm>
            <a:off x="6197726" y="4204239"/>
            <a:ext cx="1055445" cy="1591413"/>
          </a:xfrm>
          <a:prstGeom prst="rect">
            <a:avLst/>
          </a:prstGeom>
        </p:spPr>
      </p:pic>
      <p:sp>
        <p:nvSpPr>
          <p:cNvPr id="2" name="Titolo 1">
            <a:extLst>
              <a:ext uri="{FF2B5EF4-FFF2-40B4-BE49-F238E27FC236}">
                <a16:creationId xmlns:a16="http://schemas.microsoft.com/office/drawing/2014/main" id="{F805DFD6-627D-322D-EFC4-C29D5212482D}"/>
              </a:ext>
            </a:extLst>
          </p:cNvPr>
          <p:cNvSpPr>
            <a:spLocks noGrp="1"/>
          </p:cNvSpPr>
          <p:nvPr>
            <p:ph type="title"/>
          </p:nvPr>
        </p:nvSpPr>
        <p:spPr/>
        <p:txBody>
          <a:bodyPr/>
          <a:lstStyle/>
          <a:p>
            <a:r>
              <a:rPr lang="en-GB" noProof="0" dirty="0"/>
              <a:t>Benefits of stakeholder banks </a:t>
            </a:r>
            <a:br>
              <a:rPr lang="en-GB" noProof="0" dirty="0"/>
            </a:br>
            <a:r>
              <a:rPr lang="en-GB" noProof="0" dirty="0"/>
              <a:t>and of a diverse banking sector</a:t>
            </a:r>
          </a:p>
        </p:txBody>
      </p:sp>
      <p:sp>
        <p:nvSpPr>
          <p:cNvPr id="3" name="Segnaposto numero diapositiva 2">
            <a:extLst>
              <a:ext uri="{FF2B5EF4-FFF2-40B4-BE49-F238E27FC236}">
                <a16:creationId xmlns:a16="http://schemas.microsoft.com/office/drawing/2014/main" id="{3B71127E-19B8-D222-EA03-316A16525FAA}"/>
              </a:ext>
            </a:extLst>
          </p:cNvPr>
          <p:cNvSpPr>
            <a:spLocks noGrp="1"/>
          </p:cNvSpPr>
          <p:nvPr>
            <p:ph type="sldNum" idx="12"/>
          </p:nvPr>
        </p:nvSpPr>
        <p:spPr>
          <a:xfrm>
            <a:off x="10979498" y="6310313"/>
            <a:ext cx="552231" cy="365125"/>
          </a:xfrm>
        </p:spPr>
        <p:txBody>
          <a:bodyPr/>
          <a:lstStyle/>
          <a:p>
            <a:r>
              <a:rPr lang="en-GB" noProof="0" dirty="0"/>
              <a:t>: </a:t>
            </a:r>
            <a:fld id="{00000000-1234-1234-1234-123412341234}" type="slidenum">
              <a:rPr lang="en-GB" noProof="0" smtClean="0"/>
              <a:pPr/>
              <a:t>27</a:t>
            </a:fld>
            <a:endParaRPr lang="en-GB" noProof="0" dirty="0"/>
          </a:p>
        </p:txBody>
      </p:sp>
      <p:sp>
        <p:nvSpPr>
          <p:cNvPr id="5" name="Rettangolo 4">
            <a:extLst>
              <a:ext uri="{FF2B5EF4-FFF2-40B4-BE49-F238E27FC236}">
                <a16:creationId xmlns:a16="http://schemas.microsoft.com/office/drawing/2014/main" id="{E3E31A85-7170-D206-6568-ACDD6B21C3EF}"/>
              </a:ext>
            </a:extLst>
          </p:cNvPr>
          <p:cNvSpPr/>
          <p:nvPr/>
        </p:nvSpPr>
        <p:spPr>
          <a:xfrm>
            <a:off x="4244619" y="4333178"/>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STBs are less risky and characterised by lower profit volatility (</a:t>
            </a:r>
            <a:r>
              <a:rPr lang="en-GB" sz="1800" noProof="0" dirty="0" err="1">
                <a:solidFill>
                  <a:schemeClr val="bg1"/>
                </a:solidFill>
                <a:latin typeface="Tw Cen MT" panose="020B0602020104020603" pitchFamily="34" charset="0"/>
                <a:cs typeface="Arial"/>
              </a:rPr>
              <a:t>Cihák</a:t>
            </a:r>
            <a:r>
              <a:rPr lang="en-GB" sz="1800" noProof="0" dirty="0">
                <a:solidFill>
                  <a:schemeClr val="bg1"/>
                </a:solidFill>
                <a:latin typeface="Tw Cen MT" panose="020B0602020104020603" pitchFamily="34" charset="0"/>
                <a:cs typeface="Arial"/>
              </a:rPr>
              <a:t> and Hesse, 2007; Beck et al. 2009)</a:t>
            </a:r>
          </a:p>
        </p:txBody>
      </p:sp>
      <p:sp>
        <p:nvSpPr>
          <p:cNvPr id="7" name="Rettangolo 6">
            <a:extLst>
              <a:ext uri="{FF2B5EF4-FFF2-40B4-BE49-F238E27FC236}">
                <a16:creationId xmlns:a16="http://schemas.microsoft.com/office/drawing/2014/main" id="{6F9D41A5-3CB3-6947-46BA-FEDF8D16AAE5}"/>
              </a:ext>
            </a:extLst>
          </p:cNvPr>
          <p:cNvSpPr/>
          <p:nvPr/>
        </p:nvSpPr>
        <p:spPr>
          <a:xfrm>
            <a:off x="4244619" y="1748021"/>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STBs behave less </a:t>
            </a:r>
            <a:r>
              <a:rPr lang="en-GB" sz="1800" noProof="0" dirty="0" err="1">
                <a:solidFill>
                  <a:schemeClr val="bg1"/>
                </a:solidFill>
                <a:latin typeface="Tw Cen MT" panose="020B0602020104020603" pitchFamily="34" charset="0"/>
                <a:cs typeface="Arial"/>
              </a:rPr>
              <a:t>procyclically</a:t>
            </a:r>
            <a:r>
              <a:rPr lang="en-GB" sz="1800" noProof="0" dirty="0">
                <a:solidFill>
                  <a:schemeClr val="bg1"/>
                </a:solidFill>
                <a:latin typeface="Tw Cen MT" panose="020B0602020104020603" pitchFamily="34" charset="0"/>
                <a:cs typeface="Arial"/>
              </a:rPr>
              <a:t> and stabilize the lending cycle (Ferri, </a:t>
            </a:r>
            <a:r>
              <a:rPr lang="en-GB" sz="1800" noProof="0" dirty="0" err="1">
                <a:solidFill>
                  <a:schemeClr val="bg1"/>
                </a:solidFill>
                <a:latin typeface="Tw Cen MT" panose="020B0602020104020603" pitchFamily="34" charset="0"/>
                <a:cs typeface="Arial"/>
              </a:rPr>
              <a:t>Kalmi</a:t>
            </a:r>
            <a:r>
              <a:rPr lang="en-GB" sz="1800" noProof="0" dirty="0">
                <a:solidFill>
                  <a:schemeClr val="bg1"/>
                </a:solidFill>
                <a:latin typeface="Tw Cen MT" panose="020B0602020104020603" pitchFamily="34" charset="0"/>
                <a:cs typeface="Arial"/>
              </a:rPr>
              <a:t>, and </a:t>
            </a:r>
            <a:r>
              <a:rPr lang="en-GB" sz="1800" noProof="0" dirty="0" err="1">
                <a:solidFill>
                  <a:schemeClr val="bg1"/>
                </a:solidFill>
                <a:latin typeface="Tw Cen MT" panose="020B0602020104020603" pitchFamily="34" charset="0"/>
                <a:cs typeface="Arial"/>
              </a:rPr>
              <a:t>Kerola</a:t>
            </a:r>
            <a:r>
              <a:rPr lang="en-GB" sz="1800" noProof="0" dirty="0">
                <a:solidFill>
                  <a:schemeClr val="bg1"/>
                </a:solidFill>
                <a:latin typeface="Tw Cen MT" panose="020B0602020104020603" pitchFamily="34" charset="0"/>
                <a:cs typeface="Arial"/>
              </a:rPr>
              <a:t>, 2014)</a:t>
            </a:r>
          </a:p>
        </p:txBody>
      </p:sp>
      <p:sp>
        <p:nvSpPr>
          <p:cNvPr id="8" name="Rettangolo 7">
            <a:extLst>
              <a:ext uri="{FF2B5EF4-FFF2-40B4-BE49-F238E27FC236}">
                <a16:creationId xmlns:a16="http://schemas.microsoft.com/office/drawing/2014/main" id="{680999E5-7054-B2CE-E4A9-9D98BEE3CDDE}"/>
              </a:ext>
            </a:extLst>
          </p:cNvPr>
          <p:cNvSpPr/>
          <p:nvPr/>
        </p:nvSpPr>
        <p:spPr>
          <a:xfrm>
            <a:off x="6931371" y="4333178"/>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Savings banks are by and large as efficient as SHBs (Goddard et al., 2013; Ayadi, Schmidt, and Carbó Valverde, 2009) </a:t>
            </a:r>
          </a:p>
        </p:txBody>
      </p:sp>
      <p:sp>
        <p:nvSpPr>
          <p:cNvPr id="9" name="Rettangolo 8">
            <a:extLst>
              <a:ext uri="{FF2B5EF4-FFF2-40B4-BE49-F238E27FC236}">
                <a16:creationId xmlns:a16="http://schemas.microsoft.com/office/drawing/2014/main" id="{C87ABE09-C215-8DED-E253-1BAD4A3208EE}"/>
              </a:ext>
            </a:extLst>
          </p:cNvPr>
          <p:cNvSpPr/>
          <p:nvPr/>
        </p:nvSpPr>
        <p:spPr>
          <a:xfrm>
            <a:off x="6931371" y="1748021"/>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STBs engage less in speculative activities (</a:t>
            </a:r>
            <a:r>
              <a:rPr lang="en-GB" sz="1800" noProof="0" dirty="0" err="1">
                <a:solidFill>
                  <a:schemeClr val="bg1"/>
                </a:solidFill>
                <a:latin typeface="Tw Cen MT" panose="020B0602020104020603" pitchFamily="34" charset="0"/>
                <a:cs typeface="Arial"/>
              </a:rPr>
              <a:t>Prieg</a:t>
            </a:r>
            <a:r>
              <a:rPr lang="en-GB" sz="1800" noProof="0" dirty="0">
                <a:solidFill>
                  <a:schemeClr val="bg1"/>
                </a:solidFill>
                <a:latin typeface="Tw Cen MT" panose="020B0602020104020603" pitchFamily="34" charset="0"/>
                <a:cs typeface="Arial"/>
              </a:rPr>
              <a:t> and Greenham, 2012)</a:t>
            </a:r>
          </a:p>
        </p:txBody>
      </p:sp>
      <p:sp>
        <p:nvSpPr>
          <p:cNvPr id="10" name="Rettangolo 9">
            <a:extLst>
              <a:ext uri="{FF2B5EF4-FFF2-40B4-BE49-F238E27FC236}">
                <a16:creationId xmlns:a16="http://schemas.microsoft.com/office/drawing/2014/main" id="{4C50BAE5-45C0-31B9-AF31-8395BA613046}"/>
              </a:ext>
            </a:extLst>
          </p:cNvPr>
          <p:cNvSpPr/>
          <p:nvPr/>
        </p:nvSpPr>
        <p:spPr>
          <a:xfrm>
            <a:off x="9324622" y="4333178"/>
            <a:ext cx="2765777" cy="2383712"/>
          </a:xfrm>
          <a:prstGeom prst="rect">
            <a:avLst/>
          </a:prstGeom>
          <a:solidFill>
            <a:schemeClr val="accent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STB have their own vulnerabilities, but diversity in business models (SHBs + STBs) increases the banking sector’s resilience to external shocks (Ayadi, Schmidt, and Carbó Valverde, 2009)</a:t>
            </a:r>
          </a:p>
        </p:txBody>
      </p:sp>
      <p:sp>
        <p:nvSpPr>
          <p:cNvPr id="11" name="Rettangolo 10">
            <a:extLst>
              <a:ext uri="{FF2B5EF4-FFF2-40B4-BE49-F238E27FC236}">
                <a16:creationId xmlns:a16="http://schemas.microsoft.com/office/drawing/2014/main" id="{3469961F-5434-1B1F-A032-8829CF9F838E}"/>
              </a:ext>
            </a:extLst>
          </p:cNvPr>
          <p:cNvSpPr/>
          <p:nvPr/>
        </p:nvSpPr>
        <p:spPr>
          <a:xfrm>
            <a:off x="9618123" y="1746178"/>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STBs help reducing income inequalities (Minetti, Murro, and Peruzzi, 2019)</a:t>
            </a:r>
          </a:p>
        </p:txBody>
      </p:sp>
      <p:sp>
        <p:nvSpPr>
          <p:cNvPr id="12" name="Rettangolo 11">
            <a:extLst>
              <a:ext uri="{FF2B5EF4-FFF2-40B4-BE49-F238E27FC236}">
                <a16:creationId xmlns:a16="http://schemas.microsoft.com/office/drawing/2014/main" id="{07B4B8C3-72B4-A87D-3D87-2294EA2ADD9B}"/>
              </a:ext>
            </a:extLst>
          </p:cNvPr>
          <p:cNvSpPr/>
          <p:nvPr/>
        </p:nvSpPr>
        <p:spPr>
          <a:xfrm>
            <a:off x="1478844" y="4333178"/>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noProof="0" dirty="0">
                <a:solidFill>
                  <a:schemeClr val="bg1"/>
                </a:solidFill>
                <a:latin typeface="Tw Cen MT" panose="020B0602020104020603" pitchFamily="34" charset="0"/>
                <a:cs typeface="Arial"/>
              </a:rPr>
              <a:t>STBs have mitigated the drop in lending growth caused by the 2007-2009 global financial crisis (Meriläinen 2016; </a:t>
            </a:r>
          </a:p>
        </p:txBody>
      </p:sp>
      <p:sp>
        <p:nvSpPr>
          <p:cNvPr id="13" name="Rettangolo 12">
            <a:extLst>
              <a:ext uri="{FF2B5EF4-FFF2-40B4-BE49-F238E27FC236}">
                <a16:creationId xmlns:a16="http://schemas.microsoft.com/office/drawing/2014/main" id="{D7D5A382-F222-5D99-57D9-15AA6600400D}"/>
              </a:ext>
            </a:extLst>
          </p:cNvPr>
          <p:cNvSpPr/>
          <p:nvPr/>
        </p:nvSpPr>
        <p:spPr>
          <a:xfrm>
            <a:off x="1478844" y="1748021"/>
            <a:ext cx="1783646" cy="2383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chemeClr val="bg1"/>
                </a:solidFill>
                <a:latin typeface="Tw Cen MT" panose="020B0602020104020603" pitchFamily="34" charset="0"/>
                <a:cs typeface="Arial"/>
              </a:rPr>
              <a:t>STBs foster social capital and local economic development (Lang, </a:t>
            </a:r>
            <a:r>
              <a:rPr lang="en-GB" sz="1800" noProof="0" dirty="0" err="1">
                <a:solidFill>
                  <a:schemeClr val="bg1"/>
                </a:solidFill>
                <a:latin typeface="Tw Cen MT" panose="020B0602020104020603" pitchFamily="34" charset="0"/>
                <a:cs typeface="Arial"/>
              </a:rPr>
              <a:t>Signore</a:t>
            </a:r>
            <a:r>
              <a:rPr lang="en-GB" sz="1800" noProof="0" dirty="0">
                <a:solidFill>
                  <a:schemeClr val="bg1"/>
                </a:solidFill>
                <a:latin typeface="Tw Cen MT" panose="020B0602020104020603" pitchFamily="34" charset="0"/>
                <a:cs typeface="Arial"/>
              </a:rPr>
              <a:t>, and </a:t>
            </a:r>
            <a:r>
              <a:rPr lang="en-GB" sz="1800" noProof="0" dirty="0" err="1">
                <a:solidFill>
                  <a:schemeClr val="bg1"/>
                </a:solidFill>
                <a:latin typeface="Tw Cen MT" panose="020B0602020104020603" pitchFamily="34" charset="0"/>
                <a:cs typeface="Arial"/>
              </a:rPr>
              <a:t>Gvetadze</a:t>
            </a:r>
            <a:r>
              <a:rPr lang="en-GB" sz="1800" noProof="0" dirty="0">
                <a:solidFill>
                  <a:schemeClr val="bg1"/>
                </a:solidFill>
                <a:latin typeface="Tw Cen MT" panose="020B0602020104020603" pitchFamily="34" charset="0"/>
                <a:cs typeface="Arial"/>
              </a:rPr>
              <a:t> 2016)</a:t>
            </a:r>
          </a:p>
        </p:txBody>
      </p:sp>
    </p:spTree>
    <p:extLst>
      <p:ext uri="{BB962C8B-B14F-4D97-AF65-F5344CB8AC3E}">
        <p14:creationId xmlns:p14="http://schemas.microsoft.com/office/powerpoint/2010/main" val="1769018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2F1383-9A8A-D906-1DA1-A33DB187F711}"/>
              </a:ext>
            </a:extLst>
          </p:cNvPr>
          <p:cNvSpPr>
            <a:spLocks noGrp="1"/>
          </p:cNvSpPr>
          <p:nvPr>
            <p:ph type="title"/>
          </p:nvPr>
        </p:nvSpPr>
        <p:spPr/>
        <p:txBody>
          <a:bodyPr/>
          <a:lstStyle/>
          <a:p>
            <a:r>
              <a:rPr lang="en-GB" noProof="0" dirty="0"/>
              <a:t>How a reform of </a:t>
            </a:r>
            <a:r>
              <a:rPr lang="en-GB" noProof="0" dirty="0" err="1"/>
              <a:t>Ecs</a:t>
            </a:r>
            <a:r>
              <a:rPr lang="en-GB" noProof="0" dirty="0"/>
              <a:t> </a:t>
            </a:r>
            <a:br>
              <a:rPr lang="en-GB" noProof="0" dirty="0"/>
            </a:br>
            <a:r>
              <a:rPr lang="en-GB" noProof="0" dirty="0"/>
              <a:t>could trigger a loss of banking diversity</a:t>
            </a:r>
          </a:p>
        </p:txBody>
      </p:sp>
      <p:sp>
        <p:nvSpPr>
          <p:cNvPr id="11" name="Segnaposto testo 10">
            <a:extLst>
              <a:ext uri="{FF2B5EF4-FFF2-40B4-BE49-F238E27FC236}">
                <a16:creationId xmlns:a16="http://schemas.microsoft.com/office/drawing/2014/main" id="{313B2E26-7765-36A8-DF73-7FD0820E7B5B}"/>
              </a:ext>
            </a:extLst>
          </p:cNvPr>
          <p:cNvSpPr>
            <a:spLocks noGrp="1"/>
          </p:cNvSpPr>
          <p:nvPr>
            <p:ph type="body" idx="1"/>
          </p:nvPr>
        </p:nvSpPr>
        <p:spPr>
          <a:xfrm>
            <a:off x="2673676" y="3529333"/>
            <a:ext cx="9044190" cy="3026690"/>
          </a:xfrm>
        </p:spPr>
        <p:txBody>
          <a:bodyPr>
            <a:normAutofit fontScale="62500" lnSpcReduction="20000"/>
          </a:bodyPr>
          <a:lstStyle/>
          <a:p>
            <a:r>
              <a:rPr lang="en-GB" noProof="0" dirty="0"/>
              <a:t>In 1986 a law was passed to allow British building societies to convert into joint stock companies, in the 1990s, most building societies were demutualised, with ownerless capital being converted into equity and often sold to larger banks</a:t>
            </a:r>
          </a:p>
          <a:p>
            <a:r>
              <a:rPr lang="en-GB" noProof="0" dirty="0"/>
              <a:t>This caused a huge transfer of wealth from future members and their communities to current members, who benefited from a GBP 35 billion “windfall profit” </a:t>
            </a:r>
          </a:p>
          <a:p>
            <a:r>
              <a:rPr lang="en-GB" noProof="0" dirty="0"/>
              <a:t>Studies show that the ensuing lack of “biodiversity” in the banking sector made the UK more vulnerable to the 2007-2009 Great Financial Crisis</a:t>
            </a:r>
          </a:p>
        </p:txBody>
      </p:sp>
      <p:sp>
        <p:nvSpPr>
          <p:cNvPr id="3" name="Segnaposto numero diapositiva 2">
            <a:extLst>
              <a:ext uri="{FF2B5EF4-FFF2-40B4-BE49-F238E27FC236}">
                <a16:creationId xmlns:a16="http://schemas.microsoft.com/office/drawing/2014/main" id="{351663EB-0599-C83D-856E-320BA5B81E6B}"/>
              </a:ext>
            </a:extLst>
          </p:cNvPr>
          <p:cNvSpPr>
            <a:spLocks noGrp="1"/>
          </p:cNvSpPr>
          <p:nvPr>
            <p:ph type="sldNum" idx="12"/>
          </p:nvPr>
        </p:nvSpPr>
        <p:spPr/>
        <p:txBody>
          <a:bodyPr/>
          <a:lstStyle/>
          <a:p>
            <a:r>
              <a:rPr lang="en-GB" noProof="0" dirty="0"/>
              <a:t>: </a:t>
            </a:r>
            <a:fld id="{00000000-1234-1234-1234-123412341234}" type="slidenum">
              <a:rPr lang="en-GB" noProof="0" smtClean="0"/>
              <a:pPr/>
              <a:t>28</a:t>
            </a:fld>
            <a:endParaRPr lang="en-GB" noProof="0" dirty="0"/>
          </a:p>
        </p:txBody>
      </p:sp>
      <p:pic>
        <p:nvPicPr>
          <p:cNvPr id="5" name="Immagine 4" descr="Immagine che contiene persona, vestiti, Blocco di legno, interno&#10;&#10;Il contenuto generato dall'IA potrebbe non essere corretto.">
            <a:extLst>
              <a:ext uri="{FF2B5EF4-FFF2-40B4-BE49-F238E27FC236}">
                <a16:creationId xmlns:a16="http://schemas.microsoft.com/office/drawing/2014/main" id="{16F3F43C-75AE-E204-8329-BEB1456BDF43}"/>
              </a:ext>
            </a:extLst>
          </p:cNvPr>
          <p:cNvPicPr>
            <a:picLocks noChangeAspect="1"/>
          </p:cNvPicPr>
          <p:nvPr/>
        </p:nvPicPr>
        <p:blipFill>
          <a:blip r:embed="rId3"/>
          <a:srcRect t="48395" r="23772" b="27800"/>
          <a:stretch/>
        </p:blipFill>
        <p:spPr>
          <a:xfrm flipH="1">
            <a:off x="941208" y="1603022"/>
            <a:ext cx="10776658" cy="1768266"/>
          </a:xfrm>
          <a:prstGeom prst="rect">
            <a:avLst/>
          </a:prstGeom>
          <a:ln>
            <a:noFill/>
          </a:ln>
          <a:effectLst>
            <a:outerShdw blurRad="292100" dist="139700" dir="2700000" algn="tl" rotWithShape="0">
              <a:srgbClr val="333333">
                <a:alpha val="65000"/>
              </a:srgbClr>
            </a:outerShdw>
          </a:effectLst>
        </p:spPr>
      </p:pic>
      <p:sp>
        <p:nvSpPr>
          <p:cNvPr id="7" name="Rettangolo con angoli arrotondati 6">
            <a:extLst>
              <a:ext uri="{FF2B5EF4-FFF2-40B4-BE49-F238E27FC236}">
                <a16:creationId xmlns:a16="http://schemas.microsoft.com/office/drawing/2014/main" id="{4822EB8C-7531-2549-3A65-67BF192D3333}"/>
              </a:ext>
            </a:extLst>
          </p:cNvPr>
          <p:cNvSpPr/>
          <p:nvPr/>
        </p:nvSpPr>
        <p:spPr>
          <a:xfrm>
            <a:off x="1016001" y="1742088"/>
            <a:ext cx="2404531" cy="1552500"/>
          </a:xfrm>
          <a:prstGeom prst="roundRect">
            <a:avLst/>
          </a:prstGeom>
          <a:solidFill>
            <a:srgbClr val="0D0D0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dirty="0">
                <a:effectLst>
                  <a:outerShdw blurRad="50800" dist="38100" dir="2700000" algn="tl" rotWithShape="0">
                    <a:prstClr val="black">
                      <a:alpha val="40000"/>
                    </a:prstClr>
                  </a:outerShdw>
                </a:effectLst>
                <a:latin typeface="Tw Cen MT" panose="020B0602020104020603" pitchFamily="34" charset="0"/>
              </a:rPr>
              <a:t>EC holders lose the “loss cushion” provided by ownerless capital</a:t>
            </a:r>
          </a:p>
        </p:txBody>
      </p:sp>
      <p:sp>
        <p:nvSpPr>
          <p:cNvPr id="8" name="Freccia a gallone 7">
            <a:extLst>
              <a:ext uri="{FF2B5EF4-FFF2-40B4-BE49-F238E27FC236}">
                <a16:creationId xmlns:a16="http://schemas.microsoft.com/office/drawing/2014/main" id="{03145937-C5C1-DA48-82BC-5C9B1C660B6F}"/>
              </a:ext>
            </a:extLst>
          </p:cNvPr>
          <p:cNvSpPr/>
          <p:nvPr/>
        </p:nvSpPr>
        <p:spPr>
          <a:xfrm>
            <a:off x="3533423" y="1761067"/>
            <a:ext cx="8010525" cy="428977"/>
          </a:xfrm>
          <a:prstGeom prst="chevron">
            <a:avLst/>
          </a:prstGeom>
          <a:solidFill>
            <a:srgbClr val="0D0D0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dirty="0">
                <a:solidFill>
                  <a:schemeClr val="bg1"/>
                </a:solidFill>
                <a:effectLst>
                  <a:outerShdw blurRad="50800" dist="38100" dir="2700000" algn="tl" rotWithShape="0">
                    <a:prstClr val="black">
                      <a:alpha val="40000"/>
                    </a:prstClr>
                  </a:outerShdw>
                </a:effectLst>
                <a:latin typeface="Tw Cen MT" panose="020B0602020104020603" pitchFamily="34" charset="0"/>
              </a:rPr>
              <a:t>Mass litigations, the market for ECs freezes, no access to new capital</a:t>
            </a:r>
          </a:p>
        </p:txBody>
      </p:sp>
      <p:sp>
        <p:nvSpPr>
          <p:cNvPr id="9" name="Freccia a gallone 8">
            <a:extLst>
              <a:ext uri="{FF2B5EF4-FFF2-40B4-BE49-F238E27FC236}">
                <a16:creationId xmlns:a16="http://schemas.microsoft.com/office/drawing/2014/main" id="{D55401B4-9693-1A36-6740-EF094148F1CF}"/>
              </a:ext>
            </a:extLst>
          </p:cNvPr>
          <p:cNvSpPr/>
          <p:nvPr/>
        </p:nvSpPr>
        <p:spPr>
          <a:xfrm>
            <a:off x="3533423" y="2313339"/>
            <a:ext cx="8010525" cy="428977"/>
          </a:xfrm>
          <a:prstGeom prst="chevron">
            <a:avLst/>
          </a:prstGeom>
          <a:solidFill>
            <a:srgbClr val="0D0D0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dirty="0">
                <a:solidFill>
                  <a:schemeClr val="bg1"/>
                </a:solidFill>
                <a:effectLst>
                  <a:outerShdw blurRad="50800" dist="38100" dir="2700000" algn="tl" rotWithShape="0">
                    <a:prstClr val="black">
                      <a:alpha val="40000"/>
                    </a:prstClr>
                  </a:outerShdw>
                </a:effectLst>
                <a:latin typeface="Tw Cen MT" panose="020B0602020104020603" pitchFamily="34" charset="0"/>
              </a:rPr>
              <a:t>Investors ask for a higher share of profits, less money for social uses</a:t>
            </a:r>
          </a:p>
        </p:txBody>
      </p:sp>
      <p:sp>
        <p:nvSpPr>
          <p:cNvPr id="10" name="Freccia a gallone 9">
            <a:extLst>
              <a:ext uri="{FF2B5EF4-FFF2-40B4-BE49-F238E27FC236}">
                <a16:creationId xmlns:a16="http://schemas.microsoft.com/office/drawing/2014/main" id="{79E98782-E650-603D-EFDA-18F908150D4A}"/>
              </a:ext>
            </a:extLst>
          </p:cNvPr>
          <p:cNvSpPr/>
          <p:nvPr/>
        </p:nvSpPr>
        <p:spPr>
          <a:xfrm>
            <a:off x="3580872" y="2865611"/>
            <a:ext cx="8010525" cy="428977"/>
          </a:xfrm>
          <a:prstGeom prst="chevron">
            <a:avLst/>
          </a:prstGeom>
          <a:solidFill>
            <a:srgbClr val="0D0D0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dirty="0">
                <a:solidFill>
                  <a:schemeClr val="bg1"/>
                </a:solidFill>
                <a:effectLst>
                  <a:outerShdw blurRad="50800" dist="38100" dir="2700000" algn="tl" rotWithShape="0">
                    <a:prstClr val="black">
                      <a:alpha val="40000"/>
                    </a:prstClr>
                  </a:outerShdw>
                </a:effectLst>
                <a:latin typeface="Tw Cen MT" panose="020B0602020104020603" pitchFamily="34" charset="0"/>
              </a:rPr>
              <a:t>Investors ask for more voting rights, shift towards shareholder banks</a:t>
            </a:r>
          </a:p>
        </p:txBody>
      </p:sp>
      <p:pic>
        <p:nvPicPr>
          <p:cNvPr id="6" name="Immagine 5" descr="Immagine che contiene microfono, persona, Viso umano, concerto&#10;&#10;Il contenuto generato dall'IA potrebbe non essere corretto.">
            <a:extLst>
              <a:ext uri="{FF2B5EF4-FFF2-40B4-BE49-F238E27FC236}">
                <a16:creationId xmlns:a16="http://schemas.microsoft.com/office/drawing/2014/main" id="{17B5E608-9774-F0E8-16F1-4D16E7B794F1}"/>
              </a:ext>
            </a:extLst>
          </p:cNvPr>
          <p:cNvPicPr>
            <a:picLocks noChangeAspect="1"/>
          </p:cNvPicPr>
          <p:nvPr/>
        </p:nvPicPr>
        <p:blipFill>
          <a:blip r:embed="rId4"/>
          <a:srcRect l="38270" r="10769"/>
          <a:stretch/>
        </p:blipFill>
        <p:spPr>
          <a:xfrm flipH="1">
            <a:off x="941208" y="3916754"/>
            <a:ext cx="1732468" cy="2268144"/>
          </a:xfrm>
          <a:prstGeom prst="rect">
            <a:avLst/>
          </a:prstGeom>
        </p:spPr>
      </p:pic>
      <p:sp>
        <p:nvSpPr>
          <p:cNvPr id="12" name="Rettangolo con angoli arrotondati 11">
            <a:extLst>
              <a:ext uri="{FF2B5EF4-FFF2-40B4-BE49-F238E27FC236}">
                <a16:creationId xmlns:a16="http://schemas.microsoft.com/office/drawing/2014/main" id="{5B167CAD-0D64-23B9-0791-EE1ACEE3CC34}"/>
              </a:ext>
            </a:extLst>
          </p:cNvPr>
          <p:cNvSpPr/>
          <p:nvPr/>
        </p:nvSpPr>
        <p:spPr>
          <a:xfrm>
            <a:off x="814918" y="3739662"/>
            <a:ext cx="10776479" cy="2570651"/>
          </a:xfrm>
          <a:prstGeom prst="roundRect">
            <a:avLst>
              <a:gd name="adj" fmla="val 617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7159596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fade">
                                      <p:cBhvr>
                                        <p:cTn id="38" dur="500"/>
                                        <p:tgtEl>
                                          <p:spTgt spid="1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fade">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7" grpId="0" animBg="1"/>
      <p:bldP spid="8"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BB4376C-9A43-73A6-9003-18098EA8B94E}"/>
              </a:ext>
            </a:extLst>
          </p:cNvPr>
          <p:cNvPicPr>
            <a:picLocks noChangeAspect="1"/>
          </p:cNvPicPr>
          <p:nvPr/>
        </p:nvPicPr>
        <p:blipFill>
          <a:blip r:embed="rId3"/>
          <a:srcRect b="5698"/>
          <a:stretch/>
        </p:blipFill>
        <p:spPr>
          <a:xfrm>
            <a:off x="1" y="-1"/>
            <a:ext cx="12192000" cy="6858001"/>
          </a:xfrm>
          <a:prstGeom prst="rect">
            <a:avLst/>
          </a:prstGeom>
        </p:spPr>
      </p:pic>
      <p:sp>
        <p:nvSpPr>
          <p:cNvPr id="6" name="Rettangolo 5">
            <a:extLst>
              <a:ext uri="{FF2B5EF4-FFF2-40B4-BE49-F238E27FC236}">
                <a16:creationId xmlns:a16="http://schemas.microsoft.com/office/drawing/2014/main" id="{12BB8620-7705-B71F-E8A6-CB3560BF82B5}"/>
              </a:ext>
            </a:extLst>
          </p:cNvPr>
          <p:cNvSpPr/>
          <p:nvPr/>
        </p:nvSpPr>
        <p:spPr>
          <a:xfrm>
            <a:off x="0" y="-51060"/>
            <a:ext cx="12192000" cy="6909060"/>
          </a:xfrm>
          <a:prstGeom prst="rect">
            <a:avLst/>
          </a:prstGeom>
          <a:gradFill>
            <a:gsLst>
              <a:gs pos="0">
                <a:schemeClr val="accent1">
                  <a:lumMod val="50000"/>
                </a:schemeClr>
              </a:gs>
              <a:gs pos="51000">
                <a:srgbClr val="083763">
                  <a:alpha val="70000"/>
                </a:srgbClr>
              </a:gs>
              <a:gs pos="74000">
                <a:schemeClr val="accent1">
                  <a:lumMod val="50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olo 1">
            <a:extLst>
              <a:ext uri="{FF2B5EF4-FFF2-40B4-BE49-F238E27FC236}">
                <a16:creationId xmlns:a16="http://schemas.microsoft.com/office/drawing/2014/main" id="{08CF4C69-0159-EF8D-5F69-65698DBE1157}"/>
              </a:ext>
            </a:extLst>
          </p:cNvPr>
          <p:cNvSpPr>
            <a:spLocks noGrp="1"/>
          </p:cNvSpPr>
          <p:nvPr>
            <p:ph type="title"/>
          </p:nvPr>
        </p:nvSpPr>
        <p:spPr>
          <a:xfrm>
            <a:off x="426612" y="274638"/>
            <a:ext cx="11042649" cy="1143000"/>
          </a:xfrm>
        </p:spPr>
        <p:txBody>
          <a:bodyPr/>
          <a:lstStyle/>
          <a:p>
            <a:r>
              <a:rPr lang="en-GB" noProof="0" dirty="0"/>
              <a:t>“In a nutshell”</a:t>
            </a:r>
          </a:p>
        </p:txBody>
      </p:sp>
      <p:sp>
        <p:nvSpPr>
          <p:cNvPr id="3" name="Segnaposto testo 2">
            <a:extLst>
              <a:ext uri="{FF2B5EF4-FFF2-40B4-BE49-F238E27FC236}">
                <a16:creationId xmlns:a16="http://schemas.microsoft.com/office/drawing/2014/main" id="{DEFA1E42-35E7-45A1-74B0-47BB4C64E8F3}"/>
              </a:ext>
            </a:extLst>
          </p:cNvPr>
          <p:cNvSpPr>
            <a:spLocks noGrp="1"/>
          </p:cNvSpPr>
          <p:nvPr>
            <p:ph type="body" idx="1"/>
          </p:nvPr>
        </p:nvSpPr>
        <p:spPr>
          <a:xfrm>
            <a:off x="426612" y="1600201"/>
            <a:ext cx="6863537" cy="5141913"/>
          </a:xfrm>
        </p:spPr>
        <p:txBody>
          <a:bodyPr>
            <a:normAutofit fontScale="85000" lnSpcReduction="10000"/>
          </a:bodyPr>
          <a:lstStyle/>
          <a:p>
            <a:r>
              <a:rPr lang="en-GB" noProof="0" dirty="0"/>
              <a:t>No-one has ever shown that EU rules on CET1 capital require ECs to take losses on a </a:t>
            </a:r>
            <a:r>
              <a:rPr lang="en-GB" noProof="0" dirty="0" err="1"/>
              <a:t>pari</a:t>
            </a:r>
            <a:r>
              <a:rPr lang="en-GB" noProof="0" dirty="0"/>
              <a:t> passu basis with ownerless capital</a:t>
            </a:r>
          </a:p>
          <a:p>
            <a:r>
              <a:rPr lang="en-GB" noProof="0" dirty="0"/>
              <a:t>Norwegian policy makers may legitimately decide to make savings banks more similar to joint stock companies, but this would not be supported by any compelling legal argument regarding CET1 eligibility</a:t>
            </a:r>
          </a:p>
          <a:p>
            <a:r>
              <a:rPr lang="en-GB" noProof="0" dirty="0"/>
              <a:t>If such an avenue is chosen, everybody should be mindful of its consequences </a:t>
            </a:r>
          </a:p>
        </p:txBody>
      </p:sp>
      <p:sp>
        <p:nvSpPr>
          <p:cNvPr id="4" name="Segnaposto numero diapositiva 3">
            <a:extLst>
              <a:ext uri="{FF2B5EF4-FFF2-40B4-BE49-F238E27FC236}">
                <a16:creationId xmlns:a16="http://schemas.microsoft.com/office/drawing/2014/main" id="{2387FEED-76CF-D2FA-B847-B4CD140BF9CA}"/>
              </a:ext>
            </a:extLst>
          </p:cNvPr>
          <p:cNvSpPr>
            <a:spLocks noGrp="1"/>
          </p:cNvSpPr>
          <p:nvPr>
            <p:ph type="sldNum" idx="12"/>
          </p:nvPr>
        </p:nvSpPr>
        <p:spPr/>
        <p:txBody>
          <a:bodyPr/>
          <a:lstStyle/>
          <a:p>
            <a:r>
              <a:rPr lang="en-GB" noProof="0" dirty="0"/>
              <a:t>: </a:t>
            </a:r>
            <a:fld id="{00000000-1234-1234-1234-123412341234}" type="slidenum">
              <a:rPr lang="en-GB" noProof="0" smtClean="0"/>
              <a:pPr/>
              <a:t>29</a:t>
            </a:fld>
            <a:endParaRPr lang="en-GB" noProof="0" dirty="0"/>
          </a:p>
        </p:txBody>
      </p:sp>
    </p:spTree>
    <p:extLst>
      <p:ext uri="{BB962C8B-B14F-4D97-AF65-F5344CB8AC3E}">
        <p14:creationId xmlns:p14="http://schemas.microsoft.com/office/powerpoint/2010/main" val="416023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660189-4E2A-9901-D413-A50E3464E2C4}"/>
              </a:ext>
            </a:extLst>
          </p:cNvPr>
          <p:cNvSpPr>
            <a:spLocks noGrp="1"/>
          </p:cNvSpPr>
          <p:nvPr>
            <p:ph type="title"/>
          </p:nvPr>
        </p:nvSpPr>
        <p:spPr/>
        <p:txBody>
          <a:bodyPr/>
          <a:lstStyle/>
          <a:p>
            <a:r>
              <a:rPr lang="en-GB" noProof="0" dirty="0"/>
              <a:t>Outline of today’s talk</a:t>
            </a:r>
          </a:p>
        </p:txBody>
      </p:sp>
      <p:sp>
        <p:nvSpPr>
          <p:cNvPr id="3" name="Segnaposto testo 2">
            <a:extLst>
              <a:ext uri="{FF2B5EF4-FFF2-40B4-BE49-F238E27FC236}">
                <a16:creationId xmlns:a16="http://schemas.microsoft.com/office/drawing/2014/main" id="{42271EB9-FD55-2996-953C-9D2E0FA3B9E7}"/>
              </a:ext>
            </a:extLst>
          </p:cNvPr>
          <p:cNvSpPr>
            <a:spLocks noGrp="1"/>
          </p:cNvSpPr>
          <p:nvPr>
            <p:ph type="body" idx="1"/>
          </p:nvPr>
        </p:nvSpPr>
        <p:spPr/>
        <p:txBody>
          <a:bodyPr/>
          <a:lstStyle/>
          <a:p>
            <a:r>
              <a:rPr lang="en-GB" noProof="0" dirty="0"/>
              <a:t>Some relevant features of Equity Certificates</a:t>
            </a:r>
          </a:p>
          <a:p>
            <a:r>
              <a:rPr lang="en-GB" noProof="0" dirty="0"/>
              <a:t>The main rules on CET1 eligibility</a:t>
            </a:r>
          </a:p>
          <a:p>
            <a:r>
              <a:rPr lang="en-GB" noProof="0" dirty="0"/>
              <a:t>The EBA’s concerns and the proposals by the MoF Commission</a:t>
            </a:r>
          </a:p>
          <a:p>
            <a:r>
              <a:rPr lang="en-GB" noProof="0" dirty="0"/>
              <a:t>My opinion</a:t>
            </a:r>
          </a:p>
          <a:p>
            <a:r>
              <a:rPr lang="en-GB" noProof="0" dirty="0"/>
              <a:t>Stakeholder banks and the risks ahead</a:t>
            </a:r>
          </a:p>
        </p:txBody>
      </p:sp>
      <p:sp>
        <p:nvSpPr>
          <p:cNvPr id="4" name="Segnaposto numero diapositiva 3">
            <a:extLst>
              <a:ext uri="{FF2B5EF4-FFF2-40B4-BE49-F238E27FC236}">
                <a16:creationId xmlns:a16="http://schemas.microsoft.com/office/drawing/2014/main" id="{303ADC29-EB55-6156-8064-1DC40194BBD1}"/>
              </a:ext>
            </a:extLst>
          </p:cNvPr>
          <p:cNvSpPr>
            <a:spLocks noGrp="1"/>
          </p:cNvSpPr>
          <p:nvPr>
            <p:ph type="sldNum" idx="12"/>
          </p:nvPr>
        </p:nvSpPr>
        <p:spPr/>
        <p:txBody>
          <a:bodyPr/>
          <a:lstStyle/>
          <a:p>
            <a:r>
              <a:rPr lang="en-GB" noProof="0" dirty="0"/>
              <a:t>: </a:t>
            </a:r>
            <a:fld id="{00000000-1234-1234-1234-123412341234}" type="slidenum">
              <a:rPr lang="en-GB" noProof="0" smtClean="0"/>
              <a:pPr/>
              <a:t>3</a:t>
            </a:fld>
            <a:endParaRPr lang="en-GB" noProof="0" dirty="0"/>
          </a:p>
        </p:txBody>
      </p:sp>
    </p:spTree>
    <p:extLst>
      <p:ext uri="{BB962C8B-B14F-4D97-AF65-F5344CB8AC3E}">
        <p14:creationId xmlns:p14="http://schemas.microsoft.com/office/powerpoint/2010/main" val="18697941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2A56331A-CD43-1C46-FF32-2F153C4A81B6}"/>
            </a:ext>
          </a:extLst>
        </p:cNvPr>
        <p:cNvGrpSpPr/>
        <p:nvPr/>
      </p:nvGrpSpPr>
      <p:grpSpPr>
        <a:xfrm>
          <a:off x="0" y="0"/>
          <a:ext cx="0" cy="0"/>
          <a:chOff x="0" y="0"/>
          <a:chExt cx="0" cy="0"/>
        </a:xfrm>
      </p:grpSpPr>
      <p:sp>
        <p:nvSpPr>
          <p:cNvPr id="160" name="Google Shape;160;p14">
            <a:extLst>
              <a:ext uri="{FF2B5EF4-FFF2-40B4-BE49-F238E27FC236}">
                <a16:creationId xmlns:a16="http://schemas.microsoft.com/office/drawing/2014/main" id="{1D22EFE1-134D-A126-EAFB-0242B8FBC4F9}"/>
              </a:ext>
            </a:extLst>
          </p:cNvPr>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Twentieth Century"/>
              <a:ea typeface="Twentieth Century"/>
              <a:cs typeface="Twentieth Century"/>
              <a:sym typeface="Twentieth Century"/>
            </a:endParaRPr>
          </a:p>
        </p:txBody>
      </p:sp>
      <p:grpSp>
        <p:nvGrpSpPr>
          <p:cNvPr id="161" name="Google Shape;161;p14">
            <a:extLst>
              <a:ext uri="{FF2B5EF4-FFF2-40B4-BE49-F238E27FC236}">
                <a16:creationId xmlns:a16="http://schemas.microsoft.com/office/drawing/2014/main" id="{2F261A5D-4BAC-73BE-D07B-1859B7975431}"/>
              </a:ext>
            </a:extLst>
          </p:cNvPr>
          <p:cNvGrpSpPr/>
          <p:nvPr/>
        </p:nvGrpSpPr>
        <p:grpSpPr>
          <a:xfrm>
            <a:off x="0" y="-1"/>
            <a:ext cx="2305051" cy="6858001"/>
            <a:chOff x="0" y="0"/>
            <a:chExt cx="2305051" cy="6858001"/>
          </a:xfrm>
        </p:grpSpPr>
        <p:sp>
          <p:nvSpPr>
            <p:cNvPr id="162" name="Google Shape;162;p14">
              <a:extLst>
                <a:ext uri="{FF2B5EF4-FFF2-40B4-BE49-F238E27FC236}">
                  <a16:creationId xmlns:a16="http://schemas.microsoft.com/office/drawing/2014/main" id="{C41D44E3-DFFD-8ED4-473E-63432F13233B}"/>
                </a:ext>
              </a:extLst>
            </p:cNvPr>
            <p:cNvSpPr/>
            <p:nvPr/>
          </p:nvSpPr>
          <p:spPr>
            <a:xfrm>
              <a:off x="1209675" y="4763"/>
              <a:ext cx="23813" cy="2181225"/>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3" name="Google Shape;163;p14">
              <a:extLst>
                <a:ext uri="{FF2B5EF4-FFF2-40B4-BE49-F238E27FC236}">
                  <a16:creationId xmlns:a16="http://schemas.microsoft.com/office/drawing/2014/main" id="{8D94B0FF-E66C-CC5A-7868-0C9B2B9A2F80}"/>
                </a:ext>
              </a:extLst>
            </p:cNvPr>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4" name="Google Shape;164;p14">
              <a:extLst>
                <a:ext uri="{FF2B5EF4-FFF2-40B4-BE49-F238E27FC236}">
                  <a16:creationId xmlns:a16="http://schemas.microsoft.com/office/drawing/2014/main" id="{705604C9-90CE-3B48-FFDF-1650051C4884}"/>
                </a:ext>
              </a:extLst>
            </p:cNvPr>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5" name="Google Shape;165;p14">
              <a:extLst>
                <a:ext uri="{FF2B5EF4-FFF2-40B4-BE49-F238E27FC236}">
                  <a16:creationId xmlns:a16="http://schemas.microsoft.com/office/drawing/2014/main" id="{E545D7AA-1A20-7952-00AE-083A625D9FB3}"/>
                </a:ext>
              </a:extLst>
            </p:cNvPr>
            <p:cNvSpPr/>
            <p:nvPr/>
          </p:nvSpPr>
          <p:spPr>
            <a:xfrm>
              <a:off x="414338" y="9525"/>
              <a:ext cx="28575" cy="4481513"/>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6" name="Google Shape;166;p14">
              <a:extLst>
                <a:ext uri="{FF2B5EF4-FFF2-40B4-BE49-F238E27FC236}">
                  <a16:creationId xmlns:a16="http://schemas.microsoft.com/office/drawing/2014/main" id="{69B68386-C266-DA32-69B9-B15ACF583228}"/>
                </a:ext>
              </a:extLst>
            </p:cNvPr>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67" name="Google Shape;167;p14">
              <a:extLst>
                <a:ext uri="{FF2B5EF4-FFF2-40B4-BE49-F238E27FC236}">
                  <a16:creationId xmlns:a16="http://schemas.microsoft.com/office/drawing/2014/main" id="{91BED399-C47B-14FB-B765-115521148F74}"/>
                </a:ext>
              </a:extLst>
            </p:cNvPr>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solidFill>
              <a:srgbClr val="418AD8">
                <a:alpha val="60000"/>
              </a:srgbClr>
            </a:solidFill>
            <a:ln>
              <a:noFill/>
            </a:ln>
          </p:spPr>
          <p:txBody>
            <a:bodyPr/>
            <a:lstStyle/>
            <a:p>
              <a:endParaRPr lang="en-GB" noProof="0" dirty="0"/>
            </a:p>
          </p:txBody>
        </p:sp>
        <p:sp>
          <p:nvSpPr>
            <p:cNvPr id="168" name="Google Shape;168;p14">
              <a:extLst>
                <a:ext uri="{FF2B5EF4-FFF2-40B4-BE49-F238E27FC236}">
                  <a16:creationId xmlns:a16="http://schemas.microsoft.com/office/drawing/2014/main" id="{8DB617AA-C705-489C-7695-2368B8AB4783}"/>
                </a:ext>
              </a:extLst>
            </p:cNvPr>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solidFill>
              <a:srgbClr val="418AD8">
                <a:alpha val="60000"/>
              </a:srgbClr>
            </a:solidFill>
            <a:ln>
              <a:noFill/>
            </a:ln>
          </p:spPr>
          <p:txBody>
            <a:bodyPr/>
            <a:lstStyle/>
            <a:p>
              <a:endParaRPr lang="en-GB" noProof="0" dirty="0"/>
            </a:p>
          </p:txBody>
        </p:sp>
        <p:sp>
          <p:nvSpPr>
            <p:cNvPr id="169" name="Google Shape;169;p14">
              <a:extLst>
                <a:ext uri="{FF2B5EF4-FFF2-40B4-BE49-F238E27FC236}">
                  <a16:creationId xmlns:a16="http://schemas.microsoft.com/office/drawing/2014/main" id="{B4CAC3D3-B5D1-7D75-8E16-2FA3CF601997}"/>
                </a:ext>
              </a:extLst>
            </p:cNvPr>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0" name="Google Shape;170;p14">
              <a:extLst>
                <a:ext uri="{FF2B5EF4-FFF2-40B4-BE49-F238E27FC236}">
                  <a16:creationId xmlns:a16="http://schemas.microsoft.com/office/drawing/2014/main" id="{35C4107D-B5F2-6E14-BEB7-9BCBBB101A3A}"/>
                </a:ext>
              </a:extLst>
            </p:cNvPr>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solidFill>
              <a:srgbClr val="418AD8">
                <a:alpha val="60000"/>
              </a:srgbClr>
            </a:solidFill>
            <a:ln>
              <a:noFill/>
            </a:ln>
          </p:spPr>
          <p:txBody>
            <a:bodyPr/>
            <a:lstStyle/>
            <a:p>
              <a:endParaRPr lang="en-GB" noProof="0" dirty="0"/>
            </a:p>
          </p:txBody>
        </p:sp>
        <p:sp>
          <p:nvSpPr>
            <p:cNvPr id="171" name="Google Shape;171;p14">
              <a:extLst>
                <a:ext uri="{FF2B5EF4-FFF2-40B4-BE49-F238E27FC236}">
                  <a16:creationId xmlns:a16="http://schemas.microsoft.com/office/drawing/2014/main" id="{118D2416-CC23-02B0-F6C2-E970C813C909}"/>
                </a:ext>
              </a:extLst>
            </p:cNvPr>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rgbClr val="418AD8">
                <a:alpha val="60000"/>
              </a:srgbClr>
            </a:solidFill>
            <a:ln>
              <a:noFill/>
            </a:ln>
          </p:spPr>
          <p:txBody>
            <a:bodyPr/>
            <a:lstStyle/>
            <a:p>
              <a:endParaRPr lang="en-GB" noProof="0" dirty="0"/>
            </a:p>
          </p:txBody>
        </p:sp>
        <p:sp>
          <p:nvSpPr>
            <p:cNvPr id="172" name="Google Shape;172;p14">
              <a:extLst>
                <a:ext uri="{FF2B5EF4-FFF2-40B4-BE49-F238E27FC236}">
                  <a16:creationId xmlns:a16="http://schemas.microsoft.com/office/drawing/2014/main" id="{DC33875B-3B1F-374D-FE3A-EE901FDAC210}"/>
                </a:ext>
              </a:extLst>
            </p:cNvPr>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3" name="Google Shape;173;p14">
              <a:extLst>
                <a:ext uri="{FF2B5EF4-FFF2-40B4-BE49-F238E27FC236}">
                  <a16:creationId xmlns:a16="http://schemas.microsoft.com/office/drawing/2014/main" id="{610259C0-D855-CC78-8CA7-68275882EA64}"/>
                </a:ext>
              </a:extLst>
            </p:cNvPr>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4" name="Google Shape;174;p14">
              <a:extLst>
                <a:ext uri="{FF2B5EF4-FFF2-40B4-BE49-F238E27FC236}">
                  <a16:creationId xmlns:a16="http://schemas.microsoft.com/office/drawing/2014/main" id="{D9E4CFDC-00A0-B55D-8FFB-3738240B040B}"/>
                </a:ext>
              </a:extLst>
            </p:cNvPr>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solidFill>
              <a:srgbClr val="418AD8">
                <a:alpha val="60000"/>
              </a:srgbClr>
            </a:solidFill>
            <a:ln>
              <a:noFill/>
            </a:ln>
          </p:spPr>
          <p:txBody>
            <a:bodyPr/>
            <a:lstStyle/>
            <a:p>
              <a:endParaRPr lang="en-GB" noProof="0" dirty="0"/>
            </a:p>
          </p:txBody>
        </p:sp>
        <p:sp>
          <p:nvSpPr>
            <p:cNvPr id="175" name="Google Shape;175;p14">
              <a:extLst>
                <a:ext uri="{FF2B5EF4-FFF2-40B4-BE49-F238E27FC236}">
                  <a16:creationId xmlns:a16="http://schemas.microsoft.com/office/drawing/2014/main" id="{D22887C2-178F-94D8-6924-B701D30E47ED}"/>
                </a:ext>
              </a:extLst>
            </p:cNvPr>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6" name="Google Shape;176;p14">
              <a:extLst>
                <a:ext uri="{FF2B5EF4-FFF2-40B4-BE49-F238E27FC236}">
                  <a16:creationId xmlns:a16="http://schemas.microsoft.com/office/drawing/2014/main" id="{D725F9F8-2574-D928-DCAC-1F9E5D9AF98C}"/>
                </a:ext>
              </a:extLst>
            </p:cNvPr>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solidFill>
              <a:srgbClr val="418AD8">
                <a:alpha val="60000"/>
              </a:srgbClr>
            </a:solidFill>
            <a:ln>
              <a:noFill/>
            </a:ln>
          </p:spPr>
          <p:txBody>
            <a:bodyPr/>
            <a:lstStyle/>
            <a:p>
              <a:endParaRPr lang="en-GB" noProof="0" dirty="0"/>
            </a:p>
          </p:txBody>
        </p:sp>
        <p:sp>
          <p:nvSpPr>
            <p:cNvPr id="177" name="Google Shape;177;p14">
              <a:extLst>
                <a:ext uri="{FF2B5EF4-FFF2-40B4-BE49-F238E27FC236}">
                  <a16:creationId xmlns:a16="http://schemas.microsoft.com/office/drawing/2014/main" id="{59667E69-24E6-F06F-F420-794790A69ED7}"/>
                </a:ext>
              </a:extLst>
            </p:cNvPr>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8" name="Google Shape;178;p14">
              <a:extLst>
                <a:ext uri="{FF2B5EF4-FFF2-40B4-BE49-F238E27FC236}">
                  <a16:creationId xmlns:a16="http://schemas.microsoft.com/office/drawing/2014/main" id="{E107B911-ED17-5510-EE96-1847426A02B3}"/>
                </a:ext>
              </a:extLst>
            </p:cNvPr>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9" name="Google Shape;179;p14">
              <a:extLst>
                <a:ext uri="{FF2B5EF4-FFF2-40B4-BE49-F238E27FC236}">
                  <a16:creationId xmlns:a16="http://schemas.microsoft.com/office/drawing/2014/main" id="{7D6417D5-87BF-7DFF-2360-450178F1C7AE}"/>
                </a:ext>
              </a:extLst>
            </p:cNvPr>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solidFill>
              <a:srgbClr val="418AD8">
                <a:alpha val="60000"/>
              </a:srgbClr>
            </a:solidFill>
            <a:ln>
              <a:noFill/>
            </a:ln>
          </p:spPr>
          <p:txBody>
            <a:bodyPr/>
            <a:lstStyle/>
            <a:p>
              <a:endParaRPr lang="en-GB" noProof="0" dirty="0"/>
            </a:p>
          </p:txBody>
        </p:sp>
        <p:sp>
          <p:nvSpPr>
            <p:cNvPr id="180" name="Google Shape;180;p14">
              <a:extLst>
                <a:ext uri="{FF2B5EF4-FFF2-40B4-BE49-F238E27FC236}">
                  <a16:creationId xmlns:a16="http://schemas.microsoft.com/office/drawing/2014/main" id="{1B27779F-0333-332F-CCD1-AAB7F2ADCECC}"/>
                </a:ext>
              </a:extLst>
            </p:cNvPr>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1" name="Google Shape;181;p14">
              <a:extLst>
                <a:ext uri="{FF2B5EF4-FFF2-40B4-BE49-F238E27FC236}">
                  <a16:creationId xmlns:a16="http://schemas.microsoft.com/office/drawing/2014/main" id="{51D29DA3-4E78-F825-389B-BFF4F8B913BA}"/>
                </a:ext>
              </a:extLst>
            </p:cNvPr>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2" name="Google Shape;182;p14">
              <a:extLst>
                <a:ext uri="{FF2B5EF4-FFF2-40B4-BE49-F238E27FC236}">
                  <a16:creationId xmlns:a16="http://schemas.microsoft.com/office/drawing/2014/main" id="{A7ABFF8E-5F89-E157-45F9-036D9C452336}"/>
                </a:ext>
              </a:extLst>
            </p:cNvPr>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solidFill>
              <a:srgbClr val="418AD8">
                <a:alpha val="60000"/>
              </a:srgbClr>
            </a:solidFill>
            <a:ln>
              <a:noFill/>
            </a:ln>
          </p:spPr>
          <p:txBody>
            <a:bodyPr/>
            <a:lstStyle/>
            <a:p>
              <a:endParaRPr lang="en-GB" noProof="0" dirty="0"/>
            </a:p>
          </p:txBody>
        </p:sp>
        <p:sp>
          <p:nvSpPr>
            <p:cNvPr id="183" name="Google Shape;183;p14">
              <a:extLst>
                <a:ext uri="{FF2B5EF4-FFF2-40B4-BE49-F238E27FC236}">
                  <a16:creationId xmlns:a16="http://schemas.microsoft.com/office/drawing/2014/main" id="{E681CDA9-3CC6-4035-4648-AE10193E1100}"/>
                </a:ext>
              </a:extLst>
            </p:cNvPr>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4" name="Google Shape;184;p14">
              <a:extLst>
                <a:ext uri="{FF2B5EF4-FFF2-40B4-BE49-F238E27FC236}">
                  <a16:creationId xmlns:a16="http://schemas.microsoft.com/office/drawing/2014/main" id="{057A77A7-B853-1CB3-0635-4CA890287B42}"/>
                </a:ext>
              </a:extLst>
            </p:cNvPr>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solidFill>
              <a:srgbClr val="418AD8">
                <a:alpha val="60000"/>
              </a:srgbClr>
            </a:solidFill>
            <a:ln>
              <a:noFill/>
            </a:ln>
          </p:spPr>
          <p:txBody>
            <a:bodyPr/>
            <a:lstStyle/>
            <a:p>
              <a:endParaRPr lang="en-GB" noProof="0" dirty="0"/>
            </a:p>
          </p:txBody>
        </p:sp>
        <p:sp>
          <p:nvSpPr>
            <p:cNvPr id="185" name="Google Shape;185;p14">
              <a:extLst>
                <a:ext uri="{FF2B5EF4-FFF2-40B4-BE49-F238E27FC236}">
                  <a16:creationId xmlns:a16="http://schemas.microsoft.com/office/drawing/2014/main" id="{5C05F9C1-042F-CFF7-488D-AC1437C0F306}"/>
                </a:ext>
              </a:extLst>
            </p:cNvPr>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6" name="Google Shape;186;p14">
              <a:extLst>
                <a:ext uri="{FF2B5EF4-FFF2-40B4-BE49-F238E27FC236}">
                  <a16:creationId xmlns:a16="http://schemas.microsoft.com/office/drawing/2014/main" id="{9DEB3889-A9FD-2FFA-4F6B-4D26B422D017}"/>
                </a:ext>
              </a:extLst>
            </p:cNvPr>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418AD8">
                <a:alpha val="60000"/>
              </a:srgbClr>
            </a:solidFill>
            <a:ln>
              <a:noFill/>
            </a:ln>
          </p:spPr>
          <p:txBody>
            <a:bodyPr/>
            <a:lstStyle/>
            <a:p>
              <a:endParaRPr lang="en-GB" noProof="0" dirty="0"/>
            </a:p>
          </p:txBody>
        </p:sp>
        <p:sp>
          <p:nvSpPr>
            <p:cNvPr id="187" name="Google Shape;187;p14">
              <a:extLst>
                <a:ext uri="{FF2B5EF4-FFF2-40B4-BE49-F238E27FC236}">
                  <a16:creationId xmlns:a16="http://schemas.microsoft.com/office/drawing/2014/main" id="{9A1F8677-BE0B-4C5C-E80A-62730D8E9233}"/>
                </a:ext>
              </a:extLst>
            </p:cNvPr>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8" name="Google Shape;188;p14">
              <a:extLst>
                <a:ext uri="{FF2B5EF4-FFF2-40B4-BE49-F238E27FC236}">
                  <a16:creationId xmlns:a16="http://schemas.microsoft.com/office/drawing/2014/main" id="{505CE71F-B79E-4422-01EF-77CF23563D21}"/>
                </a:ext>
              </a:extLst>
            </p:cNvPr>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solidFill>
              <a:srgbClr val="418AD8">
                <a:alpha val="60000"/>
              </a:srgbClr>
            </a:solidFill>
            <a:ln>
              <a:noFill/>
            </a:ln>
          </p:spPr>
          <p:txBody>
            <a:bodyPr/>
            <a:lstStyle/>
            <a:p>
              <a:endParaRPr lang="en-GB" noProof="0" dirty="0"/>
            </a:p>
          </p:txBody>
        </p:sp>
        <p:sp>
          <p:nvSpPr>
            <p:cNvPr id="189" name="Google Shape;189;p14">
              <a:extLst>
                <a:ext uri="{FF2B5EF4-FFF2-40B4-BE49-F238E27FC236}">
                  <a16:creationId xmlns:a16="http://schemas.microsoft.com/office/drawing/2014/main" id="{D2C48DF5-C6D8-01FA-A508-9F28ED73048D}"/>
                </a:ext>
              </a:extLst>
            </p:cNvPr>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0" name="Google Shape;190;p14">
              <a:extLst>
                <a:ext uri="{FF2B5EF4-FFF2-40B4-BE49-F238E27FC236}">
                  <a16:creationId xmlns:a16="http://schemas.microsoft.com/office/drawing/2014/main" id="{0924B3CA-7966-EE5E-2A7B-906625EE8310}"/>
                </a:ext>
              </a:extLst>
            </p:cNvPr>
            <p:cNvSpPr/>
            <p:nvPr/>
          </p:nvSpPr>
          <p:spPr>
            <a:xfrm>
              <a:off x="642938" y="6610350"/>
              <a:ext cx="23813" cy="242888"/>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1" name="Google Shape;191;p14">
              <a:extLst>
                <a:ext uri="{FF2B5EF4-FFF2-40B4-BE49-F238E27FC236}">
                  <a16:creationId xmlns:a16="http://schemas.microsoft.com/office/drawing/2014/main" id="{1F10399E-FEF2-D2A4-1C03-97F06A6CAFC9}"/>
                </a:ext>
              </a:extLst>
            </p:cNvPr>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2" name="Google Shape;192;p14">
              <a:extLst>
                <a:ext uri="{FF2B5EF4-FFF2-40B4-BE49-F238E27FC236}">
                  <a16:creationId xmlns:a16="http://schemas.microsoft.com/office/drawing/2014/main" id="{4C1BB065-0656-024C-1875-FDF2B08D926E}"/>
                </a:ext>
              </a:extLst>
            </p:cNvPr>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solidFill>
              <a:srgbClr val="418AD8">
                <a:alpha val="60000"/>
              </a:srgbClr>
            </a:solidFill>
            <a:ln>
              <a:noFill/>
            </a:ln>
          </p:spPr>
          <p:txBody>
            <a:bodyPr/>
            <a:lstStyle/>
            <a:p>
              <a:endParaRPr lang="en-GB" noProof="0" dirty="0"/>
            </a:p>
          </p:txBody>
        </p:sp>
        <p:sp>
          <p:nvSpPr>
            <p:cNvPr id="193" name="Google Shape;193;p14">
              <a:extLst>
                <a:ext uri="{FF2B5EF4-FFF2-40B4-BE49-F238E27FC236}">
                  <a16:creationId xmlns:a16="http://schemas.microsoft.com/office/drawing/2014/main" id="{9EDC9EBB-E45E-7088-2C23-FD5E60E6EF78}"/>
                </a:ext>
              </a:extLst>
            </p:cNvPr>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solidFill>
              <a:srgbClr val="418AD8">
                <a:alpha val="60000"/>
              </a:srgbClr>
            </a:solidFill>
            <a:ln>
              <a:noFill/>
            </a:ln>
          </p:spPr>
          <p:txBody>
            <a:bodyPr/>
            <a:lstStyle/>
            <a:p>
              <a:endParaRPr lang="en-GB" noProof="0" dirty="0"/>
            </a:p>
          </p:txBody>
        </p:sp>
        <p:sp>
          <p:nvSpPr>
            <p:cNvPr id="194" name="Google Shape;194;p14">
              <a:extLst>
                <a:ext uri="{FF2B5EF4-FFF2-40B4-BE49-F238E27FC236}">
                  <a16:creationId xmlns:a16="http://schemas.microsoft.com/office/drawing/2014/main" id="{9802D485-55D0-3A92-F499-E3026B09FC29}"/>
                </a:ext>
              </a:extLst>
            </p:cNvPr>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5" name="Google Shape;195;p14">
              <a:extLst>
                <a:ext uri="{FF2B5EF4-FFF2-40B4-BE49-F238E27FC236}">
                  <a16:creationId xmlns:a16="http://schemas.microsoft.com/office/drawing/2014/main" id="{889C192B-E6F4-8249-3488-556ACD102597}"/>
                </a:ext>
              </a:extLst>
            </p:cNvPr>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418AD8">
                <a:alpha val="60000"/>
              </a:srgbClr>
            </a:solidFill>
            <a:ln>
              <a:noFill/>
            </a:ln>
          </p:spPr>
          <p:txBody>
            <a:bodyPr/>
            <a:lstStyle/>
            <a:p>
              <a:endParaRPr lang="en-GB" noProof="0" dirty="0"/>
            </a:p>
          </p:txBody>
        </p:sp>
        <p:sp>
          <p:nvSpPr>
            <p:cNvPr id="196" name="Google Shape;196;p14">
              <a:extLst>
                <a:ext uri="{FF2B5EF4-FFF2-40B4-BE49-F238E27FC236}">
                  <a16:creationId xmlns:a16="http://schemas.microsoft.com/office/drawing/2014/main" id="{1C8F2AC4-5F31-CE24-D8BD-CEE521883FA0}"/>
                </a:ext>
              </a:extLst>
            </p:cNvPr>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rgbClr val="418AD8">
                <a:alpha val="60000"/>
              </a:srgbClr>
            </a:solidFill>
            <a:ln>
              <a:noFill/>
            </a:ln>
          </p:spPr>
          <p:txBody>
            <a:bodyPr/>
            <a:lstStyle/>
            <a:p>
              <a:endParaRPr lang="en-GB" noProof="0" dirty="0"/>
            </a:p>
          </p:txBody>
        </p:sp>
        <p:sp>
          <p:nvSpPr>
            <p:cNvPr id="197" name="Google Shape;197;p14">
              <a:extLst>
                <a:ext uri="{FF2B5EF4-FFF2-40B4-BE49-F238E27FC236}">
                  <a16:creationId xmlns:a16="http://schemas.microsoft.com/office/drawing/2014/main" id="{9B5213D7-18B4-2D45-F0C6-46966ECB338C}"/>
                </a:ext>
              </a:extLst>
            </p:cNvPr>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98" name="Google Shape;198;p14">
              <a:extLst>
                <a:ext uri="{FF2B5EF4-FFF2-40B4-BE49-F238E27FC236}">
                  <a16:creationId xmlns:a16="http://schemas.microsoft.com/office/drawing/2014/main" id="{D239681F-0C79-4120-E788-22284D084A94}"/>
                </a:ext>
              </a:extLst>
            </p:cNvPr>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solidFill>
              <a:srgbClr val="418AD8">
                <a:alpha val="60000"/>
              </a:srgbClr>
            </a:solidFill>
            <a:ln>
              <a:noFill/>
            </a:ln>
          </p:spPr>
          <p:txBody>
            <a:bodyPr/>
            <a:lstStyle/>
            <a:p>
              <a:endParaRPr lang="en-GB" noProof="0" dirty="0"/>
            </a:p>
          </p:txBody>
        </p:sp>
        <p:sp>
          <p:nvSpPr>
            <p:cNvPr id="199" name="Google Shape;199;p14">
              <a:extLst>
                <a:ext uri="{FF2B5EF4-FFF2-40B4-BE49-F238E27FC236}">
                  <a16:creationId xmlns:a16="http://schemas.microsoft.com/office/drawing/2014/main" id="{95D577CB-F3E0-2890-B3A4-E08E92D10AEA}"/>
                </a:ext>
              </a:extLst>
            </p:cNvPr>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0" name="Google Shape;200;p14">
              <a:extLst>
                <a:ext uri="{FF2B5EF4-FFF2-40B4-BE49-F238E27FC236}">
                  <a16:creationId xmlns:a16="http://schemas.microsoft.com/office/drawing/2014/main" id="{410FD16A-FD29-C0E5-81FF-8E005ACBEF4B}"/>
                </a:ext>
              </a:extLst>
            </p:cNvPr>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solidFill>
              <a:srgbClr val="418AD8">
                <a:alpha val="60000"/>
              </a:srgbClr>
            </a:solidFill>
            <a:ln>
              <a:noFill/>
            </a:ln>
          </p:spPr>
          <p:txBody>
            <a:bodyPr/>
            <a:lstStyle/>
            <a:p>
              <a:endParaRPr lang="en-GB" noProof="0" dirty="0"/>
            </a:p>
          </p:txBody>
        </p:sp>
        <p:sp>
          <p:nvSpPr>
            <p:cNvPr id="201" name="Google Shape;201;p14">
              <a:extLst>
                <a:ext uri="{FF2B5EF4-FFF2-40B4-BE49-F238E27FC236}">
                  <a16:creationId xmlns:a16="http://schemas.microsoft.com/office/drawing/2014/main" id="{D4DD0ABE-AE0D-EE4A-A135-48BF8808FC1C}"/>
                </a:ext>
              </a:extLst>
            </p:cNvPr>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2" name="Google Shape;202;p14">
              <a:extLst>
                <a:ext uri="{FF2B5EF4-FFF2-40B4-BE49-F238E27FC236}">
                  <a16:creationId xmlns:a16="http://schemas.microsoft.com/office/drawing/2014/main" id="{4BFF815E-9314-8D26-4656-39108C012B1F}"/>
                </a:ext>
              </a:extLst>
            </p:cNvPr>
            <p:cNvSpPr/>
            <p:nvPr/>
          </p:nvSpPr>
          <p:spPr>
            <a:xfrm>
              <a:off x="1228725" y="4662488"/>
              <a:ext cx="23813" cy="2181225"/>
            </a:xfrm>
            <a:prstGeom prst="rect">
              <a:avLst/>
            </a:pr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3" name="Google Shape;203;p14">
              <a:extLst>
                <a:ext uri="{FF2B5EF4-FFF2-40B4-BE49-F238E27FC236}">
                  <a16:creationId xmlns:a16="http://schemas.microsoft.com/office/drawing/2014/main" id="{4D2699A9-618F-1C42-4131-32F714467CDE}"/>
                </a:ext>
              </a:extLst>
            </p:cNvPr>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solidFill>
              <a:srgbClr val="418AD8">
                <a:alpha val="60000"/>
              </a:srgbClr>
            </a:solidFill>
            <a:ln>
              <a:noFill/>
            </a:ln>
          </p:spPr>
          <p:txBody>
            <a:bodyPr/>
            <a:lstStyle/>
            <a:p>
              <a:endParaRPr lang="en-GB" noProof="0" dirty="0"/>
            </a:p>
          </p:txBody>
        </p:sp>
        <p:sp>
          <p:nvSpPr>
            <p:cNvPr id="204" name="Google Shape;204;p14">
              <a:extLst>
                <a:ext uri="{FF2B5EF4-FFF2-40B4-BE49-F238E27FC236}">
                  <a16:creationId xmlns:a16="http://schemas.microsoft.com/office/drawing/2014/main" id="{4E3E6DCF-BBF5-D0D7-3E93-A4C991D65C2B}"/>
                </a:ext>
              </a:extLst>
            </p:cNvPr>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5" name="Google Shape;205;p14">
              <a:extLst>
                <a:ext uri="{FF2B5EF4-FFF2-40B4-BE49-F238E27FC236}">
                  <a16:creationId xmlns:a16="http://schemas.microsoft.com/office/drawing/2014/main" id="{85BD70C9-B5E8-AFDD-35EB-0F5AA683C4D6}"/>
                </a:ext>
              </a:extLst>
            </p:cNvPr>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solidFill>
              <a:srgbClr val="418AD8">
                <a:alpha val="60000"/>
              </a:srgbClr>
            </a:solidFill>
            <a:ln>
              <a:noFill/>
            </a:ln>
          </p:spPr>
          <p:txBody>
            <a:bodyPr/>
            <a:lstStyle/>
            <a:p>
              <a:endParaRPr lang="en-GB" noProof="0" dirty="0"/>
            </a:p>
          </p:txBody>
        </p:sp>
        <p:sp>
          <p:nvSpPr>
            <p:cNvPr id="206" name="Google Shape;206;p14">
              <a:extLst>
                <a:ext uri="{FF2B5EF4-FFF2-40B4-BE49-F238E27FC236}">
                  <a16:creationId xmlns:a16="http://schemas.microsoft.com/office/drawing/2014/main" id="{245148A2-540D-4757-BE4E-4B650EEFE793}"/>
                </a:ext>
              </a:extLst>
            </p:cNvPr>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7" name="Google Shape;207;p14">
              <a:extLst>
                <a:ext uri="{FF2B5EF4-FFF2-40B4-BE49-F238E27FC236}">
                  <a16:creationId xmlns:a16="http://schemas.microsoft.com/office/drawing/2014/main" id="{20002FDB-54D1-280B-1599-2CCCBFE0769A}"/>
                </a:ext>
              </a:extLst>
            </p:cNvPr>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08" name="Google Shape;208;p14">
              <a:extLst>
                <a:ext uri="{FF2B5EF4-FFF2-40B4-BE49-F238E27FC236}">
                  <a16:creationId xmlns:a16="http://schemas.microsoft.com/office/drawing/2014/main" id="{DA6DADAF-9FAE-C811-2F70-636E3E5B5D44}"/>
                </a:ext>
              </a:extLst>
            </p:cNvPr>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solidFill>
              <a:srgbClr val="418AD8">
                <a:alpha val="60000"/>
              </a:srgbClr>
            </a:solidFill>
            <a:ln>
              <a:noFill/>
            </a:ln>
          </p:spPr>
          <p:txBody>
            <a:bodyPr/>
            <a:lstStyle/>
            <a:p>
              <a:endParaRPr lang="en-GB" noProof="0" dirty="0"/>
            </a:p>
          </p:txBody>
        </p:sp>
        <p:sp>
          <p:nvSpPr>
            <p:cNvPr id="209" name="Google Shape;209;p14">
              <a:extLst>
                <a:ext uri="{FF2B5EF4-FFF2-40B4-BE49-F238E27FC236}">
                  <a16:creationId xmlns:a16="http://schemas.microsoft.com/office/drawing/2014/main" id="{8E3304E0-EC25-C1D1-4921-20568854EF9C}"/>
                </a:ext>
              </a:extLst>
            </p:cNvPr>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rgbClr val="418AD8">
                <a:alpha val="60000"/>
              </a:srgbClr>
            </a:solidFill>
            <a:ln>
              <a:noFill/>
            </a:ln>
          </p:spPr>
          <p:txBody>
            <a:bodyPr/>
            <a:lstStyle/>
            <a:p>
              <a:endParaRPr lang="en-GB" noProof="0" dirty="0"/>
            </a:p>
          </p:txBody>
        </p:sp>
        <p:sp>
          <p:nvSpPr>
            <p:cNvPr id="210" name="Google Shape;210;p14">
              <a:extLst>
                <a:ext uri="{FF2B5EF4-FFF2-40B4-BE49-F238E27FC236}">
                  <a16:creationId xmlns:a16="http://schemas.microsoft.com/office/drawing/2014/main" id="{B348A3E4-F618-82BD-8448-F91903906582}"/>
                </a:ext>
              </a:extLst>
            </p:cNvPr>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11" name="Google Shape;211;p14">
              <a:extLst>
                <a:ext uri="{FF2B5EF4-FFF2-40B4-BE49-F238E27FC236}">
                  <a16:creationId xmlns:a16="http://schemas.microsoft.com/office/drawing/2014/main" id="{6125EBB5-73F0-66CF-2A46-FEB87A399BDC}"/>
                </a:ext>
              </a:extLst>
            </p:cNvPr>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12" name="Google Shape;212;p14">
              <a:extLst>
                <a:ext uri="{FF2B5EF4-FFF2-40B4-BE49-F238E27FC236}">
                  <a16:creationId xmlns:a16="http://schemas.microsoft.com/office/drawing/2014/main" id="{144273F1-DD93-D6C5-9E2A-F384BC043163}"/>
                </a:ext>
              </a:extLst>
            </p:cNvPr>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solidFill>
              <a:srgbClr val="418AD8">
                <a:alpha val="60000"/>
              </a:srgbClr>
            </a:solidFill>
            <a:ln>
              <a:noFill/>
            </a:ln>
          </p:spPr>
          <p:txBody>
            <a:bodyPr/>
            <a:lstStyle/>
            <a:p>
              <a:endParaRPr lang="en-GB" noProof="0" dirty="0"/>
            </a:p>
          </p:txBody>
        </p:sp>
        <p:sp>
          <p:nvSpPr>
            <p:cNvPr id="213" name="Google Shape;213;p14">
              <a:extLst>
                <a:ext uri="{FF2B5EF4-FFF2-40B4-BE49-F238E27FC236}">
                  <a16:creationId xmlns:a16="http://schemas.microsoft.com/office/drawing/2014/main" id="{3D170190-699D-D6D3-F201-331CBDA9AFBD}"/>
                </a:ext>
              </a:extLst>
            </p:cNvPr>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14" name="Google Shape;214;p14">
              <a:extLst>
                <a:ext uri="{FF2B5EF4-FFF2-40B4-BE49-F238E27FC236}">
                  <a16:creationId xmlns:a16="http://schemas.microsoft.com/office/drawing/2014/main" id="{8FCBF513-12A9-837E-F22E-B5411CE30066}"/>
                </a:ext>
              </a:extLst>
            </p:cNvPr>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418AD8">
                <a:alpha val="60000"/>
              </a:srgbClr>
            </a:solidFill>
            <a:ln>
              <a:noFill/>
            </a:ln>
          </p:spPr>
          <p:txBody>
            <a:bodyPr/>
            <a:lstStyle/>
            <a:p>
              <a:endParaRPr lang="en-GB" noProof="0" dirty="0"/>
            </a:p>
          </p:txBody>
        </p:sp>
        <p:sp>
          <p:nvSpPr>
            <p:cNvPr id="215" name="Google Shape;215;p14">
              <a:extLst>
                <a:ext uri="{FF2B5EF4-FFF2-40B4-BE49-F238E27FC236}">
                  <a16:creationId xmlns:a16="http://schemas.microsoft.com/office/drawing/2014/main" id="{BCDF4CF6-DA7A-D2DA-2A79-73F5411DAD1B}"/>
                </a:ext>
              </a:extLst>
            </p:cNvPr>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418A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grpSp>
      <p:sp>
        <p:nvSpPr>
          <p:cNvPr id="216" name="Google Shape;216;p14">
            <a:extLst>
              <a:ext uri="{FF2B5EF4-FFF2-40B4-BE49-F238E27FC236}">
                <a16:creationId xmlns:a16="http://schemas.microsoft.com/office/drawing/2014/main" id="{3625CD10-CCBA-BE96-CC44-A4F8465A62F6}"/>
              </a:ext>
            </a:extLst>
          </p:cNvPr>
          <p:cNvSpPr/>
          <p:nvPr/>
        </p:nvSpPr>
        <p:spPr>
          <a:xfrm>
            <a:off x="4059079" y="0"/>
            <a:ext cx="8132922" cy="6848476"/>
          </a:xfrm>
          <a:prstGeom prst="round2DiagRect">
            <a:avLst>
              <a:gd name="adj1" fmla="val 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Twentieth Century"/>
              <a:ea typeface="Twentieth Century"/>
              <a:cs typeface="Twentieth Century"/>
              <a:sym typeface="Twentieth Century"/>
            </a:endParaRPr>
          </a:p>
        </p:txBody>
      </p:sp>
      <p:sp>
        <p:nvSpPr>
          <p:cNvPr id="217" name="Google Shape;217;p14">
            <a:extLst>
              <a:ext uri="{FF2B5EF4-FFF2-40B4-BE49-F238E27FC236}">
                <a16:creationId xmlns:a16="http://schemas.microsoft.com/office/drawing/2014/main" id="{B6DA5CA2-4903-BCB8-F58B-D79E1E297127}"/>
              </a:ext>
            </a:extLst>
          </p:cNvPr>
          <p:cNvSpPr txBox="1">
            <a:spLocks noGrp="1"/>
          </p:cNvSpPr>
          <p:nvPr>
            <p:ph type="ctrTitle"/>
          </p:nvPr>
        </p:nvSpPr>
        <p:spPr>
          <a:xfrm>
            <a:off x="4654296" y="963613"/>
            <a:ext cx="6013703" cy="41497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Twentieth Century"/>
              <a:buNone/>
            </a:pPr>
            <a:r>
              <a:rPr lang="en-GB" sz="5400" noProof="0" dirty="0"/>
              <a:t>EQUITY CERTIFICATES </a:t>
            </a:r>
            <a:br>
              <a:rPr lang="en-GB" sz="5400" noProof="0" dirty="0"/>
            </a:br>
            <a:r>
              <a:rPr lang="en-GB" sz="5400" noProof="0" dirty="0"/>
              <a:t>AND THEIR ELIGIBILITY </a:t>
            </a:r>
            <a:br>
              <a:rPr lang="en-GB" sz="5400" noProof="0" dirty="0"/>
            </a:br>
            <a:r>
              <a:rPr lang="en-GB" sz="5400" noProof="0" dirty="0"/>
              <a:t>AS CET1 CAPITAL</a:t>
            </a:r>
            <a:endParaRPr lang="en-GB" sz="4320" noProof="0" dirty="0"/>
          </a:p>
        </p:txBody>
      </p:sp>
      <p:sp>
        <p:nvSpPr>
          <p:cNvPr id="218" name="Google Shape;218;p14">
            <a:extLst>
              <a:ext uri="{FF2B5EF4-FFF2-40B4-BE49-F238E27FC236}">
                <a16:creationId xmlns:a16="http://schemas.microsoft.com/office/drawing/2014/main" id="{A07B99F4-EA15-C378-1E83-F36888EB4423}"/>
              </a:ext>
            </a:extLst>
          </p:cNvPr>
          <p:cNvSpPr txBox="1">
            <a:spLocks noGrp="1"/>
          </p:cNvSpPr>
          <p:nvPr>
            <p:ph type="subTitle" idx="1"/>
          </p:nvPr>
        </p:nvSpPr>
        <p:spPr>
          <a:xfrm>
            <a:off x="882649" y="963612"/>
            <a:ext cx="2800191" cy="4149725"/>
          </a:xfrm>
          <a:prstGeom prst="rect">
            <a:avLst/>
          </a:prstGeom>
          <a:noFill/>
          <a:ln>
            <a:noFill/>
          </a:ln>
        </p:spPr>
        <p:txBody>
          <a:bodyPr spcFirstLastPara="1" wrap="square" lIns="91425" tIns="45700" rIns="91425" bIns="45700" anchor="ctr" anchorCtr="0">
            <a:noAutofit/>
          </a:bodyPr>
          <a:lstStyle/>
          <a:p>
            <a:pPr marL="0" lvl="0" indent="0" algn="r" rtl="0">
              <a:lnSpc>
                <a:spcPct val="120000"/>
              </a:lnSpc>
              <a:spcBef>
                <a:spcPts val="0"/>
              </a:spcBef>
              <a:spcAft>
                <a:spcPts val="0"/>
              </a:spcAft>
              <a:buClr>
                <a:schemeClr val="lt1"/>
              </a:buClr>
              <a:buSzPts val="2500"/>
              <a:buNone/>
            </a:pPr>
            <a:r>
              <a:rPr lang="en-GB" noProof="0" dirty="0">
                <a:solidFill>
                  <a:schemeClr val="lt1"/>
                </a:solidFill>
              </a:rPr>
              <a:t>ANDREA RESTI</a:t>
            </a:r>
          </a:p>
          <a:p>
            <a:pPr marL="0" lvl="0" indent="0" algn="r" rtl="0">
              <a:lnSpc>
                <a:spcPct val="120000"/>
              </a:lnSpc>
              <a:spcBef>
                <a:spcPts val="0"/>
              </a:spcBef>
              <a:spcAft>
                <a:spcPts val="0"/>
              </a:spcAft>
              <a:buClr>
                <a:schemeClr val="lt1"/>
              </a:buClr>
              <a:buSzPts val="2500"/>
              <a:buNone/>
            </a:pPr>
            <a:r>
              <a:rPr lang="en-GB" noProof="0" dirty="0">
                <a:solidFill>
                  <a:schemeClr val="lt1"/>
                </a:solidFill>
              </a:rPr>
              <a:t>BOCCONI UNIVERSITY</a:t>
            </a: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endParaRPr lang="en-GB" noProof="0" dirty="0">
              <a:solidFill>
                <a:schemeClr val="lt1"/>
              </a:solidFill>
            </a:endParaRPr>
          </a:p>
          <a:p>
            <a:pPr marL="0" lvl="0" indent="0" algn="r" rtl="0">
              <a:lnSpc>
                <a:spcPct val="120000"/>
              </a:lnSpc>
              <a:spcBef>
                <a:spcPts val="0"/>
              </a:spcBef>
              <a:spcAft>
                <a:spcPts val="0"/>
              </a:spcAft>
              <a:buClr>
                <a:schemeClr val="lt1"/>
              </a:buClr>
              <a:buSzPts val="2500"/>
              <a:buNone/>
            </a:pPr>
            <a:r>
              <a:rPr lang="en-GB" sz="1800" noProof="0" dirty="0">
                <a:solidFill>
                  <a:schemeClr val="lt1"/>
                </a:solidFill>
              </a:rPr>
              <a:t>andrea.resti@unibocconi.it</a:t>
            </a:r>
            <a:endParaRPr lang="en-GB" sz="1800" noProof="0" dirty="0"/>
          </a:p>
        </p:txBody>
      </p:sp>
      <p:pic>
        <p:nvPicPr>
          <p:cNvPr id="5" name="Immagine 4">
            <a:extLst>
              <a:ext uri="{FF2B5EF4-FFF2-40B4-BE49-F238E27FC236}">
                <a16:creationId xmlns:a16="http://schemas.microsoft.com/office/drawing/2014/main" id="{8D0927E7-F9FA-D766-EF4D-7B005C9D9E5D}"/>
              </a:ext>
            </a:extLst>
          </p:cNvPr>
          <p:cNvPicPr>
            <a:picLocks noChangeAspect="1"/>
          </p:cNvPicPr>
          <p:nvPr/>
        </p:nvPicPr>
        <p:blipFill>
          <a:blip r:embed="rId3"/>
          <a:stretch>
            <a:fillRect/>
          </a:stretch>
        </p:blipFill>
        <p:spPr>
          <a:xfrm>
            <a:off x="2223136" y="2519565"/>
            <a:ext cx="1395412" cy="1395412"/>
          </a:xfrm>
          <a:prstGeom prst="rect">
            <a:avLst/>
          </a:prstGeom>
        </p:spPr>
      </p:pic>
    </p:spTree>
    <p:extLst>
      <p:ext uri="{BB962C8B-B14F-4D97-AF65-F5344CB8AC3E}">
        <p14:creationId xmlns:p14="http://schemas.microsoft.com/office/powerpoint/2010/main" val="2505737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B0DF-2E39-DD50-4C64-5130376CCE7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F3818FC-588F-3BDE-AB7E-6CA4EBF41621}"/>
              </a:ext>
            </a:extLst>
          </p:cNvPr>
          <p:cNvSpPr>
            <a:spLocks noGrp="1"/>
          </p:cNvSpPr>
          <p:nvPr>
            <p:ph type="title"/>
          </p:nvPr>
        </p:nvSpPr>
        <p:spPr/>
        <p:txBody>
          <a:bodyPr/>
          <a:lstStyle/>
          <a:p>
            <a:r>
              <a:rPr lang="en-GB" noProof="0" dirty="0"/>
              <a:t>Outline of today’s talk</a:t>
            </a:r>
          </a:p>
        </p:txBody>
      </p:sp>
      <p:sp>
        <p:nvSpPr>
          <p:cNvPr id="3" name="Segnaposto testo 2">
            <a:extLst>
              <a:ext uri="{FF2B5EF4-FFF2-40B4-BE49-F238E27FC236}">
                <a16:creationId xmlns:a16="http://schemas.microsoft.com/office/drawing/2014/main" id="{E2E7B953-1DAF-0690-E8D8-9D05855355BD}"/>
              </a:ext>
            </a:extLst>
          </p:cNvPr>
          <p:cNvSpPr>
            <a:spLocks noGrp="1"/>
          </p:cNvSpPr>
          <p:nvPr>
            <p:ph type="body" idx="1"/>
          </p:nvPr>
        </p:nvSpPr>
        <p:spPr/>
        <p:txBody>
          <a:bodyPr/>
          <a:lstStyle/>
          <a:p>
            <a:r>
              <a:rPr lang="en-GB" b="1" noProof="0" dirty="0">
                <a:solidFill>
                  <a:srgbClr val="FFC000"/>
                </a:solidFill>
              </a:rPr>
              <a:t>Some relevant features of Equity Certificates</a:t>
            </a:r>
          </a:p>
          <a:p>
            <a:r>
              <a:rPr lang="en-GB" noProof="0" dirty="0"/>
              <a:t>The main rules on CET1 eligibility</a:t>
            </a:r>
          </a:p>
          <a:p>
            <a:r>
              <a:rPr lang="en-GB" noProof="0" dirty="0"/>
              <a:t>The EBA’s concerns and the proposals by the MoF Commission</a:t>
            </a:r>
          </a:p>
          <a:p>
            <a:r>
              <a:rPr lang="en-GB" noProof="0" dirty="0"/>
              <a:t>My opinion</a:t>
            </a:r>
          </a:p>
          <a:p>
            <a:r>
              <a:rPr lang="en-GB" noProof="0" dirty="0"/>
              <a:t>Stakeholder banks and the risks ahead</a:t>
            </a:r>
          </a:p>
        </p:txBody>
      </p:sp>
      <p:sp>
        <p:nvSpPr>
          <p:cNvPr id="4" name="Segnaposto numero diapositiva 3">
            <a:extLst>
              <a:ext uri="{FF2B5EF4-FFF2-40B4-BE49-F238E27FC236}">
                <a16:creationId xmlns:a16="http://schemas.microsoft.com/office/drawing/2014/main" id="{1F462977-F974-89DA-118C-B525A48CFE9A}"/>
              </a:ext>
            </a:extLst>
          </p:cNvPr>
          <p:cNvSpPr>
            <a:spLocks noGrp="1"/>
          </p:cNvSpPr>
          <p:nvPr>
            <p:ph type="sldNum" idx="12"/>
          </p:nvPr>
        </p:nvSpPr>
        <p:spPr/>
        <p:txBody>
          <a:bodyPr/>
          <a:lstStyle/>
          <a:p>
            <a:r>
              <a:rPr lang="en-GB" noProof="0" dirty="0"/>
              <a:t>: </a:t>
            </a:r>
            <a:fld id="{00000000-1234-1234-1234-123412341234}" type="slidenum">
              <a:rPr lang="en-GB" noProof="0" smtClean="0"/>
              <a:pPr/>
              <a:t>4</a:t>
            </a:fld>
            <a:endParaRPr lang="en-GB" noProof="0" dirty="0"/>
          </a:p>
        </p:txBody>
      </p:sp>
    </p:spTree>
    <p:extLst>
      <p:ext uri="{BB962C8B-B14F-4D97-AF65-F5344CB8AC3E}">
        <p14:creationId xmlns:p14="http://schemas.microsoft.com/office/powerpoint/2010/main" val="196714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87979A0-18B9-55A8-812D-769B6131473E}"/>
              </a:ext>
            </a:extLst>
          </p:cNvPr>
          <p:cNvGraphicFramePr>
            <a:graphicFrameLocks noGrp="1"/>
          </p:cNvGraphicFramePr>
          <p:nvPr>
            <p:extLst>
              <p:ext uri="{D42A27DB-BD31-4B8C-83A1-F6EECF244321}">
                <p14:modId xmlns:p14="http://schemas.microsoft.com/office/powerpoint/2010/main" val="2956087286"/>
              </p:ext>
            </p:extLst>
          </p:nvPr>
        </p:nvGraphicFramePr>
        <p:xfrm>
          <a:off x="3311770" y="2819018"/>
          <a:ext cx="2485763" cy="1946781"/>
        </p:xfrm>
        <a:graphic>
          <a:graphicData uri="http://schemas.openxmlformats.org/drawingml/2006/table">
            <a:tbl>
              <a:tblPr>
                <a:tableStyleId>{0EA3DAB6-CE9F-439E-B396-411EE1B0AC4D}</a:tableStyleId>
              </a:tblPr>
              <a:tblGrid>
                <a:gridCol w="2485763">
                  <a:extLst>
                    <a:ext uri="{9D8B030D-6E8A-4147-A177-3AD203B41FA5}">
                      <a16:colId xmlns:a16="http://schemas.microsoft.com/office/drawing/2014/main" val="351680618"/>
                    </a:ext>
                  </a:extLst>
                </a:gridCol>
              </a:tblGrid>
              <a:tr h="1946781">
                <a:tc>
                  <a:txBody>
                    <a:bodyPr/>
                    <a:lstStyle/>
                    <a:p>
                      <a:pPr algn="ctr">
                        <a:spcBef>
                          <a:spcPts val="100"/>
                        </a:spcBef>
                        <a:spcAft>
                          <a:spcPts val="100"/>
                        </a:spcAft>
                        <a:buNone/>
                      </a:pPr>
                      <a:r>
                        <a:rPr lang="en-GB" sz="2000" b="1" noProof="0" dirty="0">
                          <a:effectLst/>
                        </a:rPr>
                        <a:t>Equity certificates</a:t>
                      </a:r>
                    </a:p>
                    <a:p>
                      <a:pPr algn="ctr">
                        <a:spcBef>
                          <a:spcPts val="100"/>
                        </a:spcBef>
                        <a:spcAft>
                          <a:spcPts val="100"/>
                        </a:spcAft>
                        <a:buNone/>
                      </a:pPr>
                      <a:r>
                        <a:rPr lang="en-GB" sz="2000" noProof="0" dirty="0">
                          <a:effectLst/>
                        </a:rPr>
                        <a:t>(face value)</a:t>
                      </a:r>
                      <a:endParaRPr lang="en-GB" sz="2000" noProof="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2193" marR="921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81836448"/>
                  </a:ext>
                </a:extLst>
              </a:tr>
            </a:tbl>
          </a:graphicData>
        </a:graphic>
      </p:graphicFrame>
      <p:graphicFrame>
        <p:nvGraphicFramePr>
          <p:cNvPr id="7" name="Tabella 6">
            <a:extLst>
              <a:ext uri="{FF2B5EF4-FFF2-40B4-BE49-F238E27FC236}">
                <a16:creationId xmlns:a16="http://schemas.microsoft.com/office/drawing/2014/main" id="{C1443CAF-BBF6-C186-1322-A8885F661669}"/>
              </a:ext>
            </a:extLst>
          </p:cNvPr>
          <p:cNvGraphicFramePr>
            <a:graphicFrameLocks noGrp="1"/>
          </p:cNvGraphicFramePr>
          <p:nvPr>
            <p:extLst>
              <p:ext uri="{D42A27DB-BD31-4B8C-83A1-F6EECF244321}">
                <p14:modId xmlns:p14="http://schemas.microsoft.com/office/powerpoint/2010/main" val="2328979771"/>
              </p:ext>
            </p:extLst>
          </p:nvPr>
        </p:nvGraphicFramePr>
        <p:xfrm>
          <a:off x="3311770" y="4765799"/>
          <a:ext cx="2485763" cy="721829"/>
        </p:xfrm>
        <a:graphic>
          <a:graphicData uri="http://schemas.openxmlformats.org/drawingml/2006/table">
            <a:tbl>
              <a:tblPr>
                <a:tableStyleId>{0EA3DAB6-CE9F-439E-B396-411EE1B0AC4D}</a:tableStyleId>
              </a:tblPr>
              <a:tblGrid>
                <a:gridCol w="2485763">
                  <a:extLst>
                    <a:ext uri="{9D8B030D-6E8A-4147-A177-3AD203B41FA5}">
                      <a16:colId xmlns:a16="http://schemas.microsoft.com/office/drawing/2014/main" val="351680618"/>
                    </a:ext>
                  </a:extLst>
                </a:gridCol>
              </a:tblGrid>
              <a:tr h="721829">
                <a:tc>
                  <a:txBody>
                    <a:bodyPr/>
                    <a:lstStyle/>
                    <a:p>
                      <a:pPr algn="ctr">
                        <a:spcBef>
                          <a:spcPts val="100"/>
                        </a:spcBef>
                        <a:spcAft>
                          <a:spcPts val="100"/>
                        </a:spcAft>
                        <a:buNone/>
                      </a:pPr>
                      <a:r>
                        <a:rPr lang="en-GB" sz="2000" b="1" noProof="0" dirty="0">
                          <a:effectLst/>
                        </a:rPr>
                        <a:t>Premium reserve </a:t>
                      </a:r>
                      <a:endParaRPr lang="en-GB" sz="2000" noProof="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2193" marR="921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83625381"/>
                  </a:ext>
                </a:extLst>
              </a:tr>
            </a:tbl>
          </a:graphicData>
        </a:graphic>
      </p:graphicFrame>
      <p:graphicFrame>
        <p:nvGraphicFramePr>
          <p:cNvPr id="10" name="Tabella 9">
            <a:extLst>
              <a:ext uri="{FF2B5EF4-FFF2-40B4-BE49-F238E27FC236}">
                <a16:creationId xmlns:a16="http://schemas.microsoft.com/office/drawing/2014/main" id="{94EA53B2-CD3B-C687-E994-B7C2D8D2F163}"/>
              </a:ext>
            </a:extLst>
          </p:cNvPr>
          <p:cNvGraphicFramePr>
            <a:graphicFrameLocks noGrp="1"/>
          </p:cNvGraphicFramePr>
          <p:nvPr>
            <p:extLst>
              <p:ext uri="{D42A27DB-BD31-4B8C-83A1-F6EECF244321}">
                <p14:modId xmlns:p14="http://schemas.microsoft.com/office/powerpoint/2010/main" val="452217367"/>
              </p:ext>
            </p:extLst>
          </p:nvPr>
        </p:nvGraphicFramePr>
        <p:xfrm>
          <a:off x="3311769" y="5487628"/>
          <a:ext cx="2485763" cy="966514"/>
        </p:xfrm>
        <a:graphic>
          <a:graphicData uri="http://schemas.openxmlformats.org/drawingml/2006/table">
            <a:tbl>
              <a:tblPr>
                <a:tableStyleId>{0EA3DAB6-CE9F-439E-B396-411EE1B0AC4D}</a:tableStyleId>
              </a:tblPr>
              <a:tblGrid>
                <a:gridCol w="2485763">
                  <a:extLst>
                    <a:ext uri="{9D8B030D-6E8A-4147-A177-3AD203B41FA5}">
                      <a16:colId xmlns:a16="http://schemas.microsoft.com/office/drawing/2014/main" val="351680618"/>
                    </a:ext>
                  </a:extLst>
                </a:gridCol>
              </a:tblGrid>
              <a:tr h="966514">
                <a:tc>
                  <a:txBody>
                    <a:bodyPr/>
                    <a:lstStyle/>
                    <a:p>
                      <a:pPr algn="ctr">
                        <a:spcBef>
                          <a:spcPts val="100"/>
                        </a:spcBef>
                        <a:spcAft>
                          <a:spcPts val="100"/>
                        </a:spcAft>
                        <a:buNone/>
                      </a:pPr>
                      <a:r>
                        <a:rPr lang="en-GB" sz="2000" b="1" noProof="0" dirty="0">
                          <a:effectLst/>
                        </a:rPr>
                        <a:t>Equalisation reserve </a:t>
                      </a:r>
                    </a:p>
                    <a:p>
                      <a:pPr algn="ctr">
                        <a:spcBef>
                          <a:spcPts val="100"/>
                        </a:spcBef>
                        <a:spcAft>
                          <a:spcPts val="100"/>
                        </a:spcAft>
                        <a:buNone/>
                      </a:pPr>
                      <a:r>
                        <a:rPr lang="en-GB" sz="2000" b="0" noProof="0" dirty="0">
                          <a:effectLst/>
                          <a:latin typeface="Tw Cen MT" panose="020B0602020104020603" pitchFamily="34" charset="0"/>
                          <a:ea typeface="Times New Roman" panose="02020603050405020304" pitchFamily="18" charset="0"/>
                          <a:cs typeface="Times New Roman" panose="02020603050405020304" pitchFamily="18" charset="0"/>
                        </a:rPr>
                        <a:t>(retained earnings)</a:t>
                      </a:r>
                    </a:p>
                  </a:txBody>
                  <a:tcPr marL="92193" marR="921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06873792"/>
                  </a:ext>
                </a:extLst>
              </a:tr>
            </a:tbl>
          </a:graphicData>
        </a:graphic>
      </p:graphicFrame>
      <p:graphicFrame>
        <p:nvGraphicFramePr>
          <p:cNvPr id="14" name="Tabella 13">
            <a:extLst>
              <a:ext uri="{FF2B5EF4-FFF2-40B4-BE49-F238E27FC236}">
                <a16:creationId xmlns:a16="http://schemas.microsoft.com/office/drawing/2014/main" id="{5A33EACE-8207-5EB0-C710-50B532671C62}"/>
              </a:ext>
            </a:extLst>
          </p:cNvPr>
          <p:cNvGraphicFramePr>
            <a:graphicFrameLocks noGrp="1"/>
          </p:cNvGraphicFramePr>
          <p:nvPr>
            <p:extLst>
              <p:ext uri="{D42A27DB-BD31-4B8C-83A1-F6EECF244321}">
                <p14:modId xmlns:p14="http://schemas.microsoft.com/office/powerpoint/2010/main" val="4077988621"/>
              </p:ext>
            </p:extLst>
          </p:nvPr>
        </p:nvGraphicFramePr>
        <p:xfrm>
          <a:off x="5797532" y="2819018"/>
          <a:ext cx="2488029" cy="1946781"/>
        </p:xfrm>
        <a:graphic>
          <a:graphicData uri="http://schemas.openxmlformats.org/drawingml/2006/table">
            <a:tbl>
              <a:tblPr>
                <a:tableStyleId>{0EA3DAB6-CE9F-439E-B396-411EE1B0AC4D}</a:tableStyleId>
              </a:tblPr>
              <a:tblGrid>
                <a:gridCol w="2488029">
                  <a:extLst>
                    <a:ext uri="{9D8B030D-6E8A-4147-A177-3AD203B41FA5}">
                      <a16:colId xmlns:a16="http://schemas.microsoft.com/office/drawing/2014/main" val="1522982179"/>
                    </a:ext>
                  </a:extLst>
                </a:gridCol>
              </a:tblGrid>
              <a:tr h="1946781">
                <a:tc>
                  <a:txBody>
                    <a:bodyPr/>
                    <a:lstStyle/>
                    <a:p>
                      <a:pPr algn="ctr">
                        <a:spcBef>
                          <a:spcPts val="100"/>
                        </a:spcBef>
                        <a:spcAft>
                          <a:spcPts val="100"/>
                        </a:spcAft>
                        <a:buNone/>
                      </a:pPr>
                      <a:r>
                        <a:rPr lang="en-GB" sz="2000" b="1" noProof="0" dirty="0">
                          <a:effectLst/>
                        </a:rPr>
                        <a:t>Primary capital</a:t>
                      </a:r>
                    </a:p>
                    <a:p>
                      <a:pPr algn="ctr">
                        <a:spcBef>
                          <a:spcPts val="100"/>
                        </a:spcBef>
                        <a:spcAft>
                          <a:spcPts val="100"/>
                        </a:spcAft>
                        <a:buNone/>
                      </a:pPr>
                      <a:r>
                        <a:rPr lang="en-GB" sz="2000" noProof="0" dirty="0">
                          <a:effectLst/>
                        </a:rPr>
                        <a:t>The bank’s original capital accrued </a:t>
                      </a:r>
                      <a:br>
                        <a:rPr lang="en-GB" sz="2000" noProof="0" dirty="0">
                          <a:effectLst/>
                        </a:rPr>
                      </a:br>
                      <a:r>
                        <a:rPr lang="en-GB" sz="2000" noProof="0" dirty="0">
                          <a:effectLst/>
                        </a:rPr>
                        <a:t>by retained earnings </a:t>
                      </a:r>
                      <a:r>
                        <a:rPr lang="en-GB" sz="1600" noProof="0" dirty="0">
                          <a:effectLst/>
                        </a:rPr>
                        <a:t>and net of capital converted into ECs, if any</a:t>
                      </a:r>
                      <a:endParaRPr lang="en-GB" sz="2000" noProof="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2193" marR="921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81836448"/>
                  </a:ext>
                </a:extLst>
              </a:tr>
            </a:tbl>
          </a:graphicData>
        </a:graphic>
      </p:graphicFrame>
      <p:graphicFrame>
        <p:nvGraphicFramePr>
          <p:cNvPr id="19" name="Tabella 18">
            <a:extLst>
              <a:ext uri="{FF2B5EF4-FFF2-40B4-BE49-F238E27FC236}">
                <a16:creationId xmlns:a16="http://schemas.microsoft.com/office/drawing/2014/main" id="{94EC598A-0D82-BC93-82A3-208398AC3492}"/>
              </a:ext>
            </a:extLst>
          </p:cNvPr>
          <p:cNvGraphicFramePr>
            <a:graphicFrameLocks noGrp="1"/>
          </p:cNvGraphicFramePr>
          <p:nvPr>
            <p:extLst>
              <p:ext uri="{D42A27DB-BD31-4B8C-83A1-F6EECF244321}">
                <p14:modId xmlns:p14="http://schemas.microsoft.com/office/powerpoint/2010/main" val="3885056591"/>
              </p:ext>
            </p:extLst>
          </p:nvPr>
        </p:nvGraphicFramePr>
        <p:xfrm>
          <a:off x="5797531" y="4758016"/>
          <a:ext cx="2488029" cy="721829"/>
        </p:xfrm>
        <a:graphic>
          <a:graphicData uri="http://schemas.openxmlformats.org/drawingml/2006/table">
            <a:tbl>
              <a:tblPr>
                <a:tableStyleId>{0EA3DAB6-CE9F-439E-B396-411EE1B0AC4D}</a:tableStyleId>
              </a:tblPr>
              <a:tblGrid>
                <a:gridCol w="2488029">
                  <a:extLst>
                    <a:ext uri="{9D8B030D-6E8A-4147-A177-3AD203B41FA5}">
                      <a16:colId xmlns:a16="http://schemas.microsoft.com/office/drawing/2014/main" val="1522982179"/>
                    </a:ext>
                  </a:extLst>
                </a:gridCol>
              </a:tblGrid>
              <a:tr h="721829">
                <a:tc>
                  <a:txBody>
                    <a:bodyPr/>
                    <a:lstStyle/>
                    <a:p>
                      <a:pPr algn="ctr">
                        <a:spcBef>
                          <a:spcPts val="100"/>
                        </a:spcBef>
                        <a:spcAft>
                          <a:spcPts val="100"/>
                        </a:spcAft>
                        <a:buNone/>
                      </a:pPr>
                      <a:r>
                        <a:rPr lang="en-GB" sz="2000" b="1" noProof="0" dirty="0">
                          <a:effectLst/>
                        </a:rPr>
                        <a:t>Compensation fund </a:t>
                      </a:r>
                      <a:endParaRPr lang="en-GB" sz="2000" noProof="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2193" marR="921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83625381"/>
                  </a:ext>
                </a:extLst>
              </a:tr>
            </a:tbl>
          </a:graphicData>
        </a:graphic>
      </p:graphicFrame>
      <p:graphicFrame>
        <p:nvGraphicFramePr>
          <p:cNvPr id="20" name="Tabella 19">
            <a:extLst>
              <a:ext uri="{FF2B5EF4-FFF2-40B4-BE49-F238E27FC236}">
                <a16:creationId xmlns:a16="http://schemas.microsoft.com/office/drawing/2014/main" id="{D4B325C8-1BAB-A016-A859-7C02A429A69B}"/>
              </a:ext>
            </a:extLst>
          </p:cNvPr>
          <p:cNvGraphicFramePr>
            <a:graphicFrameLocks noGrp="1"/>
          </p:cNvGraphicFramePr>
          <p:nvPr>
            <p:extLst>
              <p:ext uri="{D42A27DB-BD31-4B8C-83A1-F6EECF244321}">
                <p14:modId xmlns:p14="http://schemas.microsoft.com/office/powerpoint/2010/main" val="1875683403"/>
              </p:ext>
            </p:extLst>
          </p:nvPr>
        </p:nvGraphicFramePr>
        <p:xfrm>
          <a:off x="5795264" y="5479845"/>
          <a:ext cx="2488029" cy="966514"/>
        </p:xfrm>
        <a:graphic>
          <a:graphicData uri="http://schemas.openxmlformats.org/drawingml/2006/table">
            <a:tbl>
              <a:tblPr>
                <a:tableStyleId>{0EA3DAB6-CE9F-439E-B396-411EE1B0AC4D}</a:tableStyleId>
              </a:tblPr>
              <a:tblGrid>
                <a:gridCol w="2488029">
                  <a:extLst>
                    <a:ext uri="{9D8B030D-6E8A-4147-A177-3AD203B41FA5}">
                      <a16:colId xmlns:a16="http://schemas.microsoft.com/office/drawing/2014/main" val="1522982179"/>
                    </a:ext>
                  </a:extLst>
                </a:gridCol>
              </a:tblGrid>
              <a:tr h="966514">
                <a:tc>
                  <a:txBody>
                    <a:bodyPr/>
                    <a:lstStyle/>
                    <a:p>
                      <a:pPr algn="ctr">
                        <a:spcBef>
                          <a:spcPts val="100"/>
                        </a:spcBef>
                        <a:spcAft>
                          <a:spcPts val="100"/>
                        </a:spcAft>
                        <a:buNone/>
                      </a:pPr>
                      <a:r>
                        <a:rPr lang="en-GB" sz="2000" b="1" noProof="0" dirty="0">
                          <a:effectLst/>
                        </a:rPr>
                        <a:t>Donations fund </a:t>
                      </a:r>
                      <a:br>
                        <a:rPr lang="en-GB" sz="2000" noProof="0" dirty="0">
                          <a:effectLst/>
                        </a:rPr>
                      </a:br>
                      <a:r>
                        <a:rPr lang="en-GB" sz="2000" noProof="0" dirty="0">
                          <a:effectLst/>
                        </a:rPr>
                        <a:t>aimed at future donations</a:t>
                      </a:r>
                      <a:endParaRPr lang="en-GB" sz="2000" noProof="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2193" marR="921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06873792"/>
                  </a:ext>
                </a:extLst>
              </a:tr>
            </a:tbl>
          </a:graphicData>
        </a:graphic>
      </p:graphicFrame>
      <p:sp>
        <p:nvSpPr>
          <p:cNvPr id="2" name="Titolo 1">
            <a:extLst>
              <a:ext uri="{FF2B5EF4-FFF2-40B4-BE49-F238E27FC236}">
                <a16:creationId xmlns:a16="http://schemas.microsoft.com/office/drawing/2014/main" id="{7A2CA34B-1702-C9A2-9629-5E8A85014E10}"/>
              </a:ext>
            </a:extLst>
          </p:cNvPr>
          <p:cNvSpPr>
            <a:spLocks noGrp="1"/>
          </p:cNvSpPr>
          <p:nvPr>
            <p:ph type="title"/>
          </p:nvPr>
        </p:nvSpPr>
        <p:spPr/>
        <p:txBody>
          <a:bodyPr/>
          <a:lstStyle/>
          <a:p>
            <a:r>
              <a:rPr lang="en-GB" noProof="0" dirty="0"/>
              <a:t>Equity certificates are part of a bank’s </a:t>
            </a:r>
            <a:br>
              <a:rPr lang="en-GB" noProof="0" dirty="0"/>
            </a:br>
            <a:r>
              <a:rPr lang="en-GB" noProof="0" dirty="0"/>
              <a:t>equity capital, together with 5 other items</a:t>
            </a:r>
          </a:p>
        </p:txBody>
      </p:sp>
      <p:sp>
        <p:nvSpPr>
          <p:cNvPr id="4" name="Segnaposto numero diapositiva 3">
            <a:extLst>
              <a:ext uri="{FF2B5EF4-FFF2-40B4-BE49-F238E27FC236}">
                <a16:creationId xmlns:a16="http://schemas.microsoft.com/office/drawing/2014/main" id="{C3F6B180-34BE-75A2-B208-345B07DB03F6}"/>
              </a:ext>
            </a:extLst>
          </p:cNvPr>
          <p:cNvSpPr>
            <a:spLocks noGrp="1"/>
          </p:cNvSpPr>
          <p:nvPr>
            <p:ph type="sldNum" idx="12"/>
          </p:nvPr>
        </p:nvSpPr>
        <p:spPr/>
        <p:txBody>
          <a:bodyPr/>
          <a:lstStyle/>
          <a:p>
            <a:r>
              <a:rPr lang="en-GB" noProof="0" dirty="0"/>
              <a:t>: </a:t>
            </a:r>
            <a:fld id="{00000000-1234-1234-1234-123412341234}" type="slidenum">
              <a:rPr lang="en-GB" noProof="0" smtClean="0"/>
              <a:pPr/>
              <a:t>5</a:t>
            </a:fld>
            <a:endParaRPr lang="en-GB" noProof="0" dirty="0"/>
          </a:p>
        </p:txBody>
      </p:sp>
      <p:pic>
        <p:nvPicPr>
          <p:cNvPr id="23" name="Immagine 22">
            <a:extLst>
              <a:ext uri="{FF2B5EF4-FFF2-40B4-BE49-F238E27FC236}">
                <a16:creationId xmlns:a16="http://schemas.microsoft.com/office/drawing/2014/main" id="{8BED8234-260D-BC8A-EB2B-DC45E53A9A9C}"/>
              </a:ext>
            </a:extLst>
          </p:cNvPr>
          <p:cNvPicPr>
            <a:picLocks noChangeAspect="1"/>
          </p:cNvPicPr>
          <p:nvPr/>
        </p:nvPicPr>
        <p:blipFill>
          <a:blip r:embed="rId3"/>
          <a:stretch>
            <a:fillRect/>
          </a:stretch>
        </p:blipFill>
        <p:spPr>
          <a:xfrm>
            <a:off x="8933110" y="2542228"/>
            <a:ext cx="2630802" cy="3950647"/>
          </a:xfrm>
          <a:prstGeom prst="rect">
            <a:avLst/>
          </a:prstGeom>
          <a:ln>
            <a:noFill/>
          </a:ln>
          <a:effectLst>
            <a:outerShdw blurRad="292100" dist="139700" dir="2700000" algn="tl" rotWithShape="0">
              <a:srgbClr val="333333">
                <a:alpha val="65000"/>
              </a:srgbClr>
            </a:outerShdw>
          </a:effectLst>
        </p:spPr>
      </p:pic>
      <p:grpSp>
        <p:nvGrpSpPr>
          <p:cNvPr id="25" name="Gruppo 24">
            <a:extLst>
              <a:ext uri="{FF2B5EF4-FFF2-40B4-BE49-F238E27FC236}">
                <a16:creationId xmlns:a16="http://schemas.microsoft.com/office/drawing/2014/main" id="{6E3B01F7-0724-BDE8-FA69-71AB6DACA614}"/>
              </a:ext>
            </a:extLst>
          </p:cNvPr>
          <p:cNvGrpSpPr/>
          <p:nvPr/>
        </p:nvGrpSpPr>
        <p:grpSpPr>
          <a:xfrm>
            <a:off x="9219814" y="4272965"/>
            <a:ext cx="2779295" cy="1928958"/>
            <a:chOff x="8858863" y="3502941"/>
            <a:chExt cx="2779295" cy="1928958"/>
          </a:xfrm>
        </p:grpSpPr>
        <p:sp>
          <p:nvSpPr>
            <p:cNvPr id="22" name="CasellaDiTesto 21">
              <a:extLst>
                <a:ext uri="{FF2B5EF4-FFF2-40B4-BE49-F238E27FC236}">
                  <a16:creationId xmlns:a16="http://schemas.microsoft.com/office/drawing/2014/main" id="{02E66F3C-1E90-C338-D7DB-43025C629A4B}"/>
                </a:ext>
              </a:extLst>
            </p:cNvPr>
            <p:cNvSpPr txBox="1"/>
            <p:nvPr/>
          </p:nvSpPr>
          <p:spPr>
            <a:xfrm>
              <a:off x="8858863" y="3502941"/>
              <a:ext cx="2779295" cy="1928958"/>
            </a:xfrm>
            <a:prstGeom prst="rect">
              <a:avLst/>
            </a:prstGeom>
            <a:solidFill>
              <a:schemeClr val="bg1"/>
            </a:solidFill>
            <a:effectLst>
              <a:outerShdw blurRad="50800" dist="38100" dir="2700000" algn="tl" rotWithShape="0">
                <a:prstClr val="black">
                  <a:alpha val="40000"/>
                </a:prstClr>
              </a:outerShdw>
            </a:effectLst>
          </p:spPr>
          <p:txBody>
            <a:bodyPr wrap="square">
              <a:noAutofit/>
            </a:bodyPr>
            <a:lstStyle/>
            <a:p>
              <a:r>
                <a:rPr lang="en-GB" sz="1800" b="0" i="0" u="none" strike="noStrike" baseline="0" noProof="0" dirty="0">
                  <a:latin typeface="Liberation Serif" panose="02020603050405020304" pitchFamily="18" charset="0"/>
                </a:rPr>
                <a:t>“The </a:t>
              </a:r>
              <a:r>
                <a:rPr lang="en-GB" sz="1800" b="1" i="0" u="none" strike="noStrike" baseline="0" noProof="0" dirty="0">
                  <a:latin typeface="Liberation Serif" panose="02020603050405020304" pitchFamily="18" charset="0"/>
                </a:rPr>
                <a:t>ownerless</a:t>
              </a:r>
              <a:r>
                <a:rPr lang="en-GB" sz="1800" b="0" i="0" u="none" strike="noStrike" baseline="0" noProof="0" dirty="0">
                  <a:latin typeface="Liberation Serif" panose="02020603050405020304" pitchFamily="18" charset="0"/>
                </a:rPr>
                <a:t> capital in saving banks has </a:t>
              </a:r>
              <a:r>
                <a:rPr lang="en-GB" sz="1800" b="1" i="0" u="none" strike="noStrike" baseline="0" noProof="0" dirty="0">
                  <a:latin typeface="Liberation Serif" panose="02020603050405020304" pitchFamily="18" charset="0"/>
                </a:rPr>
                <a:t>no owners/holders</a:t>
              </a:r>
              <a:r>
                <a:rPr lang="en-GB" sz="1800" b="0" i="0" u="none" strike="noStrike" baseline="0" noProof="0" dirty="0">
                  <a:latin typeface="Liberation Serif" panose="02020603050405020304" pitchFamily="18" charset="0"/>
                </a:rPr>
                <a:t>”</a:t>
              </a:r>
              <a:endParaRPr lang="en-GB" noProof="0" dirty="0">
                <a:latin typeface="Liberation Serif" panose="02020603050405020304" pitchFamily="18" charset="0"/>
              </a:endParaRPr>
            </a:p>
          </p:txBody>
        </p:sp>
        <p:pic>
          <p:nvPicPr>
            <p:cNvPr id="24" name="Immagine 23">
              <a:extLst>
                <a:ext uri="{FF2B5EF4-FFF2-40B4-BE49-F238E27FC236}">
                  <a16:creationId xmlns:a16="http://schemas.microsoft.com/office/drawing/2014/main" id="{8B47ADCA-4EEB-011B-340B-65581B79C2BD}"/>
                </a:ext>
              </a:extLst>
            </p:cNvPr>
            <p:cNvPicPr>
              <a:picLocks noChangeAspect="1"/>
            </p:cNvPicPr>
            <p:nvPr/>
          </p:nvPicPr>
          <p:blipFill>
            <a:blip r:embed="rId4"/>
            <a:stretch>
              <a:fillRect/>
            </a:stretch>
          </p:blipFill>
          <p:spPr>
            <a:xfrm>
              <a:off x="9650046" y="4443792"/>
              <a:ext cx="1826795" cy="869484"/>
            </a:xfrm>
            <a:prstGeom prst="rect">
              <a:avLst/>
            </a:prstGeom>
          </p:spPr>
        </p:pic>
      </p:grpSp>
      <p:grpSp>
        <p:nvGrpSpPr>
          <p:cNvPr id="26" name="Gruppo 25">
            <a:extLst>
              <a:ext uri="{FF2B5EF4-FFF2-40B4-BE49-F238E27FC236}">
                <a16:creationId xmlns:a16="http://schemas.microsoft.com/office/drawing/2014/main" id="{83A51428-7C8A-D271-0330-C7C0F99B5663}"/>
              </a:ext>
            </a:extLst>
          </p:cNvPr>
          <p:cNvGrpSpPr/>
          <p:nvPr/>
        </p:nvGrpSpPr>
        <p:grpSpPr>
          <a:xfrm>
            <a:off x="5795264" y="1337469"/>
            <a:ext cx="5586330" cy="5428197"/>
            <a:chOff x="5795264" y="1337469"/>
            <a:chExt cx="5586330" cy="5428197"/>
          </a:xfrm>
        </p:grpSpPr>
        <p:sp>
          <p:nvSpPr>
            <p:cNvPr id="11" name="CasellaDiTesto 10">
              <a:extLst>
                <a:ext uri="{FF2B5EF4-FFF2-40B4-BE49-F238E27FC236}">
                  <a16:creationId xmlns:a16="http://schemas.microsoft.com/office/drawing/2014/main" id="{62740B94-AB7C-DB49-977B-32FB54782E7D}"/>
                </a:ext>
              </a:extLst>
            </p:cNvPr>
            <p:cNvSpPr txBox="1"/>
            <p:nvPr/>
          </p:nvSpPr>
          <p:spPr>
            <a:xfrm>
              <a:off x="7627446" y="1576676"/>
              <a:ext cx="3453064" cy="435987"/>
            </a:xfrm>
            <a:prstGeom prst="rect">
              <a:avLst/>
            </a:prstGeom>
            <a:noFill/>
          </p:spPr>
          <p:txBody>
            <a:bodyPr wrap="square" rtlCol="0">
              <a:noAutofit/>
            </a:bodyPr>
            <a:lstStyle/>
            <a:p>
              <a:r>
                <a:rPr lang="en-GB" sz="2800" noProof="0" dirty="0">
                  <a:solidFill>
                    <a:schemeClr val="accent4">
                      <a:lumMod val="20000"/>
                      <a:lumOff val="80000"/>
                    </a:schemeClr>
                  </a:solidFill>
                  <a:latin typeface="Twentieth Century" panose="020B0604020202020204" charset="0"/>
                </a:rPr>
                <a:t>“Ownerless capital”</a:t>
              </a:r>
            </a:p>
          </p:txBody>
        </p:sp>
        <p:sp>
          <p:nvSpPr>
            <p:cNvPr id="13" name="Fumetto: rettangolo con angoli arrotondati 12">
              <a:extLst>
                <a:ext uri="{FF2B5EF4-FFF2-40B4-BE49-F238E27FC236}">
                  <a16:creationId xmlns:a16="http://schemas.microsoft.com/office/drawing/2014/main" id="{D8DC58C0-E833-0E3E-4426-CA0E3D2EBF34}"/>
                </a:ext>
              </a:extLst>
            </p:cNvPr>
            <p:cNvSpPr/>
            <p:nvPr/>
          </p:nvSpPr>
          <p:spPr>
            <a:xfrm flipH="1">
              <a:off x="5795264" y="2441987"/>
              <a:ext cx="2620554" cy="4323679"/>
            </a:xfrm>
            <a:prstGeom prst="wedgeRoundRectCallout">
              <a:avLst>
                <a:gd name="adj1" fmla="val -54954"/>
                <a:gd name="adj2" fmla="val -56652"/>
                <a:gd name="adj3" fmla="val 16667"/>
              </a:avLst>
            </a:pr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Elemento grafico 4" descr="Banca con riempimento a tinta unita">
              <a:extLst>
                <a:ext uri="{FF2B5EF4-FFF2-40B4-BE49-F238E27FC236}">
                  <a16:creationId xmlns:a16="http://schemas.microsoft.com/office/drawing/2014/main" id="{1C883945-9D5A-185B-9628-3C600D2BBE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67194" y="1337469"/>
              <a:ext cx="914400" cy="914400"/>
            </a:xfrm>
            <a:prstGeom prst="rect">
              <a:avLst/>
            </a:prstGeom>
          </p:spPr>
        </p:pic>
      </p:grpSp>
      <p:grpSp>
        <p:nvGrpSpPr>
          <p:cNvPr id="21" name="Gruppo 20">
            <a:extLst>
              <a:ext uri="{FF2B5EF4-FFF2-40B4-BE49-F238E27FC236}">
                <a16:creationId xmlns:a16="http://schemas.microsoft.com/office/drawing/2014/main" id="{71FFC386-75C9-8053-6F61-4E14CDAF7A9A}"/>
              </a:ext>
            </a:extLst>
          </p:cNvPr>
          <p:cNvGrpSpPr/>
          <p:nvPr/>
        </p:nvGrpSpPr>
        <p:grpSpPr>
          <a:xfrm>
            <a:off x="628087" y="1417638"/>
            <a:ext cx="5156929" cy="5348029"/>
            <a:chOff x="628087" y="1417638"/>
            <a:chExt cx="5156929" cy="5348029"/>
          </a:xfrm>
        </p:grpSpPr>
        <p:sp>
          <p:nvSpPr>
            <p:cNvPr id="8" name="CasellaDiTesto 7">
              <a:extLst>
                <a:ext uri="{FF2B5EF4-FFF2-40B4-BE49-F238E27FC236}">
                  <a16:creationId xmlns:a16="http://schemas.microsoft.com/office/drawing/2014/main" id="{05CA87A2-D6B6-CBD3-34ED-5D3F2D969B00}"/>
                </a:ext>
              </a:extLst>
            </p:cNvPr>
            <p:cNvSpPr txBox="1"/>
            <p:nvPr/>
          </p:nvSpPr>
          <p:spPr>
            <a:xfrm>
              <a:off x="1277222" y="1613951"/>
              <a:ext cx="2578464" cy="435987"/>
            </a:xfrm>
            <a:prstGeom prst="rect">
              <a:avLst/>
            </a:prstGeom>
            <a:noFill/>
          </p:spPr>
          <p:txBody>
            <a:bodyPr wrap="square">
              <a:noAutofit/>
            </a:bodyPr>
            <a:lstStyle/>
            <a:p>
              <a:r>
                <a:rPr lang="en-GB" sz="2800" noProof="0" dirty="0">
                  <a:solidFill>
                    <a:schemeClr val="accent2">
                      <a:lumMod val="20000"/>
                      <a:lumOff val="80000"/>
                    </a:schemeClr>
                  </a:solidFill>
                  <a:effectLst/>
                  <a:latin typeface="Twentieth Century" panose="020B0604020202020204" charset="0"/>
                </a:rPr>
                <a:t>“Owner capital”</a:t>
              </a:r>
              <a:endParaRPr lang="en-GB" sz="2800" noProof="0" dirty="0">
                <a:solidFill>
                  <a:schemeClr val="accent2">
                    <a:lumMod val="20000"/>
                    <a:lumOff val="80000"/>
                  </a:schemeClr>
                </a:solidFill>
                <a:latin typeface="Twentieth Century" panose="020B0604020202020204" charset="0"/>
              </a:endParaRPr>
            </a:p>
          </p:txBody>
        </p:sp>
        <p:sp>
          <p:nvSpPr>
            <p:cNvPr id="12" name="Fumetto: rettangolo con angoli arrotondati 11">
              <a:extLst>
                <a:ext uri="{FF2B5EF4-FFF2-40B4-BE49-F238E27FC236}">
                  <a16:creationId xmlns:a16="http://schemas.microsoft.com/office/drawing/2014/main" id="{B6F0A666-73B8-ECD5-2C2D-B0EE133B451A}"/>
                </a:ext>
              </a:extLst>
            </p:cNvPr>
            <p:cNvSpPr/>
            <p:nvPr/>
          </p:nvSpPr>
          <p:spPr>
            <a:xfrm>
              <a:off x="3206552" y="2441987"/>
              <a:ext cx="2578464" cy="4323680"/>
            </a:xfrm>
            <a:prstGeom prst="wedgeRoundRectCallout">
              <a:avLst>
                <a:gd name="adj1" fmla="val -54636"/>
                <a:gd name="adj2" fmla="val -55834"/>
                <a:gd name="adj3" fmla="val 16667"/>
              </a:avLst>
            </a:prstGeom>
            <a:no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Elemento grafico 8" descr="Impiegato con riempimento a tinta unita">
              <a:extLst>
                <a:ext uri="{FF2B5EF4-FFF2-40B4-BE49-F238E27FC236}">
                  <a16:creationId xmlns:a16="http://schemas.microsoft.com/office/drawing/2014/main" id="{A402FA35-3173-9231-7238-C3C146A520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8087" y="1417638"/>
              <a:ext cx="914400" cy="914400"/>
            </a:xfrm>
            <a:prstGeom prst="rect">
              <a:avLst/>
            </a:prstGeom>
          </p:spPr>
        </p:pic>
      </p:grpSp>
      <p:grpSp>
        <p:nvGrpSpPr>
          <p:cNvPr id="27" name="Gruppo 26">
            <a:extLst>
              <a:ext uri="{FF2B5EF4-FFF2-40B4-BE49-F238E27FC236}">
                <a16:creationId xmlns:a16="http://schemas.microsoft.com/office/drawing/2014/main" id="{A7423A60-9964-B065-809F-28BDF870565E}"/>
              </a:ext>
            </a:extLst>
          </p:cNvPr>
          <p:cNvGrpSpPr/>
          <p:nvPr/>
        </p:nvGrpSpPr>
        <p:grpSpPr>
          <a:xfrm>
            <a:off x="628088" y="4645846"/>
            <a:ext cx="7669993" cy="794516"/>
            <a:chOff x="628088" y="4645846"/>
            <a:chExt cx="7669993" cy="794516"/>
          </a:xfrm>
        </p:grpSpPr>
        <p:sp>
          <p:nvSpPr>
            <p:cNvPr id="15" name="CasellaDiTesto 14">
              <a:extLst>
                <a:ext uri="{FF2B5EF4-FFF2-40B4-BE49-F238E27FC236}">
                  <a16:creationId xmlns:a16="http://schemas.microsoft.com/office/drawing/2014/main" id="{99CE525C-901A-839E-57C3-5E1FE7486FB8}"/>
                </a:ext>
              </a:extLst>
            </p:cNvPr>
            <p:cNvSpPr txBox="1"/>
            <p:nvPr/>
          </p:nvSpPr>
          <p:spPr>
            <a:xfrm>
              <a:off x="628088" y="4645846"/>
              <a:ext cx="2578464" cy="646331"/>
            </a:xfrm>
            <a:prstGeom prst="rect">
              <a:avLst/>
            </a:prstGeom>
            <a:noFill/>
          </p:spPr>
          <p:txBody>
            <a:bodyPr wrap="square">
              <a:spAutoFit/>
            </a:bodyPr>
            <a:lstStyle/>
            <a:p>
              <a:pPr algn="r"/>
              <a:r>
                <a:rPr lang="en-GB" sz="1800" noProof="0" dirty="0">
                  <a:solidFill>
                    <a:schemeClr val="bg1"/>
                  </a:solidFill>
                  <a:effectLst/>
                  <a:latin typeface="Twentieth Century" panose="020B0604020202020204" charset="0"/>
                </a:rPr>
                <a:t>fed by the premium paid above the ECs’ face value</a:t>
              </a:r>
              <a:endParaRPr lang="en-GB" sz="1800" noProof="0" dirty="0">
                <a:solidFill>
                  <a:schemeClr val="bg1"/>
                </a:solidFill>
                <a:latin typeface="Twentieth Century" panose="020B0604020202020204" charset="0"/>
              </a:endParaRPr>
            </a:p>
          </p:txBody>
        </p:sp>
        <p:sp>
          <p:nvSpPr>
            <p:cNvPr id="17" name="Rettangolo 16">
              <a:extLst>
                <a:ext uri="{FF2B5EF4-FFF2-40B4-BE49-F238E27FC236}">
                  <a16:creationId xmlns:a16="http://schemas.microsoft.com/office/drawing/2014/main" id="{20940907-248E-9CC7-B065-48D601F517B8}"/>
                </a:ext>
              </a:extLst>
            </p:cNvPr>
            <p:cNvSpPr/>
            <p:nvPr/>
          </p:nvSpPr>
          <p:spPr>
            <a:xfrm>
              <a:off x="628088" y="4719956"/>
              <a:ext cx="7669993" cy="720406"/>
            </a:xfrm>
            <a:prstGeom prst="rect">
              <a:avLst/>
            </a:prstGeom>
            <a:noFill/>
            <a:ln>
              <a:solidFill>
                <a:srgbClr val="FF0000"/>
              </a:solidFill>
              <a:prstDash val="sysDash"/>
              <a:extLst>
                <a:ext uri="{C807C97D-BFC1-408E-A445-0C87EB9F89A2}">
                  <ask:lineSketchStyleProps xmlns:ask="http://schemas.microsoft.com/office/drawing/2018/sketchyshapes" sd="3974026758">
                    <a:custGeom>
                      <a:avLst/>
                      <a:gdLst>
                        <a:gd name="connsiteX0" fmla="*/ 0 w 7669993"/>
                        <a:gd name="connsiteY0" fmla="*/ 0 h 690588"/>
                        <a:gd name="connsiteX1" fmla="*/ 436600 w 7669993"/>
                        <a:gd name="connsiteY1" fmla="*/ 0 h 690588"/>
                        <a:gd name="connsiteX2" fmla="*/ 796499 w 7669993"/>
                        <a:gd name="connsiteY2" fmla="*/ 0 h 690588"/>
                        <a:gd name="connsiteX3" fmla="*/ 1386499 w 7669993"/>
                        <a:gd name="connsiteY3" fmla="*/ 0 h 690588"/>
                        <a:gd name="connsiteX4" fmla="*/ 1899798 w 7669993"/>
                        <a:gd name="connsiteY4" fmla="*/ 0 h 690588"/>
                        <a:gd name="connsiteX5" fmla="*/ 2336398 w 7669993"/>
                        <a:gd name="connsiteY5" fmla="*/ 0 h 690588"/>
                        <a:gd name="connsiteX6" fmla="*/ 2696298 w 7669993"/>
                        <a:gd name="connsiteY6" fmla="*/ 0 h 690588"/>
                        <a:gd name="connsiteX7" fmla="*/ 3439697 w 7669993"/>
                        <a:gd name="connsiteY7" fmla="*/ 0 h 690588"/>
                        <a:gd name="connsiteX8" fmla="*/ 4029696 w 7669993"/>
                        <a:gd name="connsiteY8" fmla="*/ 0 h 690588"/>
                        <a:gd name="connsiteX9" fmla="*/ 4619696 w 7669993"/>
                        <a:gd name="connsiteY9" fmla="*/ 0 h 690588"/>
                        <a:gd name="connsiteX10" fmla="*/ 5056295 w 7669993"/>
                        <a:gd name="connsiteY10" fmla="*/ 0 h 690588"/>
                        <a:gd name="connsiteX11" fmla="*/ 5569595 w 7669993"/>
                        <a:gd name="connsiteY11" fmla="*/ 0 h 690588"/>
                        <a:gd name="connsiteX12" fmla="*/ 6006195 w 7669993"/>
                        <a:gd name="connsiteY12" fmla="*/ 0 h 690588"/>
                        <a:gd name="connsiteX13" fmla="*/ 6519494 w 7669993"/>
                        <a:gd name="connsiteY13" fmla="*/ 0 h 690588"/>
                        <a:gd name="connsiteX14" fmla="*/ 7032794 w 7669993"/>
                        <a:gd name="connsiteY14" fmla="*/ 0 h 690588"/>
                        <a:gd name="connsiteX15" fmla="*/ 7669993 w 7669993"/>
                        <a:gd name="connsiteY15" fmla="*/ 0 h 690588"/>
                        <a:gd name="connsiteX16" fmla="*/ 7669993 w 7669993"/>
                        <a:gd name="connsiteY16" fmla="*/ 359106 h 690588"/>
                        <a:gd name="connsiteX17" fmla="*/ 7669993 w 7669993"/>
                        <a:gd name="connsiteY17" fmla="*/ 690588 h 690588"/>
                        <a:gd name="connsiteX18" fmla="*/ 7233393 w 7669993"/>
                        <a:gd name="connsiteY18" fmla="*/ 690588 h 690588"/>
                        <a:gd name="connsiteX19" fmla="*/ 6796794 w 7669993"/>
                        <a:gd name="connsiteY19" fmla="*/ 690588 h 690588"/>
                        <a:gd name="connsiteX20" fmla="*/ 6360194 w 7669993"/>
                        <a:gd name="connsiteY20" fmla="*/ 690588 h 690588"/>
                        <a:gd name="connsiteX21" fmla="*/ 5616795 w 7669993"/>
                        <a:gd name="connsiteY21" fmla="*/ 690588 h 690588"/>
                        <a:gd name="connsiteX22" fmla="*/ 5180195 w 7669993"/>
                        <a:gd name="connsiteY22" fmla="*/ 690588 h 690588"/>
                        <a:gd name="connsiteX23" fmla="*/ 4666896 w 7669993"/>
                        <a:gd name="connsiteY23" fmla="*/ 690588 h 690588"/>
                        <a:gd name="connsiteX24" fmla="*/ 4000196 w 7669993"/>
                        <a:gd name="connsiteY24" fmla="*/ 690588 h 690588"/>
                        <a:gd name="connsiteX25" fmla="*/ 3640297 w 7669993"/>
                        <a:gd name="connsiteY25" fmla="*/ 690588 h 690588"/>
                        <a:gd name="connsiteX26" fmla="*/ 3280397 w 7669993"/>
                        <a:gd name="connsiteY26" fmla="*/ 690588 h 690588"/>
                        <a:gd name="connsiteX27" fmla="*/ 2690398 w 7669993"/>
                        <a:gd name="connsiteY27" fmla="*/ 690588 h 690588"/>
                        <a:gd name="connsiteX28" fmla="*/ 2023698 w 7669993"/>
                        <a:gd name="connsiteY28" fmla="*/ 690588 h 690588"/>
                        <a:gd name="connsiteX29" fmla="*/ 1663798 w 7669993"/>
                        <a:gd name="connsiteY29" fmla="*/ 690588 h 690588"/>
                        <a:gd name="connsiteX30" fmla="*/ 1303899 w 7669993"/>
                        <a:gd name="connsiteY30" fmla="*/ 690588 h 690588"/>
                        <a:gd name="connsiteX31" fmla="*/ 637199 w 7669993"/>
                        <a:gd name="connsiteY31" fmla="*/ 690588 h 690588"/>
                        <a:gd name="connsiteX32" fmla="*/ 0 w 7669993"/>
                        <a:gd name="connsiteY32" fmla="*/ 690588 h 690588"/>
                        <a:gd name="connsiteX33" fmla="*/ 0 w 7669993"/>
                        <a:gd name="connsiteY33" fmla="*/ 338388 h 690588"/>
                        <a:gd name="connsiteX34" fmla="*/ 0 w 7669993"/>
                        <a:gd name="connsiteY34" fmla="*/ 0 h 69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69993" h="690588" fill="none" extrusionOk="0">
                          <a:moveTo>
                            <a:pt x="0" y="0"/>
                          </a:moveTo>
                          <a:cubicBezTo>
                            <a:pt x="99371" y="-9364"/>
                            <a:pt x="308768" y="27304"/>
                            <a:pt x="436600" y="0"/>
                          </a:cubicBezTo>
                          <a:cubicBezTo>
                            <a:pt x="564432" y="-27304"/>
                            <a:pt x="691416" y="18370"/>
                            <a:pt x="796499" y="0"/>
                          </a:cubicBezTo>
                          <a:cubicBezTo>
                            <a:pt x="901582" y="-18370"/>
                            <a:pt x="1231042" y="64341"/>
                            <a:pt x="1386499" y="0"/>
                          </a:cubicBezTo>
                          <a:cubicBezTo>
                            <a:pt x="1541956" y="-64341"/>
                            <a:pt x="1682472" y="22616"/>
                            <a:pt x="1899798" y="0"/>
                          </a:cubicBezTo>
                          <a:cubicBezTo>
                            <a:pt x="2117124" y="-22616"/>
                            <a:pt x="2122123" y="32153"/>
                            <a:pt x="2336398" y="0"/>
                          </a:cubicBezTo>
                          <a:cubicBezTo>
                            <a:pt x="2550673" y="-32153"/>
                            <a:pt x="2599345" y="15962"/>
                            <a:pt x="2696298" y="0"/>
                          </a:cubicBezTo>
                          <a:cubicBezTo>
                            <a:pt x="2793251" y="-15962"/>
                            <a:pt x="3127728" y="85025"/>
                            <a:pt x="3439697" y="0"/>
                          </a:cubicBezTo>
                          <a:cubicBezTo>
                            <a:pt x="3751666" y="-85025"/>
                            <a:pt x="3844305" y="9355"/>
                            <a:pt x="4029696" y="0"/>
                          </a:cubicBezTo>
                          <a:cubicBezTo>
                            <a:pt x="4215087" y="-9355"/>
                            <a:pt x="4350791" y="65374"/>
                            <a:pt x="4619696" y="0"/>
                          </a:cubicBezTo>
                          <a:cubicBezTo>
                            <a:pt x="4888601" y="-65374"/>
                            <a:pt x="4927307" y="36520"/>
                            <a:pt x="5056295" y="0"/>
                          </a:cubicBezTo>
                          <a:cubicBezTo>
                            <a:pt x="5185283" y="-36520"/>
                            <a:pt x="5351443" y="1936"/>
                            <a:pt x="5569595" y="0"/>
                          </a:cubicBezTo>
                          <a:cubicBezTo>
                            <a:pt x="5787747" y="-1936"/>
                            <a:pt x="5880056" y="42029"/>
                            <a:pt x="6006195" y="0"/>
                          </a:cubicBezTo>
                          <a:cubicBezTo>
                            <a:pt x="6132334" y="-42029"/>
                            <a:pt x="6305074" y="6536"/>
                            <a:pt x="6519494" y="0"/>
                          </a:cubicBezTo>
                          <a:cubicBezTo>
                            <a:pt x="6733914" y="-6536"/>
                            <a:pt x="6868398" y="17653"/>
                            <a:pt x="7032794" y="0"/>
                          </a:cubicBezTo>
                          <a:cubicBezTo>
                            <a:pt x="7197190" y="-17653"/>
                            <a:pt x="7510021" y="31890"/>
                            <a:pt x="7669993" y="0"/>
                          </a:cubicBezTo>
                          <a:cubicBezTo>
                            <a:pt x="7675267" y="137930"/>
                            <a:pt x="7640820" y="284811"/>
                            <a:pt x="7669993" y="359106"/>
                          </a:cubicBezTo>
                          <a:cubicBezTo>
                            <a:pt x="7699166" y="433401"/>
                            <a:pt x="7633933" y="608583"/>
                            <a:pt x="7669993" y="690588"/>
                          </a:cubicBezTo>
                          <a:cubicBezTo>
                            <a:pt x="7551175" y="696185"/>
                            <a:pt x="7383784" y="649850"/>
                            <a:pt x="7233393" y="690588"/>
                          </a:cubicBezTo>
                          <a:cubicBezTo>
                            <a:pt x="7083002" y="731326"/>
                            <a:pt x="7012839" y="672869"/>
                            <a:pt x="6796794" y="690588"/>
                          </a:cubicBezTo>
                          <a:cubicBezTo>
                            <a:pt x="6580749" y="708307"/>
                            <a:pt x="6506251" y="651606"/>
                            <a:pt x="6360194" y="690588"/>
                          </a:cubicBezTo>
                          <a:cubicBezTo>
                            <a:pt x="6214137" y="729570"/>
                            <a:pt x="5843136" y="606647"/>
                            <a:pt x="5616795" y="690588"/>
                          </a:cubicBezTo>
                          <a:cubicBezTo>
                            <a:pt x="5390454" y="774529"/>
                            <a:pt x="5317628" y="638949"/>
                            <a:pt x="5180195" y="690588"/>
                          </a:cubicBezTo>
                          <a:cubicBezTo>
                            <a:pt x="5042762" y="742227"/>
                            <a:pt x="4826819" y="674236"/>
                            <a:pt x="4666896" y="690588"/>
                          </a:cubicBezTo>
                          <a:cubicBezTo>
                            <a:pt x="4506973" y="706940"/>
                            <a:pt x="4259337" y="688702"/>
                            <a:pt x="4000196" y="690588"/>
                          </a:cubicBezTo>
                          <a:cubicBezTo>
                            <a:pt x="3741055" y="692474"/>
                            <a:pt x="3813227" y="677173"/>
                            <a:pt x="3640297" y="690588"/>
                          </a:cubicBezTo>
                          <a:cubicBezTo>
                            <a:pt x="3467367" y="704003"/>
                            <a:pt x="3413312" y="650767"/>
                            <a:pt x="3280397" y="690588"/>
                          </a:cubicBezTo>
                          <a:cubicBezTo>
                            <a:pt x="3147482" y="730409"/>
                            <a:pt x="2875284" y="667635"/>
                            <a:pt x="2690398" y="690588"/>
                          </a:cubicBezTo>
                          <a:cubicBezTo>
                            <a:pt x="2505512" y="713541"/>
                            <a:pt x="2306015" y="615217"/>
                            <a:pt x="2023698" y="690588"/>
                          </a:cubicBezTo>
                          <a:cubicBezTo>
                            <a:pt x="1741381" y="765959"/>
                            <a:pt x="1799347" y="671744"/>
                            <a:pt x="1663798" y="690588"/>
                          </a:cubicBezTo>
                          <a:cubicBezTo>
                            <a:pt x="1528249" y="709432"/>
                            <a:pt x="1423555" y="652328"/>
                            <a:pt x="1303899" y="690588"/>
                          </a:cubicBezTo>
                          <a:cubicBezTo>
                            <a:pt x="1184243" y="728848"/>
                            <a:pt x="949612" y="681577"/>
                            <a:pt x="637199" y="690588"/>
                          </a:cubicBezTo>
                          <a:cubicBezTo>
                            <a:pt x="324786" y="699599"/>
                            <a:pt x="304630" y="671835"/>
                            <a:pt x="0" y="690588"/>
                          </a:cubicBezTo>
                          <a:cubicBezTo>
                            <a:pt x="-8405" y="610781"/>
                            <a:pt x="23840" y="423725"/>
                            <a:pt x="0" y="338388"/>
                          </a:cubicBezTo>
                          <a:cubicBezTo>
                            <a:pt x="-23840" y="253051"/>
                            <a:pt x="27624" y="149145"/>
                            <a:pt x="0" y="0"/>
                          </a:cubicBezTo>
                          <a:close/>
                        </a:path>
                        <a:path w="7669993" h="690588" stroke="0" extrusionOk="0">
                          <a:moveTo>
                            <a:pt x="0" y="0"/>
                          </a:moveTo>
                          <a:cubicBezTo>
                            <a:pt x="135255" y="-56448"/>
                            <a:pt x="265435" y="36234"/>
                            <a:pt x="513300" y="0"/>
                          </a:cubicBezTo>
                          <a:cubicBezTo>
                            <a:pt x="761165" y="-36234"/>
                            <a:pt x="1007614" y="40269"/>
                            <a:pt x="1179999" y="0"/>
                          </a:cubicBezTo>
                          <a:cubicBezTo>
                            <a:pt x="1352384" y="-40269"/>
                            <a:pt x="1483814" y="14600"/>
                            <a:pt x="1693298" y="0"/>
                          </a:cubicBezTo>
                          <a:cubicBezTo>
                            <a:pt x="1902782" y="-14600"/>
                            <a:pt x="1881804" y="22278"/>
                            <a:pt x="2053198" y="0"/>
                          </a:cubicBezTo>
                          <a:cubicBezTo>
                            <a:pt x="2224592" y="-22278"/>
                            <a:pt x="2386268" y="22723"/>
                            <a:pt x="2643198" y="0"/>
                          </a:cubicBezTo>
                          <a:cubicBezTo>
                            <a:pt x="2900128" y="-22723"/>
                            <a:pt x="3049910" y="1773"/>
                            <a:pt x="3233197" y="0"/>
                          </a:cubicBezTo>
                          <a:cubicBezTo>
                            <a:pt x="3416484" y="-1773"/>
                            <a:pt x="3416498" y="38995"/>
                            <a:pt x="3593097" y="0"/>
                          </a:cubicBezTo>
                          <a:cubicBezTo>
                            <a:pt x="3769696" y="-38995"/>
                            <a:pt x="3792283" y="33744"/>
                            <a:pt x="3952996" y="0"/>
                          </a:cubicBezTo>
                          <a:cubicBezTo>
                            <a:pt x="4113709" y="-33744"/>
                            <a:pt x="4181520" y="40647"/>
                            <a:pt x="4312896" y="0"/>
                          </a:cubicBezTo>
                          <a:cubicBezTo>
                            <a:pt x="4444272" y="-40647"/>
                            <a:pt x="4557854" y="40083"/>
                            <a:pt x="4672796" y="0"/>
                          </a:cubicBezTo>
                          <a:cubicBezTo>
                            <a:pt x="4787738" y="-40083"/>
                            <a:pt x="4902712" y="29101"/>
                            <a:pt x="5032695" y="0"/>
                          </a:cubicBezTo>
                          <a:cubicBezTo>
                            <a:pt x="5162678" y="-29101"/>
                            <a:pt x="5472663" y="11285"/>
                            <a:pt x="5622695" y="0"/>
                          </a:cubicBezTo>
                          <a:cubicBezTo>
                            <a:pt x="5772727" y="-11285"/>
                            <a:pt x="6156226" y="67839"/>
                            <a:pt x="6366094" y="0"/>
                          </a:cubicBezTo>
                          <a:cubicBezTo>
                            <a:pt x="6575962" y="-67839"/>
                            <a:pt x="6734585" y="73419"/>
                            <a:pt x="7032794" y="0"/>
                          </a:cubicBezTo>
                          <a:cubicBezTo>
                            <a:pt x="7331003" y="-73419"/>
                            <a:pt x="7501022" y="12706"/>
                            <a:pt x="7669993" y="0"/>
                          </a:cubicBezTo>
                          <a:cubicBezTo>
                            <a:pt x="7708839" y="151037"/>
                            <a:pt x="7652271" y="212143"/>
                            <a:pt x="7669993" y="359106"/>
                          </a:cubicBezTo>
                          <a:cubicBezTo>
                            <a:pt x="7687715" y="506069"/>
                            <a:pt x="7636029" y="599774"/>
                            <a:pt x="7669993" y="690588"/>
                          </a:cubicBezTo>
                          <a:cubicBezTo>
                            <a:pt x="7379555" y="691303"/>
                            <a:pt x="7332388" y="637046"/>
                            <a:pt x="7003294" y="690588"/>
                          </a:cubicBezTo>
                          <a:cubicBezTo>
                            <a:pt x="6674200" y="744130"/>
                            <a:pt x="6601975" y="662757"/>
                            <a:pt x="6413294" y="690588"/>
                          </a:cubicBezTo>
                          <a:cubicBezTo>
                            <a:pt x="6224613" y="718419"/>
                            <a:pt x="5831856" y="641420"/>
                            <a:pt x="5669895" y="690588"/>
                          </a:cubicBezTo>
                          <a:cubicBezTo>
                            <a:pt x="5507934" y="739756"/>
                            <a:pt x="5209343" y="679642"/>
                            <a:pt x="5079895" y="690588"/>
                          </a:cubicBezTo>
                          <a:cubicBezTo>
                            <a:pt x="4950447" y="701534"/>
                            <a:pt x="4766962" y="640863"/>
                            <a:pt x="4643296" y="690588"/>
                          </a:cubicBezTo>
                          <a:cubicBezTo>
                            <a:pt x="4519630" y="740313"/>
                            <a:pt x="4236275" y="662783"/>
                            <a:pt x="3976596" y="690588"/>
                          </a:cubicBezTo>
                          <a:cubicBezTo>
                            <a:pt x="3716917" y="718393"/>
                            <a:pt x="3449269" y="604310"/>
                            <a:pt x="3233197" y="690588"/>
                          </a:cubicBezTo>
                          <a:cubicBezTo>
                            <a:pt x="3017125" y="776866"/>
                            <a:pt x="2788920" y="644300"/>
                            <a:pt x="2643198" y="690588"/>
                          </a:cubicBezTo>
                          <a:cubicBezTo>
                            <a:pt x="2497476" y="736876"/>
                            <a:pt x="2411443" y="669970"/>
                            <a:pt x="2283298" y="690588"/>
                          </a:cubicBezTo>
                          <a:cubicBezTo>
                            <a:pt x="2155153" y="711206"/>
                            <a:pt x="1853964" y="661618"/>
                            <a:pt x="1693298" y="690588"/>
                          </a:cubicBezTo>
                          <a:cubicBezTo>
                            <a:pt x="1532632" y="719558"/>
                            <a:pt x="1418055" y="654324"/>
                            <a:pt x="1333399" y="690588"/>
                          </a:cubicBezTo>
                          <a:cubicBezTo>
                            <a:pt x="1248743" y="726852"/>
                            <a:pt x="1015191" y="653649"/>
                            <a:pt x="743399" y="690588"/>
                          </a:cubicBezTo>
                          <a:cubicBezTo>
                            <a:pt x="471607" y="727527"/>
                            <a:pt x="284283" y="607122"/>
                            <a:pt x="0" y="690588"/>
                          </a:cubicBezTo>
                          <a:cubicBezTo>
                            <a:pt x="-15154" y="586552"/>
                            <a:pt x="4061" y="495664"/>
                            <a:pt x="0" y="345294"/>
                          </a:cubicBezTo>
                          <a:cubicBezTo>
                            <a:pt x="-4061" y="194924"/>
                            <a:pt x="10760" y="163681"/>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40" name="Gruppo 39">
            <a:extLst>
              <a:ext uri="{FF2B5EF4-FFF2-40B4-BE49-F238E27FC236}">
                <a16:creationId xmlns:a16="http://schemas.microsoft.com/office/drawing/2014/main" id="{FDE5C345-6244-482A-B517-4AE6D83565C8}"/>
              </a:ext>
            </a:extLst>
          </p:cNvPr>
          <p:cNvGrpSpPr/>
          <p:nvPr/>
        </p:nvGrpSpPr>
        <p:grpSpPr>
          <a:xfrm>
            <a:off x="80806" y="6119336"/>
            <a:ext cx="3436945" cy="646331"/>
            <a:chOff x="80806" y="6119336"/>
            <a:chExt cx="3436945" cy="646331"/>
          </a:xfrm>
        </p:grpSpPr>
        <p:sp>
          <p:nvSpPr>
            <p:cNvPr id="29" name="CasellaDiTesto 28">
              <a:extLst>
                <a:ext uri="{FF2B5EF4-FFF2-40B4-BE49-F238E27FC236}">
                  <a16:creationId xmlns:a16="http://schemas.microsoft.com/office/drawing/2014/main" id="{F289F175-A682-CC81-EBC0-946B0DE12C81}"/>
                </a:ext>
              </a:extLst>
            </p:cNvPr>
            <p:cNvSpPr txBox="1"/>
            <p:nvPr/>
          </p:nvSpPr>
          <p:spPr>
            <a:xfrm>
              <a:off x="80806" y="6119336"/>
              <a:ext cx="3436945" cy="646331"/>
            </a:xfrm>
            <a:prstGeom prst="rect">
              <a:avLst/>
            </a:prstGeom>
            <a:solidFill>
              <a:schemeClr val="accent1">
                <a:lumMod val="50000"/>
              </a:schemeClr>
            </a:solidFill>
            <a:ln>
              <a:solidFill>
                <a:schemeClr val="bg1">
                  <a:lumMod val="95000"/>
                </a:schemeClr>
              </a:solidFill>
            </a:ln>
          </p:spPr>
          <p:txBody>
            <a:bodyPr wrap="square">
              <a:spAutoFit/>
            </a:bodyPr>
            <a:lstStyle/>
            <a:p>
              <a:r>
                <a:rPr lang="en-GB" sz="1800" i="1" noProof="0" dirty="0">
                  <a:solidFill>
                    <a:schemeClr val="bg1"/>
                  </a:solidFill>
                  <a:latin typeface="Tw Cen MT" panose="020B0602020104020603" pitchFamily="34" charset="0"/>
                </a:rPr>
                <a:t>The ratio of        to (       +       )</a:t>
              </a:r>
              <a:br>
                <a:rPr lang="en-GB" sz="1800" i="1" noProof="0" dirty="0">
                  <a:solidFill>
                    <a:schemeClr val="bg1"/>
                  </a:solidFill>
                  <a:latin typeface="Tw Cen MT" panose="020B0602020104020603" pitchFamily="34" charset="0"/>
                </a:rPr>
              </a:br>
              <a:r>
                <a:rPr lang="en-GB" sz="1800" i="1" noProof="0" dirty="0">
                  <a:solidFill>
                    <a:schemeClr val="bg1"/>
                  </a:solidFill>
                  <a:latin typeface="Tw Cen MT" panose="020B0602020104020603" pitchFamily="34" charset="0"/>
                </a:rPr>
                <a:t>is the «ownership ratio»</a:t>
              </a:r>
            </a:p>
          </p:txBody>
        </p:sp>
        <p:grpSp>
          <p:nvGrpSpPr>
            <p:cNvPr id="39" name="Gruppo 38">
              <a:extLst>
                <a:ext uri="{FF2B5EF4-FFF2-40B4-BE49-F238E27FC236}">
                  <a16:creationId xmlns:a16="http://schemas.microsoft.com/office/drawing/2014/main" id="{21A0884C-D5F3-FB12-8673-0F3C09705E99}"/>
                </a:ext>
              </a:extLst>
            </p:cNvPr>
            <p:cNvGrpSpPr/>
            <p:nvPr/>
          </p:nvGrpSpPr>
          <p:grpSpPr>
            <a:xfrm>
              <a:off x="1282235" y="6169364"/>
              <a:ext cx="1744896" cy="322798"/>
              <a:chOff x="8617033" y="5085193"/>
              <a:chExt cx="1459089" cy="274538"/>
            </a:xfrm>
          </p:grpSpPr>
          <p:sp>
            <p:nvSpPr>
              <p:cNvPr id="33" name="Rettangolo con angoli arrotondati 32">
                <a:extLst>
                  <a:ext uri="{FF2B5EF4-FFF2-40B4-BE49-F238E27FC236}">
                    <a16:creationId xmlns:a16="http://schemas.microsoft.com/office/drawing/2014/main" id="{C7F5CC42-8973-FC92-04FE-B3523443685B}"/>
                  </a:ext>
                </a:extLst>
              </p:cNvPr>
              <p:cNvSpPr/>
              <p:nvPr/>
            </p:nvSpPr>
            <p:spPr>
              <a:xfrm>
                <a:off x="9297055" y="5085193"/>
                <a:ext cx="239580" cy="264599"/>
              </a:xfrm>
              <a:prstGeom prst="roundRect">
                <a:avLst/>
              </a:prstGeom>
              <a:solidFill>
                <a:schemeClr val="accent4">
                  <a:lumMod val="20000"/>
                  <a:lumOff val="8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endParaRPr lang="en-GB" sz="1600" noProof="0" dirty="0">
                  <a:latin typeface="Tw Cen MT" panose="020B0602020104020603" pitchFamily="34" charset="0"/>
                </a:endParaRPr>
              </a:p>
            </p:txBody>
          </p:sp>
          <p:sp>
            <p:nvSpPr>
              <p:cNvPr id="34" name="Rettangolo con angoli arrotondati 33">
                <a:extLst>
                  <a:ext uri="{FF2B5EF4-FFF2-40B4-BE49-F238E27FC236}">
                    <a16:creationId xmlns:a16="http://schemas.microsoft.com/office/drawing/2014/main" id="{F5A9BBE2-1519-3ECC-B001-3B83108DED4D}"/>
                  </a:ext>
                </a:extLst>
              </p:cNvPr>
              <p:cNvSpPr/>
              <p:nvPr/>
            </p:nvSpPr>
            <p:spPr>
              <a:xfrm>
                <a:off x="9814307" y="5085193"/>
                <a:ext cx="239580" cy="264599"/>
              </a:xfrm>
              <a:prstGeom prst="roundRect">
                <a:avLst/>
              </a:prstGeom>
              <a:solidFill>
                <a:schemeClr val="accent2">
                  <a:lumMod val="20000"/>
                  <a:lumOff val="8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endParaRPr lang="en-GB" sz="1600" noProof="0" dirty="0">
                  <a:latin typeface="Tw Cen MT" panose="020B0602020104020603" pitchFamily="34" charset="0"/>
                </a:endParaRPr>
              </a:p>
            </p:txBody>
          </p:sp>
          <p:sp>
            <p:nvSpPr>
              <p:cNvPr id="35" name="Rettangolo con angoli arrotondati 34">
                <a:extLst>
                  <a:ext uri="{FF2B5EF4-FFF2-40B4-BE49-F238E27FC236}">
                    <a16:creationId xmlns:a16="http://schemas.microsoft.com/office/drawing/2014/main" id="{D9226B81-1617-6EF8-1249-8B7304C22096}"/>
                  </a:ext>
                </a:extLst>
              </p:cNvPr>
              <p:cNvSpPr/>
              <p:nvPr/>
            </p:nvSpPr>
            <p:spPr>
              <a:xfrm>
                <a:off x="8622852" y="5095132"/>
                <a:ext cx="239580" cy="264599"/>
              </a:xfrm>
              <a:prstGeom prst="roundRect">
                <a:avLst/>
              </a:prstGeom>
              <a:solidFill>
                <a:schemeClr val="accent2">
                  <a:lumMod val="20000"/>
                  <a:lumOff val="8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endParaRPr lang="en-GB" sz="1600" noProof="0" dirty="0">
                  <a:latin typeface="Tw Cen MT" panose="020B0602020104020603" pitchFamily="34" charset="0"/>
                </a:endParaRPr>
              </a:p>
            </p:txBody>
          </p:sp>
          <p:pic>
            <p:nvPicPr>
              <p:cNvPr id="36" name="Elemento grafico 35" descr="Banca con riempimento a tinta unita">
                <a:extLst>
                  <a:ext uri="{FF2B5EF4-FFF2-40B4-BE49-F238E27FC236}">
                    <a16:creationId xmlns:a16="http://schemas.microsoft.com/office/drawing/2014/main" id="{6C162F3F-8C8E-69F6-38E4-0E75857526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2266" y="5087420"/>
                <a:ext cx="256452" cy="256452"/>
              </a:xfrm>
              <a:prstGeom prst="rect">
                <a:avLst/>
              </a:prstGeom>
            </p:spPr>
          </p:pic>
          <p:pic>
            <p:nvPicPr>
              <p:cNvPr id="37" name="Elemento grafico 36" descr="Impiegato con riempimento a tinta unita">
                <a:extLst>
                  <a:ext uri="{FF2B5EF4-FFF2-40B4-BE49-F238E27FC236}">
                    <a16:creationId xmlns:a16="http://schemas.microsoft.com/office/drawing/2014/main" id="{D97F9306-D871-3E1D-4464-1761BD06E1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19670" y="5085193"/>
                <a:ext cx="256452" cy="256452"/>
              </a:xfrm>
              <a:prstGeom prst="rect">
                <a:avLst/>
              </a:prstGeom>
            </p:spPr>
          </p:pic>
          <p:pic>
            <p:nvPicPr>
              <p:cNvPr id="38" name="Elemento grafico 37" descr="Impiegato con riempimento a tinta unita">
                <a:extLst>
                  <a:ext uri="{FF2B5EF4-FFF2-40B4-BE49-F238E27FC236}">
                    <a16:creationId xmlns:a16="http://schemas.microsoft.com/office/drawing/2014/main" id="{87B8E081-23E8-D30E-0D6C-6CDBC56A3A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17033" y="5085193"/>
                <a:ext cx="256452" cy="256452"/>
              </a:xfrm>
              <a:prstGeom prst="rect">
                <a:avLst/>
              </a:prstGeom>
            </p:spPr>
          </p:pic>
        </p:grpSp>
      </p:grpSp>
    </p:spTree>
    <p:extLst>
      <p:ext uri="{BB962C8B-B14F-4D97-AF65-F5344CB8AC3E}">
        <p14:creationId xmlns:p14="http://schemas.microsoft.com/office/powerpoint/2010/main" val="1004134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1+#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2" fill="hold" nodeType="afterEffect">
                                  <p:stCondLst>
                                    <p:cond delay="5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1+#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373CBED-E5CB-569F-F0BF-0F500F1A9F18}"/>
              </a:ext>
            </a:extLst>
          </p:cNvPr>
          <p:cNvSpPr>
            <a:spLocks noGrp="1"/>
          </p:cNvSpPr>
          <p:nvPr>
            <p:ph type="title"/>
          </p:nvPr>
        </p:nvSpPr>
        <p:spPr/>
        <p:txBody>
          <a:bodyPr/>
          <a:lstStyle/>
          <a:p>
            <a:r>
              <a:rPr lang="en-GB" noProof="0" dirty="0"/>
              <a:t>How profits are allocated</a:t>
            </a:r>
          </a:p>
        </p:txBody>
      </p:sp>
      <p:sp>
        <p:nvSpPr>
          <p:cNvPr id="4" name="Segnaposto numero diapositiva 3">
            <a:extLst>
              <a:ext uri="{FF2B5EF4-FFF2-40B4-BE49-F238E27FC236}">
                <a16:creationId xmlns:a16="http://schemas.microsoft.com/office/drawing/2014/main" id="{D795C091-0980-0A8D-EA02-87C1ECB1523C}"/>
              </a:ext>
            </a:extLst>
          </p:cNvPr>
          <p:cNvSpPr>
            <a:spLocks noGrp="1"/>
          </p:cNvSpPr>
          <p:nvPr>
            <p:ph type="sldNum" idx="12"/>
          </p:nvPr>
        </p:nvSpPr>
        <p:spPr/>
        <p:txBody>
          <a:bodyPr/>
          <a:lstStyle/>
          <a:p>
            <a:r>
              <a:rPr lang="en-GB" sz="1600" noProof="0" dirty="0">
                <a:latin typeface="Tw Cen MT" panose="020B0602020104020603" pitchFamily="34" charset="0"/>
              </a:rPr>
              <a:t>: </a:t>
            </a:r>
            <a:fld id="{00000000-1234-1234-1234-123412341234}" type="slidenum">
              <a:rPr lang="en-GB" sz="1600" noProof="0" smtClean="0">
                <a:latin typeface="Tw Cen MT" panose="020B0602020104020603" pitchFamily="34" charset="0"/>
              </a:rPr>
              <a:pPr/>
              <a:t>6</a:t>
            </a:fld>
            <a:endParaRPr lang="en-GB" sz="1600" noProof="0" dirty="0">
              <a:latin typeface="Tw Cen MT" panose="020B0602020104020603" pitchFamily="34" charset="0"/>
            </a:endParaRPr>
          </a:p>
        </p:txBody>
      </p:sp>
      <p:sp>
        <p:nvSpPr>
          <p:cNvPr id="6" name="Rettangolo con angoli arrotondati 5">
            <a:extLst>
              <a:ext uri="{FF2B5EF4-FFF2-40B4-BE49-F238E27FC236}">
                <a16:creationId xmlns:a16="http://schemas.microsoft.com/office/drawing/2014/main" id="{E55C0F16-9DA7-4A31-D690-2771E115FE84}"/>
              </a:ext>
            </a:extLst>
          </p:cNvPr>
          <p:cNvSpPr/>
          <p:nvPr/>
        </p:nvSpPr>
        <p:spPr>
          <a:xfrm>
            <a:off x="814918" y="1628473"/>
            <a:ext cx="756424" cy="4838256"/>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2000" noProof="0" dirty="0">
                <a:latin typeface="Tw Cen MT" panose="020B0602020104020603" pitchFamily="34" charset="0"/>
              </a:rPr>
              <a:t>Annual profits before any allocation</a:t>
            </a:r>
          </a:p>
        </p:txBody>
      </p:sp>
      <p:sp>
        <p:nvSpPr>
          <p:cNvPr id="11" name="Rettangolo con angoli arrotondati 10">
            <a:extLst>
              <a:ext uri="{FF2B5EF4-FFF2-40B4-BE49-F238E27FC236}">
                <a16:creationId xmlns:a16="http://schemas.microsoft.com/office/drawing/2014/main" id="{9388F8C8-4AB4-7F38-30CD-4A54167B182B}"/>
              </a:ext>
            </a:extLst>
          </p:cNvPr>
          <p:cNvSpPr/>
          <p:nvPr/>
        </p:nvSpPr>
        <p:spPr>
          <a:xfrm>
            <a:off x="3346461" y="4047601"/>
            <a:ext cx="756424" cy="2419128"/>
          </a:xfrm>
          <a:prstGeom prst="round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2000" noProof="0" dirty="0">
                <a:latin typeface="Tw Cen MT" panose="020B0602020104020603" pitchFamily="34" charset="0"/>
              </a:rPr>
              <a:t>Profits allocated </a:t>
            </a:r>
            <a:br>
              <a:rPr lang="en-GB" sz="2000" noProof="0" dirty="0">
                <a:latin typeface="Tw Cen MT" panose="020B0602020104020603" pitchFamily="34" charset="0"/>
              </a:rPr>
            </a:br>
            <a:r>
              <a:rPr lang="en-GB" sz="2000" noProof="0" dirty="0">
                <a:latin typeface="Tw Cen MT" panose="020B0602020104020603" pitchFamily="34" charset="0"/>
              </a:rPr>
              <a:t>to owner capital</a:t>
            </a:r>
          </a:p>
        </p:txBody>
      </p:sp>
      <p:grpSp>
        <p:nvGrpSpPr>
          <p:cNvPr id="52" name="Gruppo 51">
            <a:extLst>
              <a:ext uri="{FF2B5EF4-FFF2-40B4-BE49-F238E27FC236}">
                <a16:creationId xmlns:a16="http://schemas.microsoft.com/office/drawing/2014/main" id="{12B2952C-B3BB-BEFD-C324-5BE7CE11E39D}"/>
              </a:ext>
            </a:extLst>
          </p:cNvPr>
          <p:cNvGrpSpPr/>
          <p:nvPr/>
        </p:nvGrpSpPr>
        <p:grpSpPr>
          <a:xfrm>
            <a:off x="6289083" y="2537394"/>
            <a:ext cx="1402950" cy="2712939"/>
            <a:chOff x="6289083" y="2537394"/>
            <a:chExt cx="1402950" cy="2712939"/>
          </a:xfrm>
        </p:grpSpPr>
        <p:sp>
          <p:nvSpPr>
            <p:cNvPr id="18" name="Parentesi graffa chiusa 17">
              <a:extLst>
                <a:ext uri="{FF2B5EF4-FFF2-40B4-BE49-F238E27FC236}">
                  <a16:creationId xmlns:a16="http://schemas.microsoft.com/office/drawing/2014/main" id="{7D1CD63A-60A3-BBCA-CB26-E5854BBB5E76}"/>
                </a:ext>
              </a:extLst>
            </p:cNvPr>
            <p:cNvSpPr/>
            <p:nvPr/>
          </p:nvSpPr>
          <p:spPr>
            <a:xfrm>
              <a:off x="6289083" y="2537394"/>
              <a:ext cx="440355" cy="2712939"/>
            </a:xfrm>
            <a:prstGeom prst="rightBrace">
              <a:avLst/>
            </a:prstGeom>
            <a:ln w="9525">
              <a:solidFill>
                <a:schemeClr val="bg1"/>
              </a:solidFill>
              <a:prstDash val="sysDot"/>
            </a:ln>
          </p:spPr>
          <p:style>
            <a:lnRef idx="1">
              <a:schemeClr val="dk1"/>
            </a:lnRef>
            <a:fillRef idx="0">
              <a:schemeClr val="dk1"/>
            </a:fillRef>
            <a:effectRef idx="0">
              <a:schemeClr val="dk1"/>
            </a:effectRef>
            <a:fontRef idx="minor">
              <a:schemeClr val="tx1"/>
            </a:fontRef>
          </p:style>
          <p:txBody>
            <a:bodyPr rtlCol="0" anchor="ctr"/>
            <a:lstStyle/>
            <a:p>
              <a:pPr algn="ctr"/>
              <a:endParaRPr lang="en-GB" sz="1600" noProof="0" dirty="0">
                <a:latin typeface="Tw Cen MT" panose="020B0602020104020603" pitchFamily="34" charset="0"/>
              </a:endParaRPr>
            </a:p>
          </p:txBody>
        </p:sp>
        <p:sp>
          <p:nvSpPr>
            <p:cNvPr id="19" name="CasellaDiTesto 18">
              <a:extLst>
                <a:ext uri="{FF2B5EF4-FFF2-40B4-BE49-F238E27FC236}">
                  <a16:creationId xmlns:a16="http://schemas.microsoft.com/office/drawing/2014/main" id="{EA2972FA-C314-C599-CEA1-7404D66892B6}"/>
                </a:ext>
              </a:extLst>
            </p:cNvPr>
            <p:cNvSpPr txBox="1"/>
            <p:nvPr/>
          </p:nvSpPr>
          <p:spPr>
            <a:xfrm>
              <a:off x="6742327" y="3531319"/>
              <a:ext cx="94970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bg1"/>
                  </a:solidFill>
                  <a:latin typeface="Tw Cen MT" panose="020B0602020104020603" pitchFamily="34" charset="0"/>
                </a:rPr>
                <a:t>Increase in own funds*</a:t>
              </a:r>
            </a:p>
          </p:txBody>
        </p:sp>
      </p:grpSp>
      <p:grpSp>
        <p:nvGrpSpPr>
          <p:cNvPr id="35" name="Gruppo 34">
            <a:extLst>
              <a:ext uri="{FF2B5EF4-FFF2-40B4-BE49-F238E27FC236}">
                <a16:creationId xmlns:a16="http://schemas.microsoft.com/office/drawing/2014/main" id="{431A1308-60F5-011C-9BE7-07D138231E70}"/>
              </a:ext>
            </a:extLst>
          </p:cNvPr>
          <p:cNvGrpSpPr/>
          <p:nvPr/>
        </p:nvGrpSpPr>
        <p:grpSpPr>
          <a:xfrm>
            <a:off x="2530013" y="1628473"/>
            <a:ext cx="5514621" cy="1179122"/>
            <a:chOff x="2530013" y="1628473"/>
            <a:chExt cx="5514621" cy="1179122"/>
          </a:xfrm>
        </p:grpSpPr>
        <p:sp>
          <p:nvSpPr>
            <p:cNvPr id="7" name="Rettangolo con angoli arrotondati 6">
              <a:extLst>
                <a:ext uri="{FF2B5EF4-FFF2-40B4-BE49-F238E27FC236}">
                  <a16:creationId xmlns:a16="http://schemas.microsoft.com/office/drawing/2014/main" id="{21A0161E-6EF6-A9A4-C20A-EA01AC89B7C4}"/>
                </a:ext>
              </a:extLst>
            </p:cNvPr>
            <p:cNvSpPr/>
            <p:nvPr/>
          </p:nvSpPr>
          <p:spPr>
            <a:xfrm>
              <a:off x="2530013" y="1628473"/>
              <a:ext cx="756424" cy="1179122"/>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GB" sz="1600" noProof="0" dirty="0">
                  <a:latin typeface="Tw Cen MT" panose="020B0602020104020603" pitchFamily="34" charset="0"/>
                </a:rPr>
                <a:t>Socially-oriented uses</a:t>
              </a:r>
            </a:p>
          </p:txBody>
        </p:sp>
        <p:sp>
          <p:nvSpPr>
            <p:cNvPr id="12" name="CasellaDiTesto 11">
              <a:extLst>
                <a:ext uri="{FF2B5EF4-FFF2-40B4-BE49-F238E27FC236}">
                  <a16:creationId xmlns:a16="http://schemas.microsoft.com/office/drawing/2014/main" id="{5A601026-6CCF-8834-875B-7849AB66D5DE}"/>
                </a:ext>
              </a:extLst>
            </p:cNvPr>
            <p:cNvSpPr txBox="1"/>
            <p:nvPr/>
          </p:nvSpPr>
          <p:spPr>
            <a:xfrm>
              <a:off x="3556640" y="1675223"/>
              <a:ext cx="1164733" cy="3385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4">
                      <a:lumMod val="20000"/>
                      <a:lumOff val="80000"/>
                    </a:schemeClr>
                  </a:solidFill>
                  <a:latin typeface="Tw Cen MT" panose="020B0602020104020603" pitchFamily="34" charset="0"/>
                </a:rPr>
                <a:t>Donations</a:t>
              </a:r>
            </a:p>
          </p:txBody>
        </p:sp>
        <p:sp>
          <p:nvSpPr>
            <p:cNvPr id="13" name="CasellaDiTesto 12">
              <a:extLst>
                <a:ext uri="{FF2B5EF4-FFF2-40B4-BE49-F238E27FC236}">
                  <a16:creationId xmlns:a16="http://schemas.microsoft.com/office/drawing/2014/main" id="{DC3ECCDB-E80E-8E7F-356A-AC6C160285A4}"/>
                </a:ext>
              </a:extLst>
            </p:cNvPr>
            <p:cNvSpPr txBox="1"/>
            <p:nvPr/>
          </p:nvSpPr>
          <p:spPr>
            <a:xfrm>
              <a:off x="3556640" y="1937032"/>
              <a:ext cx="4487994" cy="3385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4">
                      <a:lumMod val="20000"/>
                      <a:lumOff val="80000"/>
                    </a:schemeClr>
                  </a:solidFill>
                  <a:latin typeface="Tw Cen MT" panose="020B0602020104020603" pitchFamily="34" charset="0"/>
                </a:rPr>
                <a:t>Payments to a foundation for socially-oriented uses</a:t>
              </a:r>
            </a:p>
          </p:txBody>
        </p:sp>
        <p:sp>
          <p:nvSpPr>
            <p:cNvPr id="14" name="CasellaDiTesto 13">
              <a:extLst>
                <a:ext uri="{FF2B5EF4-FFF2-40B4-BE49-F238E27FC236}">
                  <a16:creationId xmlns:a16="http://schemas.microsoft.com/office/drawing/2014/main" id="{0FF46A59-D6AA-5320-033F-88B88B53E91A}"/>
                </a:ext>
              </a:extLst>
            </p:cNvPr>
            <p:cNvSpPr txBox="1"/>
            <p:nvPr/>
          </p:nvSpPr>
          <p:spPr>
            <a:xfrm>
              <a:off x="3556639" y="2206131"/>
              <a:ext cx="2411472" cy="3385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4">
                      <a:lumMod val="20000"/>
                      <a:lumOff val="80000"/>
                    </a:schemeClr>
                  </a:solidFill>
                  <a:latin typeface="Tw Cen MT" panose="020B0602020104020603" pitchFamily="34" charset="0"/>
                </a:rPr>
                <a:t>Payments to customers</a:t>
              </a:r>
            </a:p>
          </p:txBody>
        </p:sp>
        <p:sp>
          <p:nvSpPr>
            <p:cNvPr id="20" name="CasellaDiTesto 19">
              <a:extLst>
                <a:ext uri="{FF2B5EF4-FFF2-40B4-BE49-F238E27FC236}">
                  <a16:creationId xmlns:a16="http://schemas.microsoft.com/office/drawing/2014/main" id="{12490AC6-535C-F17B-8CCC-86C221A6BE81}"/>
                </a:ext>
              </a:extLst>
            </p:cNvPr>
            <p:cNvSpPr txBox="1"/>
            <p:nvPr/>
          </p:nvSpPr>
          <p:spPr>
            <a:xfrm>
              <a:off x="3556639" y="2467939"/>
              <a:ext cx="1630881" cy="3385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4">
                      <a:lumMod val="20000"/>
                      <a:lumOff val="80000"/>
                    </a:schemeClr>
                  </a:solidFill>
                  <a:latin typeface="Tw Cen MT" panose="020B0602020104020603" pitchFamily="34" charset="0"/>
                </a:rPr>
                <a:t>Donations fund</a:t>
              </a:r>
            </a:p>
          </p:txBody>
        </p:sp>
        <p:cxnSp>
          <p:nvCxnSpPr>
            <p:cNvPr id="21" name="Connettore a gomito 20">
              <a:extLst>
                <a:ext uri="{FF2B5EF4-FFF2-40B4-BE49-F238E27FC236}">
                  <a16:creationId xmlns:a16="http://schemas.microsoft.com/office/drawing/2014/main" id="{21C55361-1491-E6E1-CF99-B5B8E609B8A9}"/>
                </a:ext>
              </a:extLst>
            </p:cNvPr>
            <p:cNvCxnSpPr>
              <a:stCxn id="7" idx="3"/>
              <a:endCxn id="12" idx="1"/>
            </p:cNvCxnSpPr>
            <p:nvPr/>
          </p:nvCxnSpPr>
          <p:spPr>
            <a:xfrm flipV="1">
              <a:off x="3286437" y="1844500"/>
              <a:ext cx="270203" cy="373534"/>
            </a:xfrm>
            <a:prstGeom prst="bentConnector3">
              <a:avLst/>
            </a:prstGeom>
            <a:ln>
              <a:prstDash val="sysDash"/>
              <a:tailEnd type="triangle"/>
            </a:ln>
          </p:spPr>
          <p:style>
            <a:lnRef idx="1">
              <a:schemeClr val="accent4"/>
            </a:lnRef>
            <a:fillRef idx="0">
              <a:schemeClr val="accent4"/>
            </a:fillRef>
            <a:effectRef idx="0">
              <a:schemeClr val="accent4"/>
            </a:effectRef>
            <a:fontRef idx="minor">
              <a:schemeClr val="tx1"/>
            </a:fontRef>
          </p:style>
        </p:cxnSp>
        <p:cxnSp>
          <p:nvCxnSpPr>
            <p:cNvPr id="22" name="Connettore a gomito 21">
              <a:extLst>
                <a:ext uri="{FF2B5EF4-FFF2-40B4-BE49-F238E27FC236}">
                  <a16:creationId xmlns:a16="http://schemas.microsoft.com/office/drawing/2014/main" id="{A0EDA731-36C1-C763-8BD9-3B715CE850AD}"/>
                </a:ext>
              </a:extLst>
            </p:cNvPr>
            <p:cNvCxnSpPr>
              <a:cxnSpLocks/>
              <a:stCxn id="7" idx="3"/>
              <a:endCxn id="13" idx="1"/>
            </p:cNvCxnSpPr>
            <p:nvPr/>
          </p:nvCxnSpPr>
          <p:spPr>
            <a:xfrm flipV="1">
              <a:off x="3286437" y="2106309"/>
              <a:ext cx="270203" cy="111725"/>
            </a:xfrm>
            <a:prstGeom prst="bentConnector3">
              <a:avLst/>
            </a:prstGeom>
            <a:ln>
              <a:prstDash val="sysDash"/>
              <a:tailEnd type="triangle"/>
            </a:ln>
          </p:spPr>
          <p:style>
            <a:lnRef idx="1">
              <a:schemeClr val="accent4"/>
            </a:lnRef>
            <a:fillRef idx="0">
              <a:schemeClr val="accent4"/>
            </a:fillRef>
            <a:effectRef idx="0">
              <a:schemeClr val="accent4"/>
            </a:effectRef>
            <a:fontRef idx="minor">
              <a:schemeClr val="tx1"/>
            </a:fontRef>
          </p:style>
        </p:cxnSp>
        <p:cxnSp>
          <p:nvCxnSpPr>
            <p:cNvPr id="23" name="Connettore a gomito 22">
              <a:extLst>
                <a:ext uri="{FF2B5EF4-FFF2-40B4-BE49-F238E27FC236}">
                  <a16:creationId xmlns:a16="http://schemas.microsoft.com/office/drawing/2014/main" id="{F21B0090-122E-8544-EEDB-9101738724DB}"/>
                </a:ext>
              </a:extLst>
            </p:cNvPr>
            <p:cNvCxnSpPr>
              <a:cxnSpLocks/>
              <a:stCxn id="7" idx="3"/>
              <a:endCxn id="14" idx="1"/>
            </p:cNvCxnSpPr>
            <p:nvPr/>
          </p:nvCxnSpPr>
          <p:spPr>
            <a:xfrm>
              <a:off x="3286437" y="2218034"/>
              <a:ext cx="270202" cy="157374"/>
            </a:xfrm>
            <a:prstGeom prst="bentConnector3">
              <a:avLst/>
            </a:prstGeom>
            <a:ln>
              <a:prstDash val="sysDash"/>
              <a:tailEnd type="triangle"/>
            </a:ln>
          </p:spPr>
          <p:style>
            <a:lnRef idx="1">
              <a:schemeClr val="accent4"/>
            </a:lnRef>
            <a:fillRef idx="0">
              <a:schemeClr val="accent4"/>
            </a:fillRef>
            <a:effectRef idx="0">
              <a:schemeClr val="accent4"/>
            </a:effectRef>
            <a:fontRef idx="minor">
              <a:schemeClr val="tx1"/>
            </a:fontRef>
          </p:style>
        </p:cxnSp>
        <p:cxnSp>
          <p:nvCxnSpPr>
            <p:cNvPr id="24" name="Connettore a gomito 23">
              <a:extLst>
                <a:ext uri="{FF2B5EF4-FFF2-40B4-BE49-F238E27FC236}">
                  <a16:creationId xmlns:a16="http://schemas.microsoft.com/office/drawing/2014/main" id="{9CCF4CCD-2017-B045-E5B9-20060A700429}"/>
                </a:ext>
              </a:extLst>
            </p:cNvPr>
            <p:cNvCxnSpPr>
              <a:cxnSpLocks/>
              <a:stCxn id="7" idx="3"/>
              <a:endCxn id="20" idx="1"/>
            </p:cNvCxnSpPr>
            <p:nvPr/>
          </p:nvCxnSpPr>
          <p:spPr>
            <a:xfrm>
              <a:off x="3286437" y="2218034"/>
              <a:ext cx="270202" cy="419182"/>
            </a:xfrm>
            <a:prstGeom prst="bentConnector3">
              <a:avLst/>
            </a:prstGeom>
            <a:ln>
              <a:prstDash val="sysDash"/>
              <a:tailEnd type="triangle"/>
            </a:ln>
          </p:spPr>
          <p:style>
            <a:lnRef idx="1">
              <a:schemeClr val="accent4"/>
            </a:lnRef>
            <a:fillRef idx="0">
              <a:schemeClr val="accent4"/>
            </a:fillRef>
            <a:effectRef idx="0">
              <a:schemeClr val="accent4"/>
            </a:effectRef>
            <a:fontRef idx="minor">
              <a:schemeClr val="tx1"/>
            </a:fontRef>
          </p:style>
        </p:cxnSp>
      </p:grpSp>
      <p:grpSp>
        <p:nvGrpSpPr>
          <p:cNvPr id="37" name="Gruppo 36">
            <a:extLst>
              <a:ext uri="{FF2B5EF4-FFF2-40B4-BE49-F238E27FC236}">
                <a16:creationId xmlns:a16="http://schemas.microsoft.com/office/drawing/2014/main" id="{C859BD74-8915-A4E1-040F-BEA32C861D08}"/>
              </a:ext>
            </a:extLst>
          </p:cNvPr>
          <p:cNvGrpSpPr/>
          <p:nvPr/>
        </p:nvGrpSpPr>
        <p:grpSpPr>
          <a:xfrm>
            <a:off x="3346461" y="2868479"/>
            <a:ext cx="2283898" cy="1179122"/>
            <a:chOff x="3346461" y="2868479"/>
            <a:chExt cx="2283898" cy="1179122"/>
          </a:xfrm>
        </p:grpSpPr>
        <p:sp>
          <p:nvSpPr>
            <p:cNvPr id="8" name="Rettangolo con angoli arrotondati 7">
              <a:extLst>
                <a:ext uri="{FF2B5EF4-FFF2-40B4-BE49-F238E27FC236}">
                  <a16:creationId xmlns:a16="http://schemas.microsoft.com/office/drawing/2014/main" id="{AD0A2B23-4C24-A629-A440-43926A6EB242}"/>
                </a:ext>
              </a:extLst>
            </p:cNvPr>
            <p:cNvSpPr/>
            <p:nvPr/>
          </p:nvSpPr>
          <p:spPr>
            <a:xfrm>
              <a:off x="3346461" y="2868479"/>
              <a:ext cx="756424" cy="1179122"/>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GB" sz="1600" noProof="0" dirty="0">
                  <a:latin typeface="Tw Cen MT" panose="020B0602020104020603" pitchFamily="34" charset="0"/>
                </a:rPr>
                <a:t>Increase in ownerless capital</a:t>
              </a:r>
            </a:p>
          </p:txBody>
        </p:sp>
        <p:sp>
          <p:nvSpPr>
            <p:cNvPr id="15" name="CasellaDiTesto 14">
              <a:extLst>
                <a:ext uri="{FF2B5EF4-FFF2-40B4-BE49-F238E27FC236}">
                  <a16:creationId xmlns:a16="http://schemas.microsoft.com/office/drawing/2014/main" id="{B4734A7A-8001-C881-F722-1EBF21DDEB03}"/>
                </a:ext>
              </a:extLst>
            </p:cNvPr>
            <p:cNvSpPr txBox="1"/>
            <p:nvPr/>
          </p:nvSpPr>
          <p:spPr>
            <a:xfrm>
              <a:off x="4440000" y="3325536"/>
              <a:ext cx="1190359" cy="58477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4">
                      <a:lumMod val="20000"/>
                      <a:lumOff val="80000"/>
                    </a:schemeClr>
                  </a:solidFill>
                  <a:latin typeface="Tw Cen MT" panose="020B0602020104020603" pitchFamily="34" charset="0"/>
                </a:rPr>
                <a:t>Primary capital</a:t>
              </a:r>
            </a:p>
          </p:txBody>
        </p:sp>
        <p:cxnSp>
          <p:nvCxnSpPr>
            <p:cNvPr id="25" name="Connettore a gomito 24">
              <a:extLst>
                <a:ext uri="{FF2B5EF4-FFF2-40B4-BE49-F238E27FC236}">
                  <a16:creationId xmlns:a16="http://schemas.microsoft.com/office/drawing/2014/main" id="{35EDEE5E-CEC0-CBFC-E261-CC45D1FA0712}"/>
                </a:ext>
              </a:extLst>
            </p:cNvPr>
            <p:cNvCxnSpPr>
              <a:cxnSpLocks/>
              <a:stCxn id="8" idx="3"/>
              <a:endCxn id="15" idx="1"/>
            </p:cNvCxnSpPr>
            <p:nvPr/>
          </p:nvCxnSpPr>
          <p:spPr>
            <a:xfrm>
              <a:off x="4102885" y="3458040"/>
              <a:ext cx="337115" cy="159884"/>
            </a:xfrm>
            <a:prstGeom prst="bentConnector3">
              <a:avLst>
                <a:gd name="adj1" fmla="val 50000"/>
              </a:avLst>
            </a:prstGeom>
            <a:ln>
              <a:prstDash val="sysDash"/>
              <a:tailEnd type="triangle"/>
            </a:ln>
          </p:spPr>
          <p:style>
            <a:lnRef idx="1">
              <a:schemeClr val="accent4"/>
            </a:lnRef>
            <a:fillRef idx="0">
              <a:schemeClr val="accent4"/>
            </a:fillRef>
            <a:effectRef idx="0">
              <a:schemeClr val="accent4"/>
            </a:effectRef>
            <a:fontRef idx="minor">
              <a:schemeClr val="tx1"/>
            </a:fontRef>
          </p:style>
        </p:cxnSp>
      </p:grpSp>
      <p:grpSp>
        <p:nvGrpSpPr>
          <p:cNvPr id="39" name="Gruppo 38">
            <a:extLst>
              <a:ext uri="{FF2B5EF4-FFF2-40B4-BE49-F238E27FC236}">
                <a16:creationId xmlns:a16="http://schemas.microsoft.com/office/drawing/2014/main" id="{71923E41-226F-C8EB-4ECE-9C182ABE77B4}"/>
              </a:ext>
            </a:extLst>
          </p:cNvPr>
          <p:cNvGrpSpPr/>
          <p:nvPr/>
        </p:nvGrpSpPr>
        <p:grpSpPr>
          <a:xfrm>
            <a:off x="4199986" y="4071211"/>
            <a:ext cx="2289873" cy="1179122"/>
            <a:chOff x="4199986" y="4071211"/>
            <a:chExt cx="2289873" cy="1179122"/>
          </a:xfrm>
        </p:grpSpPr>
        <p:sp>
          <p:nvSpPr>
            <p:cNvPr id="9" name="Rettangolo con angoli arrotondati 8">
              <a:extLst>
                <a:ext uri="{FF2B5EF4-FFF2-40B4-BE49-F238E27FC236}">
                  <a16:creationId xmlns:a16="http://schemas.microsoft.com/office/drawing/2014/main" id="{8D500110-17CA-92F5-DA91-9C819D21A339}"/>
                </a:ext>
              </a:extLst>
            </p:cNvPr>
            <p:cNvSpPr/>
            <p:nvPr/>
          </p:nvSpPr>
          <p:spPr>
            <a:xfrm>
              <a:off x="4199986" y="4071211"/>
              <a:ext cx="756424" cy="1179122"/>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GB" sz="1600" noProof="0" dirty="0">
                  <a:latin typeface="Tw Cen MT" panose="020B0602020104020603" pitchFamily="34" charset="0"/>
                </a:rPr>
                <a:t>Increase in</a:t>
              </a:r>
              <a:br>
                <a:rPr lang="en-GB" sz="1600" noProof="0" dirty="0">
                  <a:latin typeface="Tw Cen MT" panose="020B0602020104020603" pitchFamily="34" charset="0"/>
                </a:rPr>
              </a:br>
              <a:r>
                <a:rPr lang="en-GB" sz="1600" noProof="0" dirty="0">
                  <a:latin typeface="Tw Cen MT" panose="020B0602020104020603" pitchFamily="34" charset="0"/>
                </a:rPr>
                <a:t> owner  capital</a:t>
              </a:r>
            </a:p>
          </p:txBody>
        </p:sp>
        <p:sp>
          <p:nvSpPr>
            <p:cNvPr id="16" name="CasellaDiTesto 15">
              <a:extLst>
                <a:ext uri="{FF2B5EF4-FFF2-40B4-BE49-F238E27FC236}">
                  <a16:creationId xmlns:a16="http://schemas.microsoft.com/office/drawing/2014/main" id="{57DE7CC6-DBAA-1C44-2C7E-0935D69A9DA1}"/>
                </a:ext>
              </a:extLst>
            </p:cNvPr>
            <p:cNvSpPr txBox="1"/>
            <p:nvPr/>
          </p:nvSpPr>
          <p:spPr>
            <a:xfrm>
              <a:off x="5299500" y="4438233"/>
              <a:ext cx="1190359" cy="58477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2">
                      <a:lumMod val="20000"/>
                      <a:lumOff val="80000"/>
                    </a:schemeClr>
                  </a:solidFill>
                  <a:latin typeface="Tw Cen MT" panose="020B0602020104020603" pitchFamily="34" charset="0"/>
                </a:rPr>
                <a:t>Equalisation </a:t>
              </a:r>
              <a:br>
                <a:rPr lang="en-GB" sz="1600" noProof="0" dirty="0">
                  <a:solidFill>
                    <a:schemeClr val="accent2">
                      <a:lumMod val="20000"/>
                      <a:lumOff val="80000"/>
                    </a:schemeClr>
                  </a:solidFill>
                  <a:latin typeface="Tw Cen MT" panose="020B0602020104020603" pitchFamily="34" charset="0"/>
                </a:rPr>
              </a:br>
              <a:r>
                <a:rPr lang="en-GB" sz="1600" noProof="0" dirty="0">
                  <a:solidFill>
                    <a:schemeClr val="accent2">
                      <a:lumMod val="20000"/>
                      <a:lumOff val="80000"/>
                    </a:schemeClr>
                  </a:solidFill>
                  <a:latin typeface="Tw Cen MT" panose="020B0602020104020603" pitchFamily="34" charset="0"/>
                </a:rPr>
                <a:t>fund</a:t>
              </a:r>
            </a:p>
          </p:txBody>
        </p:sp>
        <p:cxnSp>
          <p:nvCxnSpPr>
            <p:cNvPr id="26" name="Connettore a gomito 25">
              <a:extLst>
                <a:ext uri="{FF2B5EF4-FFF2-40B4-BE49-F238E27FC236}">
                  <a16:creationId xmlns:a16="http://schemas.microsoft.com/office/drawing/2014/main" id="{C141F462-58C6-1F1C-B7CC-124428795A5F}"/>
                </a:ext>
              </a:extLst>
            </p:cNvPr>
            <p:cNvCxnSpPr>
              <a:cxnSpLocks/>
              <a:stCxn id="9" idx="3"/>
              <a:endCxn id="16" idx="1"/>
            </p:cNvCxnSpPr>
            <p:nvPr/>
          </p:nvCxnSpPr>
          <p:spPr>
            <a:xfrm>
              <a:off x="4956410" y="4660772"/>
              <a:ext cx="343090" cy="69849"/>
            </a:xfrm>
            <a:prstGeom prst="bentConnector3">
              <a:avLst>
                <a:gd name="adj1" fmla="val 50000"/>
              </a:avLst>
            </a:prstGeom>
            <a:ln>
              <a:solidFill>
                <a:schemeClr val="accent2">
                  <a:lumMod val="20000"/>
                  <a:lumOff val="80000"/>
                </a:schemeClr>
              </a:solidFill>
              <a:prstDash val="sysDash"/>
              <a:tailEnd type="triangle"/>
            </a:ln>
          </p:spPr>
          <p:style>
            <a:lnRef idx="1">
              <a:schemeClr val="accent4"/>
            </a:lnRef>
            <a:fillRef idx="0">
              <a:schemeClr val="accent4"/>
            </a:fillRef>
            <a:effectRef idx="0">
              <a:schemeClr val="accent4"/>
            </a:effectRef>
            <a:fontRef idx="minor">
              <a:schemeClr val="tx1"/>
            </a:fontRef>
          </p:style>
        </p:cxnSp>
      </p:grpSp>
      <p:grpSp>
        <p:nvGrpSpPr>
          <p:cNvPr id="42" name="Gruppo 41">
            <a:extLst>
              <a:ext uri="{FF2B5EF4-FFF2-40B4-BE49-F238E27FC236}">
                <a16:creationId xmlns:a16="http://schemas.microsoft.com/office/drawing/2014/main" id="{EA3FAD47-9EED-8A02-3868-53BD0A617512}"/>
              </a:ext>
            </a:extLst>
          </p:cNvPr>
          <p:cNvGrpSpPr/>
          <p:nvPr/>
        </p:nvGrpSpPr>
        <p:grpSpPr>
          <a:xfrm>
            <a:off x="4991025" y="5287607"/>
            <a:ext cx="2067123" cy="1179122"/>
            <a:chOff x="4991025" y="5287607"/>
            <a:chExt cx="2067123" cy="1179122"/>
          </a:xfrm>
        </p:grpSpPr>
        <p:sp>
          <p:nvSpPr>
            <p:cNvPr id="10" name="Rettangolo con angoli arrotondati 9">
              <a:extLst>
                <a:ext uri="{FF2B5EF4-FFF2-40B4-BE49-F238E27FC236}">
                  <a16:creationId xmlns:a16="http://schemas.microsoft.com/office/drawing/2014/main" id="{6FD96271-F067-6285-4BC4-B27A946D1960}"/>
                </a:ext>
              </a:extLst>
            </p:cNvPr>
            <p:cNvSpPr/>
            <p:nvPr/>
          </p:nvSpPr>
          <p:spPr>
            <a:xfrm>
              <a:off x="4991025" y="5287607"/>
              <a:ext cx="756424" cy="1179122"/>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GB" sz="1600" noProof="0" dirty="0">
                  <a:latin typeface="Tw Cen MT" panose="020B0602020104020603" pitchFamily="34" charset="0"/>
                </a:rPr>
                <a:t>Dividends to EC holders</a:t>
              </a:r>
            </a:p>
          </p:txBody>
        </p:sp>
        <p:sp>
          <p:nvSpPr>
            <p:cNvPr id="17" name="CasellaDiTesto 16">
              <a:extLst>
                <a:ext uri="{FF2B5EF4-FFF2-40B4-BE49-F238E27FC236}">
                  <a16:creationId xmlns:a16="http://schemas.microsoft.com/office/drawing/2014/main" id="{FCEFBF67-2ED7-1F77-3A5E-6DB146E965EE}"/>
                </a:ext>
              </a:extLst>
            </p:cNvPr>
            <p:cNvSpPr txBox="1"/>
            <p:nvPr/>
          </p:nvSpPr>
          <p:spPr>
            <a:xfrm>
              <a:off x="6012805" y="5971759"/>
              <a:ext cx="1045343" cy="3385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noProof="0" dirty="0">
                  <a:solidFill>
                    <a:schemeClr val="accent2">
                      <a:lumMod val="20000"/>
                      <a:lumOff val="80000"/>
                    </a:schemeClr>
                  </a:solidFill>
                  <a:latin typeface="Tw Cen MT" panose="020B0602020104020603" pitchFamily="34" charset="0"/>
                </a:rPr>
                <a:t>Investors</a:t>
              </a:r>
            </a:p>
          </p:txBody>
        </p:sp>
        <p:cxnSp>
          <p:nvCxnSpPr>
            <p:cNvPr id="27" name="Connettore a gomito 26">
              <a:extLst>
                <a:ext uri="{FF2B5EF4-FFF2-40B4-BE49-F238E27FC236}">
                  <a16:creationId xmlns:a16="http://schemas.microsoft.com/office/drawing/2014/main" id="{BE0F8546-DBE6-A20B-AC96-48AA787CA36B}"/>
                </a:ext>
              </a:extLst>
            </p:cNvPr>
            <p:cNvCxnSpPr>
              <a:cxnSpLocks/>
              <a:stCxn id="10" idx="3"/>
              <a:endCxn id="17" idx="1"/>
            </p:cNvCxnSpPr>
            <p:nvPr/>
          </p:nvCxnSpPr>
          <p:spPr>
            <a:xfrm>
              <a:off x="5747449" y="5877168"/>
              <a:ext cx="265356" cy="263868"/>
            </a:xfrm>
            <a:prstGeom prst="bentConnector3">
              <a:avLst>
                <a:gd name="adj1" fmla="val 50000"/>
              </a:avLst>
            </a:prstGeom>
            <a:ln>
              <a:solidFill>
                <a:schemeClr val="accent2">
                  <a:lumMod val="20000"/>
                  <a:lumOff val="80000"/>
                </a:schemeClr>
              </a:solidFill>
              <a:prstDash val="sysDash"/>
              <a:tailEnd type="triangle"/>
            </a:ln>
          </p:spPr>
          <p:style>
            <a:lnRef idx="1">
              <a:schemeClr val="accent4"/>
            </a:lnRef>
            <a:fillRef idx="0">
              <a:schemeClr val="accent4"/>
            </a:fillRef>
            <a:effectRef idx="0">
              <a:schemeClr val="accent4"/>
            </a:effectRef>
            <a:fontRef idx="minor">
              <a:schemeClr val="tx1"/>
            </a:fontRef>
          </p:style>
        </p:cxnSp>
      </p:grpSp>
      <p:sp>
        <p:nvSpPr>
          <p:cNvPr id="29" name="CasellaDiTesto 28">
            <a:extLst>
              <a:ext uri="{FF2B5EF4-FFF2-40B4-BE49-F238E27FC236}">
                <a16:creationId xmlns:a16="http://schemas.microsoft.com/office/drawing/2014/main" id="{9B18EACC-6E2C-4346-D68E-4DAF02514DD4}"/>
              </a:ext>
            </a:extLst>
          </p:cNvPr>
          <p:cNvSpPr txBox="1"/>
          <p:nvPr/>
        </p:nvSpPr>
        <p:spPr>
          <a:xfrm>
            <a:off x="7501176" y="5648645"/>
            <a:ext cx="3684236" cy="830997"/>
          </a:xfrm>
          <a:prstGeom prst="rect">
            <a:avLst/>
          </a:prstGeom>
          <a:solidFill>
            <a:schemeClr val="accent1">
              <a:lumMod val="50000"/>
            </a:schemeClr>
          </a:solidFill>
          <a:ln>
            <a:solidFill>
              <a:schemeClr val="bg1">
                <a:lumMod val="95000"/>
              </a:schemeClr>
            </a:solidFill>
          </a:ln>
        </p:spPr>
        <p:txBody>
          <a:bodyPr wrap="square" rtlCol="0">
            <a:spAutoFit/>
          </a:bodyPr>
          <a:lstStyle/>
          <a:p>
            <a:r>
              <a:rPr lang="en-GB" sz="1600" i="1" noProof="0" dirty="0">
                <a:solidFill>
                  <a:schemeClr val="bg1"/>
                </a:solidFill>
                <a:latin typeface="Tw Cen MT" panose="020B0602020104020603" pitchFamily="34" charset="0"/>
              </a:rPr>
              <a:t>*The increase in ownerless capital and in owner capital should be such that the </a:t>
            </a:r>
            <a:br>
              <a:rPr lang="en-GB" sz="1600" i="1" noProof="0" dirty="0">
                <a:solidFill>
                  <a:schemeClr val="bg1"/>
                </a:solidFill>
                <a:latin typeface="Tw Cen MT" panose="020B0602020104020603" pitchFamily="34" charset="0"/>
              </a:rPr>
            </a:br>
            <a:r>
              <a:rPr lang="en-GB" sz="1600" i="1" noProof="0" dirty="0">
                <a:solidFill>
                  <a:schemeClr val="bg1"/>
                </a:solidFill>
                <a:latin typeface="Tw Cen MT" panose="020B0602020104020603" pitchFamily="34" charset="0"/>
              </a:rPr>
              <a:t>ownership ratio remains roughly unchanged </a:t>
            </a:r>
          </a:p>
        </p:txBody>
      </p:sp>
      <p:sp>
        <p:nvSpPr>
          <p:cNvPr id="33" name="Rettangolo con angoli arrotondati 32">
            <a:extLst>
              <a:ext uri="{FF2B5EF4-FFF2-40B4-BE49-F238E27FC236}">
                <a16:creationId xmlns:a16="http://schemas.microsoft.com/office/drawing/2014/main" id="{D80B4FC2-E57E-06FA-FA6E-AE0B1C56EC85}"/>
              </a:ext>
            </a:extLst>
          </p:cNvPr>
          <p:cNvSpPr/>
          <p:nvPr/>
        </p:nvSpPr>
        <p:spPr>
          <a:xfrm>
            <a:off x="1684236" y="1628473"/>
            <a:ext cx="756424" cy="2419128"/>
          </a:xfrm>
          <a:prstGeom prst="round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2000" noProof="0" dirty="0">
                <a:latin typeface="Tw Cen MT" panose="020B0602020104020603" pitchFamily="34" charset="0"/>
              </a:rPr>
              <a:t>Profits allocated </a:t>
            </a:r>
            <a:br>
              <a:rPr lang="en-GB" sz="2000" noProof="0" dirty="0">
                <a:latin typeface="Tw Cen MT" panose="020B0602020104020603" pitchFamily="34" charset="0"/>
              </a:rPr>
            </a:br>
            <a:r>
              <a:rPr lang="en-GB" sz="2000" noProof="0" dirty="0">
                <a:latin typeface="Tw Cen MT" panose="020B0602020104020603" pitchFamily="34" charset="0"/>
              </a:rPr>
              <a:t>to the bank</a:t>
            </a:r>
          </a:p>
        </p:txBody>
      </p:sp>
      <p:grpSp>
        <p:nvGrpSpPr>
          <p:cNvPr id="51" name="Gruppo 50">
            <a:extLst>
              <a:ext uri="{FF2B5EF4-FFF2-40B4-BE49-F238E27FC236}">
                <a16:creationId xmlns:a16="http://schemas.microsoft.com/office/drawing/2014/main" id="{AEAD7D1A-C7ED-58E4-C096-6C8D9C3C542A}"/>
              </a:ext>
            </a:extLst>
          </p:cNvPr>
          <p:cNvGrpSpPr/>
          <p:nvPr/>
        </p:nvGrpSpPr>
        <p:grpSpPr>
          <a:xfrm>
            <a:off x="1469256" y="4047601"/>
            <a:ext cx="1877205" cy="2262712"/>
            <a:chOff x="1469256" y="4047601"/>
            <a:chExt cx="1877205" cy="2262712"/>
          </a:xfrm>
        </p:grpSpPr>
        <p:sp>
          <p:nvSpPr>
            <p:cNvPr id="43" name="CasellaDiTesto 42">
              <a:extLst>
                <a:ext uri="{FF2B5EF4-FFF2-40B4-BE49-F238E27FC236}">
                  <a16:creationId xmlns:a16="http://schemas.microsoft.com/office/drawing/2014/main" id="{1EEB6F50-4F4A-26B4-37B5-0B8A7439D209}"/>
                </a:ext>
              </a:extLst>
            </p:cNvPr>
            <p:cNvSpPr txBox="1"/>
            <p:nvPr/>
          </p:nvSpPr>
          <p:spPr>
            <a:xfrm>
              <a:off x="1469256" y="4986874"/>
              <a:ext cx="1158299" cy="1323439"/>
            </a:xfrm>
            <a:prstGeom prst="rect">
              <a:avLst/>
            </a:prstGeom>
            <a:solidFill>
              <a:schemeClr val="accent1">
                <a:lumMod val="50000"/>
              </a:schemeClr>
            </a:solidFill>
            <a:ln>
              <a:solidFill>
                <a:schemeClr val="bg1">
                  <a:lumMod val="95000"/>
                </a:schemeClr>
              </a:solidFill>
            </a:ln>
          </p:spPr>
          <p:txBody>
            <a:bodyPr wrap="square" rtlCol="0">
              <a:spAutoFit/>
            </a:bodyPr>
            <a:lstStyle/>
            <a:p>
              <a:r>
                <a:rPr lang="en-GB" sz="1600" i="1" noProof="0" dirty="0">
                  <a:solidFill>
                    <a:schemeClr val="bg1"/>
                  </a:solidFill>
                  <a:latin typeface="Tw Cen MT" panose="020B0602020104020603" pitchFamily="34" charset="0"/>
                </a:rPr>
                <a:t>Allocated</a:t>
              </a:r>
              <a:br>
                <a:rPr lang="en-GB" sz="1600" i="1" noProof="0" dirty="0">
                  <a:solidFill>
                    <a:schemeClr val="bg1"/>
                  </a:solidFill>
                  <a:latin typeface="Tw Cen MT" panose="020B0602020104020603" pitchFamily="34" charset="0"/>
                </a:rPr>
              </a:br>
              <a:r>
                <a:rPr lang="en-GB" sz="1600" i="1" noProof="0" dirty="0">
                  <a:solidFill>
                    <a:schemeClr val="bg1"/>
                  </a:solidFill>
                  <a:latin typeface="Tw Cen MT" panose="020B0602020104020603" pitchFamily="34" charset="0"/>
                </a:rPr>
                <a:t>according</a:t>
              </a:r>
              <a:br>
                <a:rPr lang="en-GB" sz="1600" i="1" noProof="0" dirty="0">
                  <a:solidFill>
                    <a:schemeClr val="bg1"/>
                  </a:solidFill>
                  <a:latin typeface="Tw Cen MT" panose="020B0602020104020603" pitchFamily="34" charset="0"/>
                </a:rPr>
              </a:br>
              <a:r>
                <a:rPr lang="en-GB" sz="1600" i="1" noProof="0" dirty="0">
                  <a:solidFill>
                    <a:schemeClr val="bg1"/>
                  </a:solidFill>
                  <a:latin typeface="Tw Cen MT" panose="020B0602020104020603" pitchFamily="34" charset="0"/>
                </a:rPr>
                <a:t>to the</a:t>
              </a:r>
              <a:br>
                <a:rPr lang="en-GB" sz="1600" i="1" noProof="0" dirty="0">
                  <a:solidFill>
                    <a:schemeClr val="bg1"/>
                  </a:solidFill>
                  <a:latin typeface="Tw Cen MT" panose="020B0602020104020603" pitchFamily="34" charset="0"/>
                </a:rPr>
              </a:br>
              <a:r>
                <a:rPr lang="en-GB" sz="1600" i="1" noProof="0" dirty="0">
                  <a:solidFill>
                    <a:schemeClr val="bg1"/>
                  </a:solidFill>
                  <a:latin typeface="Tw Cen MT" panose="020B0602020104020603" pitchFamily="34" charset="0"/>
                </a:rPr>
                <a:t>ownership</a:t>
              </a:r>
            </a:p>
            <a:p>
              <a:r>
                <a:rPr lang="en-GB" sz="1600" i="1" noProof="0" dirty="0">
                  <a:solidFill>
                    <a:schemeClr val="bg1"/>
                  </a:solidFill>
                  <a:latin typeface="Tw Cen MT" panose="020B0602020104020603" pitchFamily="34" charset="0"/>
                </a:rPr>
                <a:t>ratio</a:t>
              </a:r>
            </a:p>
          </p:txBody>
        </p:sp>
        <p:cxnSp>
          <p:nvCxnSpPr>
            <p:cNvPr id="47" name="Connettore 2 46">
              <a:extLst>
                <a:ext uri="{FF2B5EF4-FFF2-40B4-BE49-F238E27FC236}">
                  <a16:creationId xmlns:a16="http://schemas.microsoft.com/office/drawing/2014/main" id="{4FE06DEF-4DA2-3A07-C9C3-A499B850A70E}"/>
                </a:ext>
              </a:extLst>
            </p:cNvPr>
            <p:cNvCxnSpPr>
              <a:stCxn id="43" idx="0"/>
              <a:endCxn id="33" idx="2"/>
            </p:cNvCxnSpPr>
            <p:nvPr/>
          </p:nvCxnSpPr>
          <p:spPr>
            <a:xfrm flipV="1">
              <a:off x="2048406" y="4047601"/>
              <a:ext cx="14042" cy="939273"/>
            </a:xfrm>
            <a:prstGeom prst="straightConnector1">
              <a:avLst/>
            </a:prstGeom>
            <a:ln w="57150">
              <a:solidFill>
                <a:schemeClr val="bg1">
                  <a:lumMod val="9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391FDB8A-0EBF-07BB-71B6-091669283897}"/>
                </a:ext>
              </a:extLst>
            </p:cNvPr>
            <p:cNvCxnSpPr>
              <a:cxnSpLocks/>
              <a:stCxn id="43" idx="3"/>
              <a:endCxn id="11" idx="1"/>
            </p:cNvCxnSpPr>
            <p:nvPr/>
          </p:nvCxnSpPr>
          <p:spPr>
            <a:xfrm flipV="1">
              <a:off x="2627555" y="5257165"/>
              <a:ext cx="718906" cy="391429"/>
            </a:xfrm>
            <a:prstGeom prst="straightConnector1">
              <a:avLst/>
            </a:prstGeom>
            <a:ln w="57150">
              <a:solidFill>
                <a:schemeClr val="bg1">
                  <a:lumMod val="9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9" name="Gruppo 58">
            <a:extLst>
              <a:ext uri="{FF2B5EF4-FFF2-40B4-BE49-F238E27FC236}">
                <a16:creationId xmlns:a16="http://schemas.microsoft.com/office/drawing/2014/main" id="{C090EF63-6147-33F8-2726-4F8AECBA5BCC}"/>
              </a:ext>
            </a:extLst>
          </p:cNvPr>
          <p:cNvGrpSpPr/>
          <p:nvPr/>
        </p:nvGrpSpPr>
        <p:grpSpPr>
          <a:xfrm>
            <a:off x="3556639" y="1370203"/>
            <a:ext cx="8436029" cy="3413275"/>
            <a:chOff x="3556639" y="1370203"/>
            <a:chExt cx="8436029" cy="3413275"/>
          </a:xfrm>
        </p:grpSpPr>
        <p:grpSp>
          <p:nvGrpSpPr>
            <p:cNvPr id="56" name="Gruppo 55">
              <a:extLst>
                <a:ext uri="{FF2B5EF4-FFF2-40B4-BE49-F238E27FC236}">
                  <a16:creationId xmlns:a16="http://schemas.microsoft.com/office/drawing/2014/main" id="{ABE745C6-CF92-C67C-F710-74452B44D1EB}"/>
                </a:ext>
              </a:extLst>
            </p:cNvPr>
            <p:cNvGrpSpPr/>
            <p:nvPr/>
          </p:nvGrpSpPr>
          <p:grpSpPr>
            <a:xfrm>
              <a:off x="3556639" y="1370203"/>
              <a:ext cx="8436029" cy="3413275"/>
              <a:chOff x="3556639" y="1370203"/>
              <a:chExt cx="8436029" cy="3413275"/>
            </a:xfrm>
          </p:grpSpPr>
          <p:grpSp>
            <p:nvGrpSpPr>
              <p:cNvPr id="36" name="Gruppo 35">
                <a:extLst>
                  <a:ext uri="{FF2B5EF4-FFF2-40B4-BE49-F238E27FC236}">
                    <a16:creationId xmlns:a16="http://schemas.microsoft.com/office/drawing/2014/main" id="{27637EDA-8E26-95A0-9627-DD714A354515}"/>
                  </a:ext>
                </a:extLst>
              </p:cNvPr>
              <p:cNvGrpSpPr/>
              <p:nvPr/>
            </p:nvGrpSpPr>
            <p:grpSpPr>
              <a:xfrm>
                <a:off x="3556639" y="1628473"/>
                <a:ext cx="5040289" cy="1651121"/>
                <a:chOff x="3556639" y="1628473"/>
                <a:chExt cx="5040289" cy="1651121"/>
              </a:xfrm>
            </p:grpSpPr>
            <p:sp>
              <p:nvSpPr>
                <p:cNvPr id="45" name="Rettangolo con angoli arrotondati 44">
                  <a:extLst>
                    <a:ext uri="{FF2B5EF4-FFF2-40B4-BE49-F238E27FC236}">
                      <a16:creationId xmlns:a16="http://schemas.microsoft.com/office/drawing/2014/main" id="{3A32CC7A-28A9-0796-9391-E727997C7AA8}"/>
                    </a:ext>
                  </a:extLst>
                </p:cNvPr>
                <p:cNvSpPr/>
                <p:nvPr/>
              </p:nvSpPr>
              <p:spPr>
                <a:xfrm>
                  <a:off x="3556639" y="1628473"/>
                  <a:ext cx="4324045" cy="1240006"/>
                </a:xfrm>
                <a:custGeom>
                  <a:avLst/>
                  <a:gdLst>
                    <a:gd name="connsiteX0" fmla="*/ 0 w 4324045"/>
                    <a:gd name="connsiteY0" fmla="*/ 206672 h 1240006"/>
                    <a:gd name="connsiteX1" fmla="*/ 206672 w 4324045"/>
                    <a:gd name="connsiteY1" fmla="*/ 0 h 1240006"/>
                    <a:gd name="connsiteX2" fmla="*/ 804451 w 4324045"/>
                    <a:gd name="connsiteY2" fmla="*/ 0 h 1240006"/>
                    <a:gd name="connsiteX3" fmla="*/ 1441336 w 4324045"/>
                    <a:gd name="connsiteY3" fmla="*/ 0 h 1240006"/>
                    <a:gd name="connsiteX4" fmla="*/ 1921794 w 4324045"/>
                    <a:gd name="connsiteY4" fmla="*/ 0 h 1240006"/>
                    <a:gd name="connsiteX5" fmla="*/ 2402251 w 4324045"/>
                    <a:gd name="connsiteY5" fmla="*/ 0 h 1240006"/>
                    <a:gd name="connsiteX6" fmla="*/ 3000030 w 4324045"/>
                    <a:gd name="connsiteY6" fmla="*/ 0 h 1240006"/>
                    <a:gd name="connsiteX7" fmla="*/ 3636915 w 4324045"/>
                    <a:gd name="connsiteY7" fmla="*/ 0 h 1240006"/>
                    <a:gd name="connsiteX8" fmla="*/ 4117373 w 4324045"/>
                    <a:gd name="connsiteY8" fmla="*/ 0 h 1240006"/>
                    <a:gd name="connsiteX9" fmla="*/ 4324045 w 4324045"/>
                    <a:gd name="connsiteY9" fmla="*/ 206672 h 1240006"/>
                    <a:gd name="connsiteX10" fmla="*/ 4324045 w 4324045"/>
                    <a:gd name="connsiteY10" fmla="*/ 595203 h 1240006"/>
                    <a:gd name="connsiteX11" fmla="*/ 4324045 w 4324045"/>
                    <a:gd name="connsiteY11" fmla="*/ 1033334 h 1240006"/>
                    <a:gd name="connsiteX12" fmla="*/ 4117373 w 4324045"/>
                    <a:gd name="connsiteY12" fmla="*/ 1240006 h 1240006"/>
                    <a:gd name="connsiteX13" fmla="*/ 3597808 w 4324045"/>
                    <a:gd name="connsiteY13" fmla="*/ 1240006 h 1240006"/>
                    <a:gd name="connsiteX14" fmla="*/ 3000030 w 4324045"/>
                    <a:gd name="connsiteY14" fmla="*/ 1240006 h 1240006"/>
                    <a:gd name="connsiteX15" fmla="*/ 2480465 w 4324045"/>
                    <a:gd name="connsiteY15" fmla="*/ 1240006 h 1240006"/>
                    <a:gd name="connsiteX16" fmla="*/ 1921794 w 4324045"/>
                    <a:gd name="connsiteY16" fmla="*/ 1240006 h 1240006"/>
                    <a:gd name="connsiteX17" fmla="*/ 1441336 w 4324045"/>
                    <a:gd name="connsiteY17" fmla="*/ 1240006 h 1240006"/>
                    <a:gd name="connsiteX18" fmla="*/ 999986 w 4324045"/>
                    <a:gd name="connsiteY18" fmla="*/ 1240006 h 1240006"/>
                    <a:gd name="connsiteX19" fmla="*/ 206672 w 4324045"/>
                    <a:gd name="connsiteY19" fmla="*/ 1240006 h 1240006"/>
                    <a:gd name="connsiteX20" fmla="*/ 0 w 4324045"/>
                    <a:gd name="connsiteY20" fmla="*/ 1033334 h 1240006"/>
                    <a:gd name="connsiteX21" fmla="*/ 0 w 4324045"/>
                    <a:gd name="connsiteY21" fmla="*/ 644803 h 1240006"/>
                    <a:gd name="connsiteX22" fmla="*/ 0 w 4324045"/>
                    <a:gd name="connsiteY22" fmla="*/ 206672 h 124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4045" h="1240006" extrusionOk="0">
                      <a:moveTo>
                        <a:pt x="0" y="206672"/>
                      </a:moveTo>
                      <a:cubicBezTo>
                        <a:pt x="-5444" y="70996"/>
                        <a:pt x="116867" y="-3847"/>
                        <a:pt x="206672" y="0"/>
                      </a:cubicBezTo>
                      <a:cubicBezTo>
                        <a:pt x="461707" y="-59110"/>
                        <a:pt x="640524" y="1664"/>
                        <a:pt x="804451" y="0"/>
                      </a:cubicBezTo>
                      <a:cubicBezTo>
                        <a:pt x="968378" y="-1664"/>
                        <a:pt x="1130426" y="12443"/>
                        <a:pt x="1441336" y="0"/>
                      </a:cubicBezTo>
                      <a:cubicBezTo>
                        <a:pt x="1752246" y="-12443"/>
                        <a:pt x="1746193" y="15018"/>
                        <a:pt x="1921794" y="0"/>
                      </a:cubicBezTo>
                      <a:cubicBezTo>
                        <a:pt x="2097395" y="-15018"/>
                        <a:pt x="2264772" y="21106"/>
                        <a:pt x="2402251" y="0"/>
                      </a:cubicBezTo>
                      <a:cubicBezTo>
                        <a:pt x="2539730" y="-21106"/>
                        <a:pt x="2862757" y="27264"/>
                        <a:pt x="3000030" y="0"/>
                      </a:cubicBezTo>
                      <a:cubicBezTo>
                        <a:pt x="3137303" y="-27264"/>
                        <a:pt x="3371427" y="43598"/>
                        <a:pt x="3636915" y="0"/>
                      </a:cubicBezTo>
                      <a:cubicBezTo>
                        <a:pt x="3902403" y="-43598"/>
                        <a:pt x="3989328" y="5980"/>
                        <a:pt x="4117373" y="0"/>
                      </a:cubicBezTo>
                      <a:cubicBezTo>
                        <a:pt x="4203033" y="-11891"/>
                        <a:pt x="4316334" y="74604"/>
                        <a:pt x="4324045" y="206672"/>
                      </a:cubicBezTo>
                      <a:cubicBezTo>
                        <a:pt x="4341679" y="368494"/>
                        <a:pt x="4298256" y="416616"/>
                        <a:pt x="4324045" y="595203"/>
                      </a:cubicBezTo>
                      <a:cubicBezTo>
                        <a:pt x="4349834" y="773790"/>
                        <a:pt x="4296333" y="857286"/>
                        <a:pt x="4324045" y="1033334"/>
                      </a:cubicBezTo>
                      <a:cubicBezTo>
                        <a:pt x="4354287" y="1145380"/>
                        <a:pt x="4226643" y="1267614"/>
                        <a:pt x="4117373" y="1240006"/>
                      </a:cubicBezTo>
                      <a:cubicBezTo>
                        <a:pt x="3967740" y="1283749"/>
                        <a:pt x="3834545" y="1181979"/>
                        <a:pt x="3597808" y="1240006"/>
                      </a:cubicBezTo>
                      <a:cubicBezTo>
                        <a:pt x="3361071" y="1298033"/>
                        <a:pt x="3200664" y="1187587"/>
                        <a:pt x="3000030" y="1240006"/>
                      </a:cubicBezTo>
                      <a:cubicBezTo>
                        <a:pt x="2799396" y="1292425"/>
                        <a:pt x="2643841" y="1238733"/>
                        <a:pt x="2480465" y="1240006"/>
                      </a:cubicBezTo>
                      <a:cubicBezTo>
                        <a:pt x="2317089" y="1241279"/>
                        <a:pt x="2151319" y="1185769"/>
                        <a:pt x="1921794" y="1240006"/>
                      </a:cubicBezTo>
                      <a:cubicBezTo>
                        <a:pt x="1692269" y="1294243"/>
                        <a:pt x="1663909" y="1217016"/>
                        <a:pt x="1441336" y="1240006"/>
                      </a:cubicBezTo>
                      <a:cubicBezTo>
                        <a:pt x="1218763" y="1262996"/>
                        <a:pt x="1162833" y="1194556"/>
                        <a:pt x="999986" y="1240006"/>
                      </a:cubicBezTo>
                      <a:cubicBezTo>
                        <a:pt x="837139" y="1285456"/>
                        <a:pt x="494571" y="1191396"/>
                        <a:pt x="206672" y="1240006"/>
                      </a:cubicBezTo>
                      <a:cubicBezTo>
                        <a:pt x="82536" y="1208673"/>
                        <a:pt x="-8120" y="1166694"/>
                        <a:pt x="0" y="1033334"/>
                      </a:cubicBezTo>
                      <a:cubicBezTo>
                        <a:pt x="-4813" y="950893"/>
                        <a:pt x="18219" y="751107"/>
                        <a:pt x="0" y="644803"/>
                      </a:cubicBezTo>
                      <a:cubicBezTo>
                        <a:pt x="-18219" y="538499"/>
                        <a:pt x="23429" y="360356"/>
                        <a:pt x="0" y="206672"/>
                      </a:cubicBezTo>
                      <a:close/>
                    </a:path>
                  </a:pathLst>
                </a:custGeom>
                <a:noFill/>
                <a:ln>
                  <a:solidFill>
                    <a:srgbClr val="FFC000"/>
                  </a:solidFill>
                  <a:extLst>
                    <a:ext uri="{C807C97D-BFC1-408E-A445-0C87EB9F89A2}">
                      <ask:lineSketchStyleProps xmlns:ask="http://schemas.microsoft.com/office/drawing/2018/sketchyshapes" sd="190012806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6" name="CasellaDiTesto 45">
                  <a:extLst>
                    <a:ext uri="{FF2B5EF4-FFF2-40B4-BE49-F238E27FC236}">
                      <a16:creationId xmlns:a16="http://schemas.microsoft.com/office/drawing/2014/main" id="{D723178E-6230-1822-C4B3-9E923F4D4A95}"/>
                    </a:ext>
                  </a:extLst>
                </p:cNvPr>
                <p:cNvSpPr txBox="1"/>
                <p:nvPr/>
              </p:nvSpPr>
              <p:spPr>
                <a:xfrm rot="21040268">
                  <a:off x="6602117" y="2499449"/>
                  <a:ext cx="1994811" cy="780145"/>
                </a:xfrm>
                <a:prstGeom prst="rect">
                  <a:avLst/>
                </a:prstGeom>
                <a:solidFill>
                  <a:schemeClr val="bg2"/>
                </a:solidFill>
              </p:spPr>
              <p:txBody>
                <a:bodyPr wrap="none" rtlCol="0">
                  <a:normAutofit/>
                </a:bodyPr>
                <a:lstStyle/>
                <a:p>
                  <a:pPr algn="l"/>
                  <a:r>
                    <a:rPr lang="en-GB" sz="2000" b="1" noProof="0" dirty="0">
                      <a:solidFill>
                        <a:srgbClr val="FFC000"/>
                      </a:solidFill>
                      <a:effectLst/>
                      <a:latin typeface="Bradley Hand ITC" panose="03070402050302030203" pitchFamily="66" charset="0"/>
                    </a:rPr>
                    <a:t>Should these be </a:t>
                  </a:r>
                  <a:br>
                    <a:rPr lang="en-GB" sz="2000" b="1" noProof="0" dirty="0">
                      <a:solidFill>
                        <a:srgbClr val="FFC000"/>
                      </a:solidFill>
                      <a:effectLst/>
                      <a:latin typeface="Bradley Hand ITC" panose="03070402050302030203" pitchFamily="66" charset="0"/>
                    </a:rPr>
                  </a:br>
                  <a:r>
                    <a:rPr lang="en-GB" sz="2000" b="1" noProof="0" dirty="0">
                      <a:solidFill>
                        <a:srgbClr val="FFC000"/>
                      </a:solidFill>
                      <a:effectLst/>
                      <a:latin typeface="Bradley Hand ITC" panose="03070402050302030203" pitchFamily="66" charset="0"/>
                    </a:rPr>
                    <a:t>seen as DIVIDENDS?</a:t>
                  </a:r>
                </a:p>
              </p:txBody>
            </p:sp>
          </p:grpSp>
          <p:pic>
            <p:nvPicPr>
              <p:cNvPr id="55" name="Immagine 54" descr="Immagine che contiene disegno, cartone animato, Elementi grafici, arte&#10;&#10;Il contenuto generato dall'IA potrebbe non essere corretto.">
                <a:extLst>
                  <a:ext uri="{FF2B5EF4-FFF2-40B4-BE49-F238E27FC236}">
                    <a16:creationId xmlns:a16="http://schemas.microsoft.com/office/drawing/2014/main" id="{B6C6AAA5-BBE6-E73B-BCC9-80940BC24CD5}"/>
                  </a:ext>
                </a:extLst>
              </p:cNvPr>
              <p:cNvPicPr>
                <a:picLocks noChangeAspect="1"/>
              </p:cNvPicPr>
              <p:nvPr/>
            </p:nvPicPr>
            <p:blipFill>
              <a:blip r:embed="rId3"/>
              <a:stretch>
                <a:fillRect/>
              </a:stretch>
            </p:blipFill>
            <p:spPr>
              <a:xfrm flipH="1">
                <a:off x="8579393" y="1370203"/>
                <a:ext cx="3413275" cy="3413275"/>
              </a:xfrm>
              <a:prstGeom prst="rect">
                <a:avLst/>
              </a:prstGeom>
            </p:spPr>
          </p:pic>
        </p:grpSp>
        <p:sp>
          <p:nvSpPr>
            <p:cNvPr id="58" name="CasellaDiTesto 57">
              <a:extLst>
                <a:ext uri="{FF2B5EF4-FFF2-40B4-BE49-F238E27FC236}">
                  <a16:creationId xmlns:a16="http://schemas.microsoft.com/office/drawing/2014/main" id="{C2D8B49A-6A90-4335-17E7-C7FDE239D2BC}"/>
                </a:ext>
              </a:extLst>
            </p:cNvPr>
            <p:cNvSpPr txBox="1"/>
            <p:nvPr/>
          </p:nvSpPr>
          <p:spPr>
            <a:xfrm rot="21057852">
              <a:off x="9873323" y="3619583"/>
              <a:ext cx="1159385" cy="497929"/>
            </a:xfrm>
            <a:prstGeom prst="rect">
              <a:avLst/>
            </a:prstGeom>
            <a:noFill/>
          </p:spPr>
          <p:txBody>
            <a:bodyPr wrap="none" rtlCol="0">
              <a:prstTxWarp prst="textCanDown">
                <a:avLst/>
              </a:prstTxWarp>
              <a:normAutofit fontScale="85000" lnSpcReduction="20000"/>
            </a:bodyPr>
            <a:lstStyle/>
            <a:p>
              <a:pPr algn="ctr"/>
              <a:r>
                <a:rPr lang="en-GB" sz="1800" b="1" noProof="0" dirty="0">
                  <a:solidFill>
                    <a:srgbClr val="FFC000"/>
                  </a:solidFill>
                  <a:latin typeface="Bradley Hand ITC" panose="03070402050302030203" pitchFamily="66" charset="0"/>
                </a:rPr>
                <a:t>SHADOW</a:t>
              </a:r>
              <a:br>
                <a:rPr lang="en-GB" sz="1800" b="1" noProof="0" dirty="0">
                  <a:solidFill>
                    <a:srgbClr val="FFC000"/>
                  </a:solidFill>
                  <a:latin typeface="Bradley Hand ITC" panose="03070402050302030203" pitchFamily="66" charset="0"/>
                </a:rPr>
              </a:br>
              <a:r>
                <a:rPr lang="en-GB" sz="1800" b="1" noProof="0" dirty="0">
                  <a:solidFill>
                    <a:srgbClr val="FFC000"/>
                  </a:solidFill>
                  <a:latin typeface="Bradley Hand ITC" panose="03070402050302030203" pitchFamily="66" charset="0"/>
                </a:rPr>
                <a:t>INVESTOR</a:t>
              </a:r>
              <a:endParaRPr lang="en-GB" sz="1800" b="1" noProof="0" dirty="0">
                <a:solidFill>
                  <a:srgbClr val="FFC000"/>
                </a:solidFill>
                <a:effectLst/>
                <a:latin typeface="Bradley Hand ITC" panose="03070402050302030203" pitchFamily="66" charset="0"/>
              </a:endParaRPr>
            </a:p>
          </p:txBody>
        </p:sp>
      </p:grpSp>
      <p:pic>
        <p:nvPicPr>
          <p:cNvPr id="38" name="Immagine 37">
            <a:extLst>
              <a:ext uri="{FF2B5EF4-FFF2-40B4-BE49-F238E27FC236}">
                <a16:creationId xmlns:a16="http://schemas.microsoft.com/office/drawing/2014/main" id="{0F9D4233-7F7F-E555-42EA-CF5E185D1216}"/>
              </a:ext>
            </a:extLst>
          </p:cNvPr>
          <p:cNvPicPr>
            <a:picLocks noChangeAspect="1"/>
          </p:cNvPicPr>
          <p:nvPr/>
        </p:nvPicPr>
        <p:blipFill>
          <a:blip r:embed="rId4"/>
          <a:stretch>
            <a:fillRect/>
          </a:stretch>
        </p:blipFill>
        <p:spPr>
          <a:xfrm>
            <a:off x="9056590" y="779974"/>
            <a:ext cx="2630802" cy="3950647"/>
          </a:xfrm>
          <a:prstGeom prst="rect">
            <a:avLst/>
          </a:prstGeom>
          <a:ln>
            <a:noFill/>
          </a:ln>
          <a:effectLst>
            <a:outerShdw blurRad="292100" dist="139700" dir="2700000" algn="tl" rotWithShape="0">
              <a:srgbClr val="333333">
                <a:alpha val="65000"/>
              </a:srgbClr>
            </a:outerShdw>
          </a:effectLst>
        </p:spPr>
      </p:pic>
      <p:grpSp>
        <p:nvGrpSpPr>
          <p:cNvPr id="53" name="Gruppo 52">
            <a:extLst>
              <a:ext uri="{FF2B5EF4-FFF2-40B4-BE49-F238E27FC236}">
                <a16:creationId xmlns:a16="http://schemas.microsoft.com/office/drawing/2014/main" id="{C4650A89-B848-3696-77B9-A44AEA081B46}"/>
              </a:ext>
            </a:extLst>
          </p:cNvPr>
          <p:cNvGrpSpPr/>
          <p:nvPr/>
        </p:nvGrpSpPr>
        <p:grpSpPr>
          <a:xfrm>
            <a:off x="9343294" y="1844500"/>
            <a:ext cx="2779295" cy="3060987"/>
            <a:chOff x="9343294" y="1844500"/>
            <a:chExt cx="2779295" cy="2595169"/>
          </a:xfrm>
        </p:grpSpPr>
        <p:sp>
          <p:nvSpPr>
            <p:cNvPr id="40" name="CasellaDiTesto 39">
              <a:extLst>
                <a:ext uri="{FF2B5EF4-FFF2-40B4-BE49-F238E27FC236}">
                  <a16:creationId xmlns:a16="http://schemas.microsoft.com/office/drawing/2014/main" id="{D565B48E-5C0B-C1EA-D1E3-2822C737FAE9}"/>
                </a:ext>
              </a:extLst>
            </p:cNvPr>
            <p:cNvSpPr txBox="1"/>
            <p:nvPr/>
          </p:nvSpPr>
          <p:spPr>
            <a:xfrm>
              <a:off x="9343294" y="1844500"/>
              <a:ext cx="2779295" cy="2595169"/>
            </a:xfrm>
            <a:custGeom>
              <a:avLst/>
              <a:gdLst>
                <a:gd name="connsiteX0" fmla="*/ 0 w 2779295"/>
                <a:gd name="connsiteY0" fmla="*/ 0 h 2595169"/>
                <a:gd name="connsiteX1" fmla="*/ 611445 w 2779295"/>
                <a:gd name="connsiteY1" fmla="*/ 0 h 2595169"/>
                <a:gd name="connsiteX2" fmla="*/ 1139511 w 2779295"/>
                <a:gd name="connsiteY2" fmla="*/ 0 h 2595169"/>
                <a:gd name="connsiteX3" fmla="*/ 1723163 w 2779295"/>
                <a:gd name="connsiteY3" fmla="*/ 0 h 2595169"/>
                <a:gd name="connsiteX4" fmla="*/ 2279022 w 2779295"/>
                <a:gd name="connsiteY4" fmla="*/ 0 h 2595169"/>
                <a:gd name="connsiteX5" fmla="*/ 2779295 w 2779295"/>
                <a:gd name="connsiteY5" fmla="*/ 0 h 2595169"/>
                <a:gd name="connsiteX6" fmla="*/ 2779295 w 2779295"/>
                <a:gd name="connsiteY6" fmla="*/ 467130 h 2595169"/>
                <a:gd name="connsiteX7" fmla="*/ 2779295 w 2779295"/>
                <a:gd name="connsiteY7" fmla="*/ 1038068 h 2595169"/>
                <a:gd name="connsiteX8" fmla="*/ 2779295 w 2779295"/>
                <a:gd name="connsiteY8" fmla="*/ 1479246 h 2595169"/>
                <a:gd name="connsiteX9" fmla="*/ 2779295 w 2779295"/>
                <a:gd name="connsiteY9" fmla="*/ 2024232 h 2595169"/>
                <a:gd name="connsiteX10" fmla="*/ 2779295 w 2779295"/>
                <a:gd name="connsiteY10" fmla="*/ 2595169 h 2595169"/>
                <a:gd name="connsiteX11" fmla="*/ 2306815 w 2779295"/>
                <a:gd name="connsiteY11" fmla="*/ 2595169 h 2595169"/>
                <a:gd name="connsiteX12" fmla="*/ 1695370 w 2779295"/>
                <a:gd name="connsiteY12" fmla="*/ 2595169 h 2595169"/>
                <a:gd name="connsiteX13" fmla="*/ 1111718 w 2779295"/>
                <a:gd name="connsiteY13" fmla="*/ 2595169 h 2595169"/>
                <a:gd name="connsiteX14" fmla="*/ 583652 w 2779295"/>
                <a:gd name="connsiteY14" fmla="*/ 2595169 h 2595169"/>
                <a:gd name="connsiteX15" fmla="*/ 0 w 2779295"/>
                <a:gd name="connsiteY15" fmla="*/ 2595169 h 2595169"/>
                <a:gd name="connsiteX16" fmla="*/ 0 w 2779295"/>
                <a:gd name="connsiteY16" fmla="*/ 2050184 h 2595169"/>
                <a:gd name="connsiteX17" fmla="*/ 0 w 2779295"/>
                <a:gd name="connsiteY17" fmla="*/ 1583053 h 2595169"/>
                <a:gd name="connsiteX18" fmla="*/ 0 w 2779295"/>
                <a:gd name="connsiteY18" fmla="*/ 1064019 h 2595169"/>
                <a:gd name="connsiteX19" fmla="*/ 0 w 2779295"/>
                <a:gd name="connsiteY19" fmla="*/ 596889 h 2595169"/>
                <a:gd name="connsiteX20" fmla="*/ 0 w 2779295"/>
                <a:gd name="connsiteY20" fmla="*/ 0 h 259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79295" h="2595169" fill="none" extrusionOk="0">
                  <a:moveTo>
                    <a:pt x="0" y="0"/>
                  </a:moveTo>
                  <a:cubicBezTo>
                    <a:pt x="236164" y="-64780"/>
                    <a:pt x="450784" y="59870"/>
                    <a:pt x="611445" y="0"/>
                  </a:cubicBezTo>
                  <a:cubicBezTo>
                    <a:pt x="772107" y="-59870"/>
                    <a:pt x="988150" y="24885"/>
                    <a:pt x="1139511" y="0"/>
                  </a:cubicBezTo>
                  <a:cubicBezTo>
                    <a:pt x="1290872" y="-24885"/>
                    <a:pt x="1476026" y="22426"/>
                    <a:pt x="1723163" y="0"/>
                  </a:cubicBezTo>
                  <a:cubicBezTo>
                    <a:pt x="1970300" y="-22426"/>
                    <a:pt x="2098256" y="11946"/>
                    <a:pt x="2279022" y="0"/>
                  </a:cubicBezTo>
                  <a:cubicBezTo>
                    <a:pt x="2459788" y="-11946"/>
                    <a:pt x="2674380" y="43192"/>
                    <a:pt x="2779295" y="0"/>
                  </a:cubicBezTo>
                  <a:cubicBezTo>
                    <a:pt x="2835003" y="230890"/>
                    <a:pt x="2749902" y="244244"/>
                    <a:pt x="2779295" y="467130"/>
                  </a:cubicBezTo>
                  <a:cubicBezTo>
                    <a:pt x="2808688" y="690016"/>
                    <a:pt x="2749075" y="888357"/>
                    <a:pt x="2779295" y="1038068"/>
                  </a:cubicBezTo>
                  <a:cubicBezTo>
                    <a:pt x="2809515" y="1187779"/>
                    <a:pt x="2759506" y="1332960"/>
                    <a:pt x="2779295" y="1479246"/>
                  </a:cubicBezTo>
                  <a:cubicBezTo>
                    <a:pt x="2799084" y="1625532"/>
                    <a:pt x="2776696" y="1830220"/>
                    <a:pt x="2779295" y="2024232"/>
                  </a:cubicBezTo>
                  <a:cubicBezTo>
                    <a:pt x="2781894" y="2218244"/>
                    <a:pt x="2741094" y="2423885"/>
                    <a:pt x="2779295" y="2595169"/>
                  </a:cubicBezTo>
                  <a:cubicBezTo>
                    <a:pt x="2565369" y="2627854"/>
                    <a:pt x="2492131" y="2580314"/>
                    <a:pt x="2306815" y="2595169"/>
                  </a:cubicBezTo>
                  <a:cubicBezTo>
                    <a:pt x="2121499" y="2610024"/>
                    <a:pt x="1928600" y="2561937"/>
                    <a:pt x="1695370" y="2595169"/>
                  </a:cubicBezTo>
                  <a:cubicBezTo>
                    <a:pt x="1462140" y="2628401"/>
                    <a:pt x="1345710" y="2529069"/>
                    <a:pt x="1111718" y="2595169"/>
                  </a:cubicBezTo>
                  <a:cubicBezTo>
                    <a:pt x="877726" y="2661269"/>
                    <a:pt x="792964" y="2536817"/>
                    <a:pt x="583652" y="2595169"/>
                  </a:cubicBezTo>
                  <a:cubicBezTo>
                    <a:pt x="374340" y="2653521"/>
                    <a:pt x="213000" y="2556368"/>
                    <a:pt x="0" y="2595169"/>
                  </a:cubicBezTo>
                  <a:cubicBezTo>
                    <a:pt x="-19732" y="2479308"/>
                    <a:pt x="25315" y="2174715"/>
                    <a:pt x="0" y="2050184"/>
                  </a:cubicBezTo>
                  <a:cubicBezTo>
                    <a:pt x="-25315" y="1925653"/>
                    <a:pt x="5310" y="1757182"/>
                    <a:pt x="0" y="1583053"/>
                  </a:cubicBezTo>
                  <a:cubicBezTo>
                    <a:pt x="-5310" y="1408924"/>
                    <a:pt x="41988" y="1184300"/>
                    <a:pt x="0" y="1064019"/>
                  </a:cubicBezTo>
                  <a:cubicBezTo>
                    <a:pt x="-41988" y="943738"/>
                    <a:pt x="42395" y="766369"/>
                    <a:pt x="0" y="596889"/>
                  </a:cubicBezTo>
                  <a:cubicBezTo>
                    <a:pt x="-42395" y="427409"/>
                    <a:pt x="59532" y="232035"/>
                    <a:pt x="0" y="0"/>
                  </a:cubicBezTo>
                  <a:close/>
                </a:path>
                <a:path w="2779295" h="2595169" stroke="0" extrusionOk="0">
                  <a:moveTo>
                    <a:pt x="0" y="0"/>
                  </a:moveTo>
                  <a:cubicBezTo>
                    <a:pt x="181005" y="-14972"/>
                    <a:pt x="324377" y="36446"/>
                    <a:pt x="611445" y="0"/>
                  </a:cubicBezTo>
                  <a:cubicBezTo>
                    <a:pt x="898514" y="-36446"/>
                    <a:pt x="1043668" y="9495"/>
                    <a:pt x="1195097" y="0"/>
                  </a:cubicBezTo>
                  <a:cubicBezTo>
                    <a:pt x="1346526" y="-9495"/>
                    <a:pt x="1589831" y="4696"/>
                    <a:pt x="1723163" y="0"/>
                  </a:cubicBezTo>
                  <a:cubicBezTo>
                    <a:pt x="1856495" y="-4696"/>
                    <a:pt x="2087871" y="8400"/>
                    <a:pt x="2223436" y="0"/>
                  </a:cubicBezTo>
                  <a:cubicBezTo>
                    <a:pt x="2359001" y="-8400"/>
                    <a:pt x="2534337" y="6284"/>
                    <a:pt x="2779295" y="0"/>
                  </a:cubicBezTo>
                  <a:cubicBezTo>
                    <a:pt x="2837725" y="131881"/>
                    <a:pt x="2722737" y="369267"/>
                    <a:pt x="2779295" y="519034"/>
                  </a:cubicBezTo>
                  <a:cubicBezTo>
                    <a:pt x="2835853" y="668801"/>
                    <a:pt x="2725058" y="833122"/>
                    <a:pt x="2779295" y="1089971"/>
                  </a:cubicBezTo>
                  <a:cubicBezTo>
                    <a:pt x="2833532" y="1346820"/>
                    <a:pt x="2751935" y="1367534"/>
                    <a:pt x="2779295" y="1634956"/>
                  </a:cubicBezTo>
                  <a:cubicBezTo>
                    <a:pt x="2806655" y="1902379"/>
                    <a:pt x="2759316" y="1889063"/>
                    <a:pt x="2779295" y="2128039"/>
                  </a:cubicBezTo>
                  <a:cubicBezTo>
                    <a:pt x="2799274" y="2367015"/>
                    <a:pt x="2776783" y="2482368"/>
                    <a:pt x="2779295" y="2595169"/>
                  </a:cubicBezTo>
                  <a:cubicBezTo>
                    <a:pt x="2489751" y="2615160"/>
                    <a:pt x="2354582" y="2574496"/>
                    <a:pt x="2195643" y="2595169"/>
                  </a:cubicBezTo>
                  <a:cubicBezTo>
                    <a:pt x="2036704" y="2615842"/>
                    <a:pt x="1809237" y="2568904"/>
                    <a:pt x="1584198" y="2595169"/>
                  </a:cubicBezTo>
                  <a:cubicBezTo>
                    <a:pt x="1359160" y="2621434"/>
                    <a:pt x="1122893" y="2586056"/>
                    <a:pt x="1000546" y="2595169"/>
                  </a:cubicBezTo>
                  <a:cubicBezTo>
                    <a:pt x="878199" y="2604282"/>
                    <a:pt x="277244" y="2537933"/>
                    <a:pt x="0" y="2595169"/>
                  </a:cubicBezTo>
                  <a:cubicBezTo>
                    <a:pt x="-23831" y="2411343"/>
                    <a:pt x="51392" y="2317313"/>
                    <a:pt x="0" y="2076135"/>
                  </a:cubicBezTo>
                  <a:cubicBezTo>
                    <a:pt x="-51392" y="1834957"/>
                    <a:pt x="48611" y="1647877"/>
                    <a:pt x="0" y="1531150"/>
                  </a:cubicBezTo>
                  <a:cubicBezTo>
                    <a:pt x="-48611" y="1414424"/>
                    <a:pt x="44317" y="1231355"/>
                    <a:pt x="0" y="960213"/>
                  </a:cubicBezTo>
                  <a:cubicBezTo>
                    <a:pt x="-44317" y="689071"/>
                    <a:pt x="34478" y="264322"/>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913503214">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oAutofit/>
            </a:bodyPr>
            <a:lstStyle/>
            <a:p>
              <a:r>
                <a:rPr lang="en-GB" sz="2800" b="1" noProof="0" dirty="0">
                  <a:solidFill>
                    <a:srgbClr val="FFC000"/>
                  </a:solidFill>
                  <a:latin typeface="Amasis MT Pro Black" panose="02040A04050005020304" pitchFamily="18" charset="0"/>
                </a:rPr>
                <a:t>NO</a:t>
              </a:r>
              <a:endParaRPr lang="en-GB" sz="1800" b="1" i="0" u="none" strike="noStrike" baseline="0" noProof="0" dirty="0">
                <a:solidFill>
                  <a:srgbClr val="FFC000"/>
                </a:solidFill>
                <a:latin typeface="Amasis MT Pro Black" panose="02040A04050005020304" pitchFamily="18" charset="0"/>
              </a:endParaRPr>
            </a:p>
            <a:p>
              <a:r>
                <a:rPr lang="en-GB" sz="1800" b="0" i="0" u="none" strike="noStrike" baseline="0" noProof="0" dirty="0">
                  <a:latin typeface="Liberation Serif" panose="02020603050405020304" pitchFamily="18" charset="0"/>
                </a:rPr>
                <a:t>“The return on ownerless capital can […], if not retained, </a:t>
              </a:r>
              <a:r>
                <a:rPr lang="en-GB" sz="1800" b="1" i="0" u="none" strike="noStrike" baseline="0" noProof="0" dirty="0">
                  <a:latin typeface="Liberation Serif" panose="02020603050405020304" pitchFamily="18" charset="0"/>
                </a:rPr>
                <a:t>only be given as gifts </a:t>
              </a:r>
              <a:r>
                <a:rPr lang="en-GB" sz="1800" b="0" i="0" u="none" strike="noStrike" baseline="0" noProof="0" dirty="0">
                  <a:latin typeface="Liberation Serif" panose="02020603050405020304" pitchFamily="18" charset="0"/>
                </a:rPr>
                <a:t>(donations) to non-profit purposes”</a:t>
              </a:r>
              <a:endParaRPr lang="en-GB" noProof="0" dirty="0">
                <a:latin typeface="Liberation Serif" panose="02020603050405020304" pitchFamily="18" charset="0"/>
              </a:endParaRPr>
            </a:p>
          </p:txBody>
        </p:sp>
        <p:pic>
          <p:nvPicPr>
            <p:cNvPr id="41" name="Immagine 40">
              <a:extLst>
                <a:ext uri="{FF2B5EF4-FFF2-40B4-BE49-F238E27FC236}">
                  <a16:creationId xmlns:a16="http://schemas.microsoft.com/office/drawing/2014/main" id="{024B3781-C7A0-4242-D185-0433374D9B61}"/>
                </a:ext>
              </a:extLst>
            </p:cNvPr>
            <p:cNvPicPr>
              <a:picLocks noChangeAspect="1"/>
            </p:cNvPicPr>
            <p:nvPr/>
          </p:nvPicPr>
          <p:blipFill>
            <a:blip r:embed="rId5"/>
            <a:stretch>
              <a:fillRect/>
            </a:stretch>
          </p:blipFill>
          <p:spPr>
            <a:xfrm>
              <a:off x="10250960" y="3518464"/>
              <a:ext cx="1826795" cy="869484"/>
            </a:xfrm>
            <a:prstGeom prst="rect">
              <a:avLst/>
            </a:prstGeom>
          </p:spPr>
        </p:pic>
      </p:grpSp>
    </p:spTree>
    <p:extLst>
      <p:ext uri="{BB962C8B-B14F-4D97-AF65-F5344CB8AC3E}">
        <p14:creationId xmlns:p14="http://schemas.microsoft.com/office/powerpoint/2010/main" val="2751997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1+#ppt_w/2"/>
                                          </p:val>
                                        </p:tav>
                                        <p:tav tm="100000">
                                          <p:val>
                                            <p:strVal val="#ppt_x"/>
                                          </p:val>
                                        </p:tav>
                                      </p:tavLst>
                                    </p:anim>
                                    <p:anim calcmode="lin" valueType="num">
                                      <p:cBhvr additive="base">
                                        <p:cTn id="58" dur="500" fill="hold"/>
                                        <p:tgtEl>
                                          <p:spTgt spid="38"/>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2" presetClass="entr" presetSubtype="2" fill="hold" nodeType="afterEffect">
                                  <p:stCondLst>
                                    <p:cond delay="50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500" fill="hold"/>
                                        <p:tgtEl>
                                          <p:spTgt spid="53"/>
                                        </p:tgtEl>
                                        <p:attrNameLst>
                                          <p:attrName>ppt_x</p:attrName>
                                        </p:attrNameLst>
                                      </p:cBhvr>
                                      <p:tavLst>
                                        <p:tav tm="0">
                                          <p:val>
                                            <p:strVal val="1+#ppt_w/2"/>
                                          </p:val>
                                        </p:tav>
                                        <p:tav tm="100000">
                                          <p:val>
                                            <p:strVal val="#ppt_x"/>
                                          </p:val>
                                        </p:tav>
                                      </p:tavLst>
                                    </p:anim>
                                    <p:anim calcmode="lin" valueType="num">
                                      <p:cBhvr additive="base">
                                        <p:cTn id="63"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C6B82EEF-A5AA-74EE-7F2C-790AE01BDA3A}"/>
              </a:ext>
            </a:extLst>
          </p:cNvPr>
          <p:cNvPicPr>
            <a:picLocks noChangeAspect="1"/>
          </p:cNvPicPr>
          <p:nvPr/>
        </p:nvPicPr>
        <p:blipFill>
          <a:blip r:embed="rId3">
            <a:duotone>
              <a:schemeClr val="accent1">
                <a:shade val="45000"/>
                <a:satMod val="135000"/>
              </a:schemeClr>
              <a:prstClr val="white"/>
            </a:duotone>
          </a:blip>
          <a:srcRect t="34286" r="30855" b="33685"/>
          <a:stretch/>
        </p:blipFill>
        <p:spPr>
          <a:xfrm>
            <a:off x="1730156" y="3902950"/>
            <a:ext cx="7112929" cy="2262296"/>
          </a:xfrm>
          <a:prstGeom prst="rect">
            <a:avLst/>
          </a:prstGeom>
        </p:spPr>
      </p:pic>
      <p:pic>
        <p:nvPicPr>
          <p:cNvPr id="22" name="Immagine 21">
            <a:extLst>
              <a:ext uri="{FF2B5EF4-FFF2-40B4-BE49-F238E27FC236}">
                <a16:creationId xmlns:a16="http://schemas.microsoft.com/office/drawing/2014/main" id="{4535FF75-A28C-9691-B15A-1CC9C27F60CD}"/>
              </a:ext>
            </a:extLst>
          </p:cNvPr>
          <p:cNvPicPr>
            <a:picLocks noChangeAspect="1"/>
          </p:cNvPicPr>
          <p:nvPr/>
        </p:nvPicPr>
        <p:blipFill>
          <a:blip r:embed="rId3">
            <a:duotone>
              <a:schemeClr val="accent1">
                <a:shade val="45000"/>
                <a:satMod val="135000"/>
              </a:schemeClr>
              <a:prstClr val="white"/>
            </a:duotone>
          </a:blip>
          <a:srcRect t="34286" r="30855" b="10385"/>
          <a:stretch/>
        </p:blipFill>
        <p:spPr>
          <a:xfrm>
            <a:off x="1730154" y="2268780"/>
            <a:ext cx="7112929" cy="3908073"/>
          </a:xfrm>
          <a:prstGeom prst="rect">
            <a:avLst/>
          </a:prstGeom>
        </p:spPr>
      </p:pic>
      <p:pic>
        <p:nvPicPr>
          <p:cNvPr id="21" name="Immagine 20">
            <a:extLst>
              <a:ext uri="{FF2B5EF4-FFF2-40B4-BE49-F238E27FC236}">
                <a16:creationId xmlns:a16="http://schemas.microsoft.com/office/drawing/2014/main" id="{66EAF283-2174-4C46-FA48-A65AB5BCEE93}"/>
              </a:ext>
            </a:extLst>
          </p:cNvPr>
          <p:cNvPicPr>
            <a:picLocks noChangeAspect="1"/>
          </p:cNvPicPr>
          <p:nvPr/>
        </p:nvPicPr>
        <p:blipFill>
          <a:blip r:embed="rId3">
            <a:duotone>
              <a:schemeClr val="accent1">
                <a:shade val="45000"/>
                <a:satMod val="135000"/>
              </a:schemeClr>
              <a:prstClr val="white"/>
            </a:duotone>
          </a:blip>
          <a:srcRect t="34287" r="30855"/>
          <a:stretch/>
        </p:blipFill>
        <p:spPr>
          <a:xfrm>
            <a:off x="1730151" y="1546888"/>
            <a:ext cx="7112929" cy="4641577"/>
          </a:xfrm>
          <a:prstGeom prst="rect">
            <a:avLst/>
          </a:prstGeom>
        </p:spPr>
      </p:pic>
      <p:sp>
        <p:nvSpPr>
          <p:cNvPr id="2" name="Titolo 1">
            <a:extLst>
              <a:ext uri="{FF2B5EF4-FFF2-40B4-BE49-F238E27FC236}">
                <a16:creationId xmlns:a16="http://schemas.microsoft.com/office/drawing/2014/main" id="{BEB7F38C-B1B1-AAC8-9E45-9C8603FC490F}"/>
              </a:ext>
            </a:extLst>
          </p:cNvPr>
          <p:cNvSpPr>
            <a:spLocks noGrp="1"/>
          </p:cNvSpPr>
          <p:nvPr>
            <p:ph type="title"/>
          </p:nvPr>
        </p:nvSpPr>
        <p:spPr/>
        <p:txBody>
          <a:bodyPr/>
          <a:lstStyle/>
          <a:p>
            <a:r>
              <a:rPr lang="en-GB" noProof="0" dirty="0"/>
              <a:t>The key issue: How losses get covered</a:t>
            </a:r>
          </a:p>
        </p:txBody>
      </p:sp>
      <p:sp>
        <p:nvSpPr>
          <p:cNvPr id="3" name="Segnaposto numero diapositiva 2">
            <a:extLst>
              <a:ext uri="{FF2B5EF4-FFF2-40B4-BE49-F238E27FC236}">
                <a16:creationId xmlns:a16="http://schemas.microsoft.com/office/drawing/2014/main" id="{E354DA54-5B70-E030-58B6-C7CB0158EAD5}"/>
              </a:ext>
            </a:extLst>
          </p:cNvPr>
          <p:cNvSpPr>
            <a:spLocks noGrp="1"/>
          </p:cNvSpPr>
          <p:nvPr>
            <p:ph type="sldNum" idx="12"/>
          </p:nvPr>
        </p:nvSpPr>
        <p:spPr/>
        <p:txBody>
          <a:bodyPr/>
          <a:lstStyle/>
          <a:p>
            <a:r>
              <a:rPr lang="en-GB" noProof="0" dirty="0"/>
              <a:t>: </a:t>
            </a:r>
            <a:fld id="{00000000-1234-1234-1234-123412341234}" type="slidenum">
              <a:rPr lang="en-GB" noProof="0" smtClean="0"/>
              <a:pPr/>
              <a:t>7</a:t>
            </a:fld>
            <a:endParaRPr lang="en-GB" noProof="0" dirty="0"/>
          </a:p>
        </p:txBody>
      </p:sp>
      <p:cxnSp>
        <p:nvCxnSpPr>
          <p:cNvPr id="4" name="Connettore 2 3">
            <a:extLst>
              <a:ext uri="{FF2B5EF4-FFF2-40B4-BE49-F238E27FC236}">
                <a16:creationId xmlns:a16="http://schemas.microsoft.com/office/drawing/2014/main" id="{727A69A2-B8B4-92E1-9D39-3AD240DE080B}"/>
              </a:ext>
            </a:extLst>
          </p:cNvPr>
          <p:cNvCxnSpPr>
            <a:cxnSpLocks/>
          </p:cNvCxnSpPr>
          <p:nvPr/>
        </p:nvCxnSpPr>
        <p:spPr>
          <a:xfrm flipV="1">
            <a:off x="1705058" y="1335707"/>
            <a:ext cx="0" cy="4841148"/>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5" name="Connettore 2 4">
            <a:extLst>
              <a:ext uri="{FF2B5EF4-FFF2-40B4-BE49-F238E27FC236}">
                <a16:creationId xmlns:a16="http://schemas.microsoft.com/office/drawing/2014/main" id="{8E7FCDF9-00C9-3F9D-93C9-180D255FFE36}"/>
              </a:ext>
            </a:extLst>
          </p:cNvPr>
          <p:cNvCxnSpPr/>
          <p:nvPr/>
        </p:nvCxnSpPr>
        <p:spPr>
          <a:xfrm>
            <a:off x="1705055" y="6176855"/>
            <a:ext cx="6967960" cy="0"/>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6" name="CasellaDiTesto 5">
            <a:extLst>
              <a:ext uri="{FF2B5EF4-FFF2-40B4-BE49-F238E27FC236}">
                <a16:creationId xmlns:a16="http://schemas.microsoft.com/office/drawing/2014/main" id="{A733F34F-C20A-D94C-FAF5-4D8D984998BC}"/>
              </a:ext>
            </a:extLst>
          </p:cNvPr>
          <p:cNvSpPr txBox="1"/>
          <p:nvPr/>
        </p:nvSpPr>
        <p:spPr>
          <a:xfrm>
            <a:off x="755606" y="1335707"/>
            <a:ext cx="779381" cy="1015663"/>
          </a:xfrm>
          <a:prstGeom prst="rect">
            <a:avLst/>
          </a:prstGeom>
          <a:noFill/>
        </p:spPr>
        <p:txBody>
          <a:bodyPr wrap="none" rtlCol="0">
            <a:spAutoFit/>
          </a:bodyPr>
          <a:lstStyle/>
          <a:p>
            <a:pPr algn="r"/>
            <a:r>
              <a:rPr lang="en-GB" sz="2000" noProof="0" dirty="0">
                <a:solidFill>
                  <a:schemeClr val="bg1"/>
                </a:solidFill>
                <a:latin typeface="Twentieth Century" panose="020B0604020202020204" charset="0"/>
              </a:rPr>
              <a:t>Level </a:t>
            </a:r>
            <a:br>
              <a:rPr lang="en-GB" sz="2000" noProof="0" dirty="0">
                <a:solidFill>
                  <a:schemeClr val="bg1"/>
                </a:solidFill>
                <a:latin typeface="Twentieth Century" panose="020B0604020202020204" charset="0"/>
              </a:rPr>
            </a:br>
            <a:r>
              <a:rPr lang="en-GB" sz="2000" noProof="0" dirty="0">
                <a:solidFill>
                  <a:schemeClr val="bg1"/>
                </a:solidFill>
                <a:latin typeface="Twentieth Century" panose="020B0604020202020204" charset="0"/>
              </a:rPr>
              <a:t>of </a:t>
            </a:r>
            <a:br>
              <a:rPr lang="en-GB" sz="2000" noProof="0" dirty="0">
                <a:solidFill>
                  <a:schemeClr val="bg1"/>
                </a:solidFill>
                <a:latin typeface="Twentieth Century" panose="020B0604020202020204" charset="0"/>
              </a:rPr>
            </a:br>
            <a:r>
              <a:rPr lang="en-GB" sz="2000" noProof="0" dirty="0">
                <a:solidFill>
                  <a:schemeClr val="bg1"/>
                </a:solidFill>
                <a:latin typeface="Twentieth Century" panose="020B0604020202020204" charset="0"/>
              </a:rPr>
              <a:t>losses</a:t>
            </a:r>
          </a:p>
        </p:txBody>
      </p:sp>
      <p:sp>
        <p:nvSpPr>
          <p:cNvPr id="7" name="CasellaDiTesto 6">
            <a:extLst>
              <a:ext uri="{FF2B5EF4-FFF2-40B4-BE49-F238E27FC236}">
                <a16:creationId xmlns:a16="http://schemas.microsoft.com/office/drawing/2014/main" id="{E54EA558-8186-1CAF-8BF0-F487FCE447AB}"/>
              </a:ext>
            </a:extLst>
          </p:cNvPr>
          <p:cNvSpPr txBox="1"/>
          <p:nvPr/>
        </p:nvSpPr>
        <p:spPr>
          <a:xfrm>
            <a:off x="2389893" y="6306106"/>
            <a:ext cx="5899372" cy="400110"/>
          </a:xfrm>
          <a:prstGeom prst="rect">
            <a:avLst/>
          </a:prstGeom>
          <a:noFill/>
        </p:spPr>
        <p:txBody>
          <a:bodyPr wrap="none" rtlCol="0">
            <a:spAutoFit/>
          </a:bodyPr>
          <a:lstStyle/>
          <a:p>
            <a:r>
              <a:rPr lang="en-GB" sz="2000" noProof="0" dirty="0">
                <a:solidFill>
                  <a:schemeClr val="bg1"/>
                </a:solidFill>
                <a:latin typeface="Twentieth Century" panose="020B0604020202020204" charset="0"/>
              </a:rPr>
              <a:t>Priority in absorbing losses (items on the left are hit first)</a:t>
            </a:r>
          </a:p>
        </p:txBody>
      </p:sp>
      <p:sp>
        <p:nvSpPr>
          <p:cNvPr id="8" name="Rettangolo con angoli arrotondati 7">
            <a:extLst>
              <a:ext uri="{FF2B5EF4-FFF2-40B4-BE49-F238E27FC236}">
                <a16:creationId xmlns:a16="http://schemas.microsoft.com/office/drawing/2014/main" id="{D0F45A3B-99BE-824B-0FF7-0E2D5F08459B}"/>
              </a:ext>
            </a:extLst>
          </p:cNvPr>
          <p:cNvSpPr/>
          <p:nvPr/>
        </p:nvSpPr>
        <p:spPr>
          <a:xfrm>
            <a:off x="2084984" y="3892557"/>
            <a:ext cx="1935010" cy="2284297"/>
          </a:xfrm>
          <a:prstGeom prst="roundRect">
            <a:avLst>
              <a:gd name="adj" fmla="val 6498"/>
            </a:avLst>
          </a:prstGeom>
          <a:ln>
            <a:noFill/>
          </a:ln>
        </p:spPr>
        <p:style>
          <a:lnRef idx="2">
            <a:schemeClr val="accent1"/>
          </a:lnRef>
          <a:fillRef idx="1">
            <a:schemeClr val="lt1"/>
          </a:fillRef>
          <a:effectRef idx="0">
            <a:schemeClr val="accent1"/>
          </a:effectRef>
          <a:fontRef idx="minor">
            <a:schemeClr val="dk1"/>
          </a:fontRef>
        </p:style>
        <p:txBody>
          <a:bodyPr vert="horz" rtlCol="0" anchor="b" anchorCtr="0"/>
          <a:lstStyle/>
          <a:p>
            <a:pPr algn="ctr"/>
            <a:r>
              <a:rPr lang="en-GB" sz="1400" i="1" noProof="0" dirty="0">
                <a:latin typeface="Twentieth Century" panose="020B0604020202020204" charset="0"/>
              </a:rPr>
              <a:t>On a pro rata basis</a:t>
            </a:r>
          </a:p>
        </p:txBody>
      </p:sp>
      <p:sp>
        <p:nvSpPr>
          <p:cNvPr id="9" name="Rettangolo con angoli arrotondati 8">
            <a:extLst>
              <a:ext uri="{FF2B5EF4-FFF2-40B4-BE49-F238E27FC236}">
                <a16:creationId xmlns:a16="http://schemas.microsoft.com/office/drawing/2014/main" id="{9BE6D343-9AD3-82D5-4054-ACEDAE08CE74}"/>
              </a:ext>
            </a:extLst>
          </p:cNvPr>
          <p:cNvSpPr/>
          <p:nvPr/>
        </p:nvSpPr>
        <p:spPr>
          <a:xfrm>
            <a:off x="2142789" y="3935150"/>
            <a:ext cx="1819400" cy="600723"/>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Primary capital</a:t>
            </a:r>
          </a:p>
        </p:txBody>
      </p:sp>
      <p:sp>
        <p:nvSpPr>
          <p:cNvPr id="10" name="Rettangolo con angoli arrotondati 9">
            <a:extLst>
              <a:ext uri="{FF2B5EF4-FFF2-40B4-BE49-F238E27FC236}">
                <a16:creationId xmlns:a16="http://schemas.microsoft.com/office/drawing/2014/main" id="{387868CA-3A44-29EE-C27E-8E6EF9C1AA08}"/>
              </a:ext>
            </a:extLst>
          </p:cNvPr>
          <p:cNvSpPr/>
          <p:nvPr/>
        </p:nvSpPr>
        <p:spPr>
          <a:xfrm>
            <a:off x="2142789" y="4614889"/>
            <a:ext cx="1819400" cy="600723"/>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Donations fund</a:t>
            </a:r>
          </a:p>
        </p:txBody>
      </p:sp>
      <p:sp>
        <p:nvSpPr>
          <p:cNvPr id="11" name="Rettangolo con angoli arrotondati 10">
            <a:extLst>
              <a:ext uri="{FF2B5EF4-FFF2-40B4-BE49-F238E27FC236}">
                <a16:creationId xmlns:a16="http://schemas.microsoft.com/office/drawing/2014/main" id="{236AFABD-BEEC-B2A4-C4EE-D0E8FFB7B16D}"/>
              </a:ext>
            </a:extLst>
          </p:cNvPr>
          <p:cNvSpPr/>
          <p:nvPr/>
        </p:nvSpPr>
        <p:spPr>
          <a:xfrm>
            <a:off x="2142789" y="5275772"/>
            <a:ext cx="1819400" cy="600723"/>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Equalisation reserve</a:t>
            </a:r>
          </a:p>
        </p:txBody>
      </p:sp>
      <p:sp>
        <p:nvSpPr>
          <p:cNvPr id="12" name="Rettangolo con angoli arrotondati 11">
            <a:extLst>
              <a:ext uri="{FF2B5EF4-FFF2-40B4-BE49-F238E27FC236}">
                <a16:creationId xmlns:a16="http://schemas.microsoft.com/office/drawing/2014/main" id="{508D46D2-CCD1-9F37-C8C7-0A713E3F15C7}"/>
              </a:ext>
            </a:extLst>
          </p:cNvPr>
          <p:cNvSpPr/>
          <p:nvPr/>
        </p:nvSpPr>
        <p:spPr>
          <a:xfrm>
            <a:off x="4221532" y="2270906"/>
            <a:ext cx="1935010" cy="1645388"/>
          </a:xfrm>
          <a:prstGeom prst="roundRect">
            <a:avLst>
              <a:gd name="adj" fmla="val 6498"/>
            </a:avLst>
          </a:prstGeom>
          <a:ln>
            <a:noFill/>
          </a:ln>
        </p:spPr>
        <p:style>
          <a:lnRef idx="2">
            <a:schemeClr val="accent1"/>
          </a:lnRef>
          <a:fillRef idx="1">
            <a:schemeClr val="lt1"/>
          </a:fillRef>
          <a:effectRef idx="0">
            <a:schemeClr val="accent1"/>
          </a:effectRef>
          <a:fontRef idx="minor">
            <a:schemeClr val="dk1"/>
          </a:fontRef>
        </p:style>
        <p:txBody>
          <a:bodyPr vert="horz" rtlCol="0" anchor="b" anchorCtr="0"/>
          <a:lstStyle/>
          <a:p>
            <a:pPr algn="ctr"/>
            <a:r>
              <a:rPr lang="en-GB" sz="1400" i="1" noProof="0" dirty="0">
                <a:latin typeface="Twentieth Century" panose="020B0604020202020204" charset="0"/>
              </a:rPr>
              <a:t>On a pro rata basis</a:t>
            </a:r>
          </a:p>
        </p:txBody>
      </p:sp>
      <p:sp>
        <p:nvSpPr>
          <p:cNvPr id="13" name="Rettangolo con angoli arrotondati 12">
            <a:extLst>
              <a:ext uri="{FF2B5EF4-FFF2-40B4-BE49-F238E27FC236}">
                <a16:creationId xmlns:a16="http://schemas.microsoft.com/office/drawing/2014/main" id="{785CE47C-B8E0-44DA-20F6-1A59872285AD}"/>
              </a:ext>
            </a:extLst>
          </p:cNvPr>
          <p:cNvSpPr/>
          <p:nvPr/>
        </p:nvSpPr>
        <p:spPr>
          <a:xfrm>
            <a:off x="4279337" y="2354328"/>
            <a:ext cx="1819400" cy="600723"/>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Compensation fund</a:t>
            </a:r>
          </a:p>
        </p:txBody>
      </p:sp>
      <p:sp>
        <p:nvSpPr>
          <p:cNvPr id="14" name="Rettangolo con angoli arrotondati 13">
            <a:extLst>
              <a:ext uri="{FF2B5EF4-FFF2-40B4-BE49-F238E27FC236}">
                <a16:creationId xmlns:a16="http://schemas.microsoft.com/office/drawing/2014/main" id="{5FF45322-DD6A-49B8-D2FE-6CB86724D989}"/>
              </a:ext>
            </a:extLst>
          </p:cNvPr>
          <p:cNvSpPr/>
          <p:nvPr/>
        </p:nvSpPr>
        <p:spPr>
          <a:xfrm>
            <a:off x="4279337" y="3015211"/>
            <a:ext cx="1819400" cy="600723"/>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1800" noProof="0" dirty="0">
                <a:latin typeface="Twentieth Century" panose="020B0604020202020204" charset="0"/>
              </a:rPr>
              <a:t>Premium reserve</a:t>
            </a:r>
          </a:p>
        </p:txBody>
      </p:sp>
      <p:sp>
        <p:nvSpPr>
          <p:cNvPr id="15" name="Rettangolo con angoli arrotondati 14">
            <a:extLst>
              <a:ext uri="{FF2B5EF4-FFF2-40B4-BE49-F238E27FC236}">
                <a16:creationId xmlns:a16="http://schemas.microsoft.com/office/drawing/2014/main" id="{BD94B476-679E-C085-9969-6B9CAA8409B0}"/>
              </a:ext>
            </a:extLst>
          </p:cNvPr>
          <p:cNvSpPr/>
          <p:nvPr/>
        </p:nvSpPr>
        <p:spPr>
          <a:xfrm>
            <a:off x="6334930" y="1670183"/>
            <a:ext cx="1819400" cy="600723"/>
          </a:xfrm>
          <a:prstGeom prst="round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vert="horz" rtlCol="0" anchor="ctr"/>
          <a:lstStyle/>
          <a:p>
            <a:pPr algn="ctr"/>
            <a:r>
              <a:rPr lang="en-GB" sz="2000" b="1" noProof="0" dirty="0">
                <a:latin typeface="Tw Cen MT" panose="020B0602020104020603" pitchFamily="34" charset="0"/>
              </a:rPr>
              <a:t>Equity certificates</a:t>
            </a:r>
          </a:p>
        </p:txBody>
      </p:sp>
      <p:sp>
        <p:nvSpPr>
          <p:cNvPr id="18" name="CasellaDiTesto 17">
            <a:extLst>
              <a:ext uri="{FF2B5EF4-FFF2-40B4-BE49-F238E27FC236}">
                <a16:creationId xmlns:a16="http://schemas.microsoft.com/office/drawing/2014/main" id="{740756FB-BB5B-B677-BE26-14EE34877251}"/>
              </a:ext>
            </a:extLst>
          </p:cNvPr>
          <p:cNvSpPr txBox="1"/>
          <p:nvPr/>
        </p:nvSpPr>
        <p:spPr>
          <a:xfrm rot="20651876">
            <a:off x="7676148" y="3375467"/>
            <a:ext cx="3356811" cy="1938992"/>
          </a:xfrm>
          <a:custGeom>
            <a:avLst/>
            <a:gdLst>
              <a:gd name="connsiteX0" fmla="*/ 0 w 3356811"/>
              <a:gd name="connsiteY0" fmla="*/ 0 h 1938992"/>
              <a:gd name="connsiteX1" fmla="*/ 626605 w 3356811"/>
              <a:gd name="connsiteY1" fmla="*/ 0 h 1938992"/>
              <a:gd name="connsiteX2" fmla="*/ 1085369 w 3356811"/>
              <a:gd name="connsiteY2" fmla="*/ 0 h 1938992"/>
              <a:gd name="connsiteX3" fmla="*/ 1577701 w 3356811"/>
              <a:gd name="connsiteY3" fmla="*/ 0 h 1938992"/>
              <a:gd name="connsiteX4" fmla="*/ 2103602 w 3356811"/>
              <a:gd name="connsiteY4" fmla="*/ 0 h 1938992"/>
              <a:gd name="connsiteX5" fmla="*/ 2696638 w 3356811"/>
              <a:gd name="connsiteY5" fmla="*/ 0 h 1938992"/>
              <a:gd name="connsiteX6" fmla="*/ 3356811 w 3356811"/>
              <a:gd name="connsiteY6" fmla="*/ 0 h 1938992"/>
              <a:gd name="connsiteX7" fmla="*/ 3356811 w 3356811"/>
              <a:gd name="connsiteY7" fmla="*/ 465358 h 1938992"/>
              <a:gd name="connsiteX8" fmla="*/ 3356811 w 3356811"/>
              <a:gd name="connsiteY8" fmla="*/ 930716 h 1938992"/>
              <a:gd name="connsiteX9" fmla="*/ 3356811 w 3356811"/>
              <a:gd name="connsiteY9" fmla="*/ 1396074 h 1938992"/>
              <a:gd name="connsiteX10" fmla="*/ 3356811 w 3356811"/>
              <a:gd name="connsiteY10" fmla="*/ 1938992 h 1938992"/>
              <a:gd name="connsiteX11" fmla="*/ 2763774 w 3356811"/>
              <a:gd name="connsiteY11" fmla="*/ 1938992 h 1938992"/>
              <a:gd name="connsiteX12" fmla="*/ 2305010 w 3356811"/>
              <a:gd name="connsiteY12" fmla="*/ 1938992 h 1938992"/>
              <a:gd name="connsiteX13" fmla="*/ 1745542 w 3356811"/>
              <a:gd name="connsiteY13" fmla="*/ 1938992 h 1938992"/>
              <a:gd name="connsiteX14" fmla="*/ 1286778 w 3356811"/>
              <a:gd name="connsiteY14" fmla="*/ 1938992 h 1938992"/>
              <a:gd name="connsiteX15" fmla="*/ 660173 w 3356811"/>
              <a:gd name="connsiteY15" fmla="*/ 1938992 h 1938992"/>
              <a:gd name="connsiteX16" fmla="*/ 0 w 3356811"/>
              <a:gd name="connsiteY16" fmla="*/ 1938992 h 1938992"/>
              <a:gd name="connsiteX17" fmla="*/ 0 w 3356811"/>
              <a:gd name="connsiteY17" fmla="*/ 1493024 h 1938992"/>
              <a:gd name="connsiteX18" fmla="*/ 0 w 3356811"/>
              <a:gd name="connsiteY18" fmla="*/ 1047056 h 1938992"/>
              <a:gd name="connsiteX19" fmla="*/ 0 w 3356811"/>
              <a:gd name="connsiteY19" fmla="*/ 620477 h 1938992"/>
              <a:gd name="connsiteX20" fmla="*/ 0 w 3356811"/>
              <a:gd name="connsiteY20"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6811" h="1938992" fill="none" extrusionOk="0">
                <a:moveTo>
                  <a:pt x="0" y="0"/>
                </a:moveTo>
                <a:cubicBezTo>
                  <a:pt x="214750" y="-15020"/>
                  <a:pt x="427596" y="47481"/>
                  <a:pt x="626605" y="0"/>
                </a:cubicBezTo>
                <a:cubicBezTo>
                  <a:pt x="825614" y="-47481"/>
                  <a:pt x="897916" y="51954"/>
                  <a:pt x="1085369" y="0"/>
                </a:cubicBezTo>
                <a:cubicBezTo>
                  <a:pt x="1272822" y="-51954"/>
                  <a:pt x="1465246" y="36500"/>
                  <a:pt x="1577701" y="0"/>
                </a:cubicBezTo>
                <a:cubicBezTo>
                  <a:pt x="1690156" y="-36500"/>
                  <a:pt x="1898096" y="26501"/>
                  <a:pt x="2103602" y="0"/>
                </a:cubicBezTo>
                <a:cubicBezTo>
                  <a:pt x="2309108" y="-26501"/>
                  <a:pt x="2569945" y="51472"/>
                  <a:pt x="2696638" y="0"/>
                </a:cubicBezTo>
                <a:cubicBezTo>
                  <a:pt x="2823331" y="-51472"/>
                  <a:pt x="3177618" y="6143"/>
                  <a:pt x="3356811" y="0"/>
                </a:cubicBezTo>
                <a:cubicBezTo>
                  <a:pt x="3398793" y="169247"/>
                  <a:pt x="3302918" y="320888"/>
                  <a:pt x="3356811" y="465358"/>
                </a:cubicBezTo>
                <a:cubicBezTo>
                  <a:pt x="3410704" y="609828"/>
                  <a:pt x="3323777" y="803488"/>
                  <a:pt x="3356811" y="930716"/>
                </a:cubicBezTo>
                <a:cubicBezTo>
                  <a:pt x="3389845" y="1057944"/>
                  <a:pt x="3325938" y="1168892"/>
                  <a:pt x="3356811" y="1396074"/>
                </a:cubicBezTo>
                <a:cubicBezTo>
                  <a:pt x="3387684" y="1623256"/>
                  <a:pt x="3350709" y="1679524"/>
                  <a:pt x="3356811" y="1938992"/>
                </a:cubicBezTo>
                <a:cubicBezTo>
                  <a:pt x="3085851" y="1942315"/>
                  <a:pt x="2967974" y="1919159"/>
                  <a:pt x="2763774" y="1938992"/>
                </a:cubicBezTo>
                <a:cubicBezTo>
                  <a:pt x="2559574" y="1958825"/>
                  <a:pt x="2512845" y="1913155"/>
                  <a:pt x="2305010" y="1938992"/>
                </a:cubicBezTo>
                <a:cubicBezTo>
                  <a:pt x="2097175" y="1964829"/>
                  <a:pt x="1902415" y="1920275"/>
                  <a:pt x="1745542" y="1938992"/>
                </a:cubicBezTo>
                <a:cubicBezTo>
                  <a:pt x="1588669" y="1957709"/>
                  <a:pt x="1484115" y="1884988"/>
                  <a:pt x="1286778" y="1938992"/>
                </a:cubicBezTo>
                <a:cubicBezTo>
                  <a:pt x="1089441" y="1992996"/>
                  <a:pt x="822619" y="1895286"/>
                  <a:pt x="660173" y="1938992"/>
                </a:cubicBezTo>
                <a:cubicBezTo>
                  <a:pt x="497728" y="1982698"/>
                  <a:pt x="209551" y="1892273"/>
                  <a:pt x="0" y="1938992"/>
                </a:cubicBezTo>
                <a:cubicBezTo>
                  <a:pt x="-6773" y="1786317"/>
                  <a:pt x="48586" y="1606330"/>
                  <a:pt x="0" y="1493024"/>
                </a:cubicBezTo>
                <a:cubicBezTo>
                  <a:pt x="-48586" y="1379718"/>
                  <a:pt x="46018" y="1156770"/>
                  <a:pt x="0" y="1047056"/>
                </a:cubicBezTo>
                <a:cubicBezTo>
                  <a:pt x="-46018" y="937342"/>
                  <a:pt x="35294" y="705795"/>
                  <a:pt x="0" y="620477"/>
                </a:cubicBezTo>
                <a:cubicBezTo>
                  <a:pt x="-35294" y="535159"/>
                  <a:pt x="44805" y="142086"/>
                  <a:pt x="0" y="0"/>
                </a:cubicBezTo>
                <a:close/>
              </a:path>
              <a:path w="3356811" h="1938992" stroke="0" extrusionOk="0">
                <a:moveTo>
                  <a:pt x="0" y="0"/>
                </a:moveTo>
                <a:cubicBezTo>
                  <a:pt x="173486" y="-22657"/>
                  <a:pt x="337539" y="13539"/>
                  <a:pt x="525900" y="0"/>
                </a:cubicBezTo>
                <a:cubicBezTo>
                  <a:pt x="714261" y="-13539"/>
                  <a:pt x="799623" y="32852"/>
                  <a:pt x="1051801" y="0"/>
                </a:cubicBezTo>
                <a:cubicBezTo>
                  <a:pt x="1303979" y="-32852"/>
                  <a:pt x="1386170" y="6522"/>
                  <a:pt x="1510565" y="0"/>
                </a:cubicBezTo>
                <a:cubicBezTo>
                  <a:pt x="1634960" y="-6522"/>
                  <a:pt x="1902547" y="14111"/>
                  <a:pt x="2036465" y="0"/>
                </a:cubicBezTo>
                <a:cubicBezTo>
                  <a:pt x="2170383" y="-14111"/>
                  <a:pt x="2401885" y="54983"/>
                  <a:pt x="2629502" y="0"/>
                </a:cubicBezTo>
                <a:cubicBezTo>
                  <a:pt x="2857119" y="-54983"/>
                  <a:pt x="3096845" y="54459"/>
                  <a:pt x="3356811" y="0"/>
                </a:cubicBezTo>
                <a:cubicBezTo>
                  <a:pt x="3370940" y="196113"/>
                  <a:pt x="3311255" y="296462"/>
                  <a:pt x="3356811" y="523528"/>
                </a:cubicBezTo>
                <a:cubicBezTo>
                  <a:pt x="3402367" y="750594"/>
                  <a:pt x="3338405" y="765666"/>
                  <a:pt x="3356811" y="950106"/>
                </a:cubicBezTo>
                <a:cubicBezTo>
                  <a:pt x="3375217" y="1134546"/>
                  <a:pt x="3345115" y="1180063"/>
                  <a:pt x="3356811" y="1376684"/>
                </a:cubicBezTo>
                <a:cubicBezTo>
                  <a:pt x="3368507" y="1573305"/>
                  <a:pt x="3307796" y="1729038"/>
                  <a:pt x="3356811" y="1938992"/>
                </a:cubicBezTo>
                <a:cubicBezTo>
                  <a:pt x="3193965" y="2012463"/>
                  <a:pt x="2868887" y="1926422"/>
                  <a:pt x="2730206" y="1938992"/>
                </a:cubicBezTo>
                <a:cubicBezTo>
                  <a:pt x="2591526" y="1951562"/>
                  <a:pt x="2354708" y="1869866"/>
                  <a:pt x="2137170" y="1938992"/>
                </a:cubicBezTo>
                <a:cubicBezTo>
                  <a:pt x="1919632" y="2008118"/>
                  <a:pt x="1743667" y="1899939"/>
                  <a:pt x="1611269" y="1938992"/>
                </a:cubicBezTo>
                <a:cubicBezTo>
                  <a:pt x="1478871" y="1978045"/>
                  <a:pt x="1212289" y="1910348"/>
                  <a:pt x="1085369" y="1938992"/>
                </a:cubicBezTo>
                <a:cubicBezTo>
                  <a:pt x="958449" y="1967636"/>
                  <a:pt x="702418" y="1884213"/>
                  <a:pt x="559469" y="1938992"/>
                </a:cubicBezTo>
                <a:cubicBezTo>
                  <a:pt x="416520" y="1993771"/>
                  <a:pt x="193307" y="1880957"/>
                  <a:pt x="0" y="1938992"/>
                </a:cubicBezTo>
                <a:cubicBezTo>
                  <a:pt x="-17793" y="1679122"/>
                  <a:pt x="26602" y="1533516"/>
                  <a:pt x="0" y="1415464"/>
                </a:cubicBezTo>
                <a:cubicBezTo>
                  <a:pt x="-26602" y="1297412"/>
                  <a:pt x="60724" y="1089647"/>
                  <a:pt x="0" y="891936"/>
                </a:cubicBezTo>
                <a:cubicBezTo>
                  <a:pt x="-60724" y="694225"/>
                  <a:pt x="11276" y="570451"/>
                  <a:pt x="0" y="445968"/>
                </a:cubicBezTo>
                <a:cubicBezTo>
                  <a:pt x="-11276" y="321485"/>
                  <a:pt x="32094" y="179046"/>
                  <a:pt x="0" y="0"/>
                </a:cubicBezTo>
                <a:close/>
              </a:path>
            </a:pathLst>
          </a:custGeom>
          <a:solidFill>
            <a:schemeClr val="bg2"/>
          </a:solidFill>
          <a:ln w="38100">
            <a:solidFill>
              <a:schemeClr val="bg1"/>
            </a:solidFill>
            <a:extLst>
              <a:ext uri="{C807C97D-BFC1-408E-A445-0C87EB9F89A2}">
                <ask:lineSketchStyleProps xmlns:ask="http://schemas.microsoft.com/office/drawing/2018/sketchyshapes" sd="2255747093">
                  <a:prstGeom prst="rect">
                    <a:avLst/>
                  </a:prstGeom>
                  <ask:type>
                    <ask:lineSketchScribble/>
                  </ask:type>
                </ask:lineSketchStyleProps>
              </a:ext>
            </a:extLst>
          </a:ln>
        </p:spPr>
        <p:txBody>
          <a:bodyPr wrap="square" rtlCol="0">
            <a:spAutoFit/>
          </a:bodyPr>
          <a:lstStyle/>
          <a:p>
            <a:pPr algn="l"/>
            <a:r>
              <a:rPr lang="en-GB" sz="2400" noProof="0" dirty="0">
                <a:solidFill>
                  <a:schemeClr val="bg1"/>
                </a:solidFill>
                <a:effectLst/>
                <a:latin typeface="Twentieth Century" panose="020B0604020202020204" charset="0"/>
              </a:rPr>
              <a:t>The </a:t>
            </a:r>
            <a:r>
              <a:rPr lang="en-GB" sz="2400" noProof="0" dirty="0">
                <a:solidFill>
                  <a:schemeClr val="accent4">
                    <a:lumMod val="20000"/>
                    <a:lumOff val="80000"/>
                  </a:schemeClr>
                </a:solidFill>
                <a:effectLst/>
                <a:latin typeface="Twentieth Century" panose="020B0604020202020204" charset="0"/>
              </a:rPr>
              <a:t>«green» items (ownerless capital) </a:t>
            </a:r>
            <a:r>
              <a:rPr lang="en-GB" sz="2400" noProof="0" dirty="0">
                <a:solidFill>
                  <a:schemeClr val="bg1"/>
                </a:solidFill>
                <a:effectLst/>
                <a:latin typeface="Twentieth Century" panose="020B0604020202020204" charset="0"/>
              </a:rPr>
              <a:t>somehow act as a cushion protecting </a:t>
            </a:r>
            <a:r>
              <a:rPr lang="en-GB" sz="2400" noProof="0" dirty="0">
                <a:solidFill>
                  <a:schemeClr val="accent2">
                    <a:lumMod val="20000"/>
                    <a:lumOff val="80000"/>
                  </a:schemeClr>
                </a:solidFill>
                <a:effectLst/>
                <a:latin typeface="Twentieth Century" panose="020B0604020202020204" charset="0"/>
              </a:rPr>
              <a:t>EC holders</a:t>
            </a:r>
            <a:r>
              <a:rPr lang="en-GB" sz="2400" noProof="0" dirty="0">
                <a:solidFill>
                  <a:schemeClr val="bg1"/>
                </a:solidFill>
                <a:effectLst/>
                <a:latin typeface="Twentieth Century" panose="020B0604020202020204" charset="0"/>
              </a:rPr>
              <a:t> from first losses</a:t>
            </a:r>
          </a:p>
        </p:txBody>
      </p:sp>
    </p:spTree>
    <p:extLst>
      <p:ext uri="{BB962C8B-B14F-4D97-AF65-F5344CB8AC3E}">
        <p14:creationId xmlns:p14="http://schemas.microsoft.com/office/powerpoint/2010/main" val="399224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AEA58B-F1E7-F38E-4F10-317F5495C687}"/>
              </a:ext>
            </a:extLst>
          </p:cNvPr>
          <p:cNvSpPr>
            <a:spLocks noGrp="1"/>
          </p:cNvSpPr>
          <p:nvPr>
            <p:ph type="title"/>
          </p:nvPr>
        </p:nvSpPr>
        <p:spPr/>
        <p:txBody>
          <a:bodyPr/>
          <a:lstStyle/>
          <a:p>
            <a:r>
              <a:rPr lang="en-GB" noProof="0" dirty="0"/>
              <a:t>Ownerless capital can basically be seen </a:t>
            </a:r>
            <a:br>
              <a:rPr lang="en-GB" noProof="0" dirty="0"/>
            </a:br>
            <a:r>
              <a:rPr lang="en-GB" noProof="0" dirty="0"/>
              <a:t>as </a:t>
            </a:r>
            <a:r>
              <a:rPr lang="en-GB" noProof="0" dirty="0">
                <a:solidFill>
                  <a:schemeClr val="accent4">
                    <a:lumMod val="20000"/>
                    <a:lumOff val="80000"/>
                  </a:schemeClr>
                </a:solidFill>
              </a:rPr>
              <a:t>reserves accrued through retained earnings</a:t>
            </a:r>
          </a:p>
        </p:txBody>
      </p:sp>
      <p:sp>
        <p:nvSpPr>
          <p:cNvPr id="3" name="Segnaposto numero diapositiva 2">
            <a:extLst>
              <a:ext uri="{FF2B5EF4-FFF2-40B4-BE49-F238E27FC236}">
                <a16:creationId xmlns:a16="http://schemas.microsoft.com/office/drawing/2014/main" id="{B2396392-BA70-4553-0134-6765CBD61243}"/>
              </a:ext>
            </a:extLst>
          </p:cNvPr>
          <p:cNvSpPr>
            <a:spLocks noGrp="1"/>
          </p:cNvSpPr>
          <p:nvPr>
            <p:ph type="sldNum" idx="12"/>
          </p:nvPr>
        </p:nvSpPr>
        <p:spPr/>
        <p:txBody>
          <a:bodyPr/>
          <a:lstStyle/>
          <a:p>
            <a:r>
              <a:rPr lang="en-GB" noProof="0" dirty="0"/>
              <a:t>: </a:t>
            </a:r>
            <a:fld id="{00000000-1234-1234-1234-123412341234}" type="slidenum">
              <a:rPr lang="en-GB" noProof="0" smtClean="0"/>
              <a:pPr/>
              <a:t>8</a:t>
            </a:fld>
            <a:endParaRPr lang="en-GB" noProof="0" dirty="0"/>
          </a:p>
        </p:txBody>
      </p:sp>
      <p:graphicFrame>
        <p:nvGraphicFramePr>
          <p:cNvPr id="6" name="Grafico 5">
            <a:extLst>
              <a:ext uri="{FF2B5EF4-FFF2-40B4-BE49-F238E27FC236}">
                <a16:creationId xmlns:a16="http://schemas.microsoft.com/office/drawing/2014/main" id="{A5C3751A-E2C9-1670-2F3B-2395085D6669}"/>
              </a:ext>
            </a:extLst>
          </p:cNvPr>
          <p:cNvGraphicFramePr/>
          <p:nvPr>
            <p:extLst>
              <p:ext uri="{D42A27DB-BD31-4B8C-83A1-F6EECF244321}">
                <p14:modId xmlns:p14="http://schemas.microsoft.com/office/powerpoint/2010/main" val="2292545937"/>
              </p:ext>
            </p:extLst>
          </p:nvPr>
        </p:nvGraphicFramePr>
        <p:xfrm>
          <a:off x="814919" y="1612232"/>
          <a:ext cx="5281082" cy="5045301"/>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magine 6" descr="Immagine che contiene Carattere, logo, Elementi grafici, simbolo&#10;&#10;Descrizione generata automaticamente">
            <a:extLst>
              <a:ext uri="{FF2B5EF4-FFF2-40B4-BE49-F238E27FC236}">
                <a16:creationId xmlns:a16="http://schemas.microsoft.com/office/drawing/2014/main" id="{CBA09D9F-DD60-DCDC-BC5B-CB5C552542AB}"/>
              </a:ext>
            </a:extLst>
          </p:cNvPr>
          <p:cNvPicPr>
            <a:picLocks noChangeAspect="1"/>
          </p:cNvPicPr>
          <p:nvPr/>
        </p:nvPicPr>
        <p:blipFill>
          <a:blip r:embed="rId4"/>
          <a:stretch>
            <a:fillRect/>
          </a:stretch>
        </p:blipFill>
        <p:spPr>
          <a:xfrm>
            <a:off x="2271695" y="5672755"/>
            <a:ext cx="574040" cy="325120"/>
          </a:xfrm>
          <a:prstGeom prst="rect">
            <a:avLst/>
          </a:prstGeom>
        </p:spPr>
      </p:pic>
      <p:pic>
        <p:nvPicPr>
          <p:cNvPr id="8" name="Immagine 7" descr="Immagine che contiene Rettangolo, schermata, Blu elettrico, linea&#10;&#10;Descrizione generata automaticamente">
            <a:extLst>
              <a:ext uri="{FF2B5EF4-FFF2-40B4-BE49-F238E27FC236}">
                <a16:creationId xmlns:a16="http://schemas.microsoft.com/office/drawing/2014/main" id="{FB3ADD9B-72BA-1D8D-EEE4-38A37374CE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96" y="5673390"/>
            <a:ext cx="323850" cy="323850"/>
          </a:xfrm>
          <a:prstGeom prst="rect">
            <a:avLst/>
          </a:prstGeom>
          <a:noFill/>
          <a:ln>
            <a:noFill/>
          </a:ln>
        </p:spPr>
      </p:pic>
      <p:pic>
        <p:nvPicPr>
          <p:cNvPr id="9" name="Immagine 8" descr="Immagine che contiene stella&#10;&#10;Descrizione generata automaticamente">
            <a:extLst>
              <a:ext uri="{FF2B5EF4-FFF2-40B4-BE49-F238E27FC236}">
                <a16:creationId xmlns:a16="http://schemas.microsoft.com/office/drawing/2014/main" id="{C557A5ED-96B5-F7BB-64DC-63D59D52BA0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6161" y="5682598"/>
            <a:ext cx="305435" cy="305435"/>
          </a:xfrm>
          <a:prstGeom prst="rect">
            <a:avLst/>
          </a:prstGeom>
          <a:noFill/>
          <a:ln>
            <a:noFill/>
          </a:ln>
        </p:spPr>
      </p:pic>
      <p:sp>
        <p:nvSpPr>
          <p:cNvPr id="12" name="CasellaDiTesto 11">
            <a:extLst>
              <a:ext uri="{FF2B5EF4-FFF2-40B4-BE49-F238E27FC236}">
                <a16:creationId xmlns:a16="http://schemas.microsoft.com/office/drawing/2014/main" id="{63DF53AB-A8E1-D6DC-1080-7C86CFC64EF8}"/>
              </a:ext>
            </a:extLst>
          </p:cNvPr>
          <p:cNvSpPr txBox="1"/>
          <p:nvPr/>
        </p:nvSpPr>
        <p:spPr>
          <a:xfrm>
            <a:off x="6220937" y="1866699"/>
            <a:ext cx="5520103" cy="2308324"/>
          </a:xfrm>
          <a:prstGeom prst="rect">
            <a:avLst/>
          </a:prstGeom>
          <a:noFill/>
        </p:spPr>
        <p:txBody>
          <a:bodyPr wrap="square">
            <a:spAutoFit/>
          </a:bodyPr>
          <a:lstStyle/>
          <a:p>
            <a:r>
              <a:rPr lang="en-GB" sz="2400" noProof="0" dirty="0">
                <a:solidFill>
                  <a:schemeClr val="bg1">
                    <a:lumMod val="95000"/>
                  </a:schemeClr>
                </a:solidFill>
                <a:latin typeface="Tw Cen MT" panose="020B0602020104020603" pitchFamily="34" charset="0"/>
              </a:rPr>
              <a:t>In 2019, after recording a comprehensive loss of €6.1 billion, Deutsche Bank Group slashed </a:t>
            </a:r>
            <a:r>
              <a:rPr lang="en-GB" sz="2400" noProof="0" dirty="0">
                <a:solidFill>
                  <a:schemeClr val="accent4">
                    <a:lumMod val="20000"/>
                    <a:lumOff val="80000"/>
                  </a:schemeClr>
                </a:solidFill>
                <a:latin typeface="Tw Cen MT" panose="020B0602020104020603" pitchFamily="34" charset="0"/>
              </a:rPr>
              <a:t>reserves for retained earnings </a:t>
            </a:r>
            <a:r>
              <a:rPr lang="en-GB" sz="2400" noProof="0" dirty="0">
                <a:solidFill>
                  <a:schemeClr val="bg1">
                    <a:lumMod val="95000"/>
                  </a:schemeClr>
                </a:solidFill>
                <a:latin typeface="Tw Cen MT" panose="020B0602020104020603" pitchFamily="34" charset="0"/>
              </a:rPr>
              <a:t>from €16.7 billion to €9.6 billion, while leaving </a:t>
            </a:r>
            <a:r>
              <a:rPr lang="en-GB" sz="2400" noProof="0" dirty="0">
                <a:solidFill>
                  <a:schemeClr val="accent2">
                    <a:lumMod val="20000"/>
                    <a:lumOff val="80000"/>
                  </a:schemeClr>
                </a:solidFill>
                <a:latin typeface="Tw Cen MT" panose="020B0602020104020603" pitchFamily="34" charset="0"/>
              </a:rPr>
              <a:t>common shares and related premiums </a:t>
            </a:r>
            <a:r>
              <a:rPr lang="en-GB" sz="2400" noProof="0" dirty="0">
                <a:solidFill>
                  <a:schemeClr val="bg1">
                    <a:lumMod val="95000"/>
                  </a:schemeClr>
                </a:solidFill>
                <a:latin typeface="Tw Cen MT" panose="020B0602020104020603" pitchFamily="34" charset="0"/>
              </a:rPr>
              <a:t>unchanged at €45.8 billion</a:t>
            </a:r>
          </a:p>
        </p:txBody>
      </p:sp>
      <p:grpSp>
        <p:nvGrpSpPr>
          <p:cNvPr id="10" name="Gruppo 9">
            <a:extLst>
              <a:ext uri="{FF2B5EF4-FFF2-40B4-BE49-F238E27FC236}">
                <a16:creationId xmlns:a16="http://schemas.microsoft.com/office/drawing/2014/main" id="{332A5CB4-FF8B-A2F3-8656-D715A4FDCFB3}"/>
              </a:ext>
            </a:extLst>
          </p:cNvPr>
          <p:cNvGrpSpPr/>
          <p:nvPr/>
        </p:nvGrpSpPr>
        <p:grpSpPr>
          <a:xfrm>
            <a:off x="6220937" y="4261087"/>
            <a:ext cx="5361440" cy="2172320"/>
            <a:chOff x="3040282" y="2575367"/>
            <a:chExt cx="6111434" cy="2476198"/>
          </a:xfrm>
        </p:grpSpPr>
        <p:pic>
          <p:nvPicPr>
            <p:cNvPr id="4" name="Immagine 3">
              <a:extLst>
                <a:ext uri="{FF2B5EF4-FFF2-40B4-BE49-F238E27FC236}">
                  <a16:creationId xmlns:a16="http://schemas.microsoft.com/office/drawing/2014/main" id="{62C17656-6B78-3825-4C9C-33BB01E343DD}"/>
                </a:ext>
              </a:extLst>
            </p:cNvPr>
            <p:cNvPicPr>
              <a:picLocks noChangeAspect="1"/>
            </p:cNvPicPr>
            <p:nvPr/>
          </p:nvPicPr>
          <p:blipFill>
            <a:blip r:embed="rId7"/>
            <a:stretch>
              <a:fillRect/>
            </a:stretch>
          </p:blipFill>
          <p:spPr>
            <a:xfrm>
              <a:off x="3040283" y="2575367"/>
              <a:ext cx="6111433" cy="1707266"/>
            </a:xfrm>
            <a:prstGeom prst="rect">
              <a:avLst/>
            </a:prstGeom>
          </p:spPr>
        </p:pic>
        <p:pic>
          <p:nvPicPr>
            <p:cNvPr id="5" name="Immagine 4">
              <a:extLst>
                <a:ext uri="{FF2B5EF4-FFF2-40B4-BE49-F238E27FC236}">
                  <a16:creationId xmlns:a16="http://schemas.microsoft.com/office/drawing/2014/main" id="{0C2F3DF8-07B8-33A7-3231-44E080C125A1}"/>
                </a:ext>
              </a:extLst>
            </p:cNvPr>
            <p:cNvPicPr>
              <a:picLocks noChangeAspect="1"/>
            </p:cNvPicPr>
            <p:nvPr/>
          </p:nvPicPr>
          <p:blipFill>
            <a:blip r:embed="rId8"/>
            <a:stretch>
              <a:fillRect/>
            </a:stretch>
          </p:blipFill>
          <p:spPr>
            <a:xfrm>
              <a:off x="3040282" y="4255684"/>
              <a:ext cx="6111433" cy="795881"/>
            </a:xfrm>
            <a:prstGeom prst="rect">
              <a:avLst/>
            </a:prstGeom>
          </p:spPr>
        </p:pic>
      </p:grpSp>
      <p:pic>
        <p:nvPicPr>
          <p:cNvPr id="11" name="Immagine 10">
            <a:extLst>
              <a:ext uri="{FF2B5EF4-FFF2-40B4-BE49-F238E27FC236}">
                <a16:creationId xmlns:a16="http://schemas.microsoft.com/office/drawing/2014/main" id="{C7AB65AB-B59E-FC33-C3CF-42E275F69D5D}"/>
              </a:ext>
            </a:extLst>
          </p:cNvPr>
          <p:cNvPicPr>
            <a:picLocks noChangeAspect="1"/>
          </p:cNvPicPr>
          <p:nvPr/>
        </p:nvPicPr>
        <p:blipFill>
          <a:blip r:embed="rId9"/>
          <a:stretch>
            <a:fillRect/>
          </a:stretch>
        </p:blipFill>
        <p:spPr>
          <a:xfrm>
            <a:off x="10815741" y="3958814"/>
            <a:ext cx="1122679" cy="1629500"/>
          </a:xfrm>
          <a:prstGeom prst="rect">
            <a:avLst/>
          </a:prstGeom>
          <a:ln>
            <a:solidFill>
              <a:schemeClr val="bg1">
                <a:lumMod val="95000"/>
              </a:schemeClr>
            </a:solidFill>
          </a:ln>
        </p:spPr>
      </p:pic>
    </p:spTree>
    <p:extLst>
      <p:ext uri="{BB962C8B-B14F-4D97-AF65-F5344CB8AC3E}">
        <p14:creationId xmlns:p14="http://schemas.microsoft.com/office/powerpoint/2010/main" val="2617510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32EC-EF67-9707-9402-8480B0668EB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674C926-A3D2-91C0-6F17-9530C7697693}"/>
              </a:ext>
            </a:extLst>
          </p:cNvPr>
          <p:cNvSpPr>
            <a:spLocks noGrp="1"/>
          </p:cNvSpPr>
          <p:nvPr>
            <p:ph type="title"/>
          </p:nvPr>
        </p:nvSpPr>
        <p:spPr/>
        <p:txBody>
          <a:bodyPr/>
          <a:lstStyle/>
          <a:p>
            <a:r>
              <a:rPr lang="en-GB" noProof="0" dirty="0"/>
              <a:t>Outline of today’s talk</a:t>
            </a:r>
          </a:p>
        </p:txBody>
      </p:sp>
      <p:sp>
        <p:nvSpPr>
          <p:cNvPr id="3" name="Segnaposto testo 2">
            <a:extLst>
              <a:ext uri="{FF2B5EF4-FFF2-40B4-BE49-F238E27FC236}">
                <a16:creationId xmlns:a16="http://schemas.microsoft.com/office/drawing/2014/main" id="{11313C4C-5524-292E-181C-DA9EBBC7F364}"/>
              </a:ext>
            </a:extLst>
          </p:cNvPr>
          <p:cNvSpPr>
            <a:spLocks noGrp="1"/>
          </p:cNvSpPr>
          <p:nvPr>
            <p:ph type="body" idx="1"/>
          </p:nvPr>
        </p:nvSpPr>
        <p:spPr/>
        <p:txBody>
          <a:bodyPr/>
          <a:lstStyle/>
          <a:p>
            <a:r>
              <a:rPr lang="en-GB" noProof="0" dirty="0">
                <a:solidFill>
                  <a:schemeClr val="bg1">
                    <a:lumMod val="75000"/>
                  </a:schemeClr>
                </a:solidFill>
              </a:rPr>
              <a:t>Some relevant features of Equity Certificates</a:t>
            </a:r>
          </a:p>
          <a:p>
            <a:r>
              <a:rPr lang="en-GB" b="1" noProof="0" dirty="0">
                <a:solidFill>
                  <a:srgbClr val="FFC000"/>
                </a:solidFill>
              </a:rPr>
              <a:t>The main rules on CET1 eligibility</a:t>
            </a:r>
          </a:p>
          <a:p>
            <a:r>
              <a:rPr lang="en-GB" noProof="0" dirty="0"/>
              <a:t>The EBA’s concerns and the proposals by the MoF Commission</a:t>
            </a:r>
          </a:p>
          <a:p>
            <a:r>
              <a:rPr lang="en-GB" noProof="0" dirty="0"/>
              <a:t>My opinion</a:t>
            </a:r>
          </a:p>
          <a:p>
            <a:r>
              <a:rPr lang="en-GB" noProof="0" dirty="0"/>
              <a:t>Stakeholder banks and the risks ahead</a:t>
            </a:r>
          </a:p>
        </p:txBody>
      </p:sp>
      <p:sp>
        <p:nvSpPr>
          <p:cNvPr id="4" name="Segnaposto numero diapositiva 3">
            <a:extLst>
              <a:ext uri="{FF2B5EF4-FFF2-40B4-BE49-F238E27FC236}">
                <a16:creationId xmlns:a16="http://schemas.microsoft.com/office/drawing/2014/main" id="{9DE45AAA-7D13-52E7-737A-F7D0F8770630}"/>
              </a:ext>
            </a:extLst>
          </p:cNvPr>
          <p:cNvSpPr>
            <a:spLocks noGrp="1"/>
          </p:cNvSpPr>
          <p:nvPr>
            <p:ph type="sldNum" idx="12"/>
          </p:nvPr>
        </p:nvSpPr>
        <p:spPr/>
        <p:txBody>
          <a:bodyPr/>
          <a:lstStyle/>
          <a:p>
            <a:r>
              <a:rPr lang="en-GB" noProof="0" dirty="0"/>
              <a:t>: </a:t>
            </a:r>
            <a:fld id="{00000000-1234-1234-1234-123412341234}" type="slidenum">
              <a:rPr lang="en-GB" noProof="0" smtClean="0"/>
              <a:pPr/>
              <a:t>9</a:t>
            </a:fld>
            <a:endParaRPr lang="en-GB" noProof="0" dirty="0"/>
          </a:p>
        </p:txBody>
      </p:sp>
    </p:spTree>
    <p:extLst>
      <p:ext uri="{BB962C8B-B14F-4D97-AF65-F5344CB8AC3E}">
        <p14:creationId xmlns:p14="http://schemas.microsoft.com/office/powerpoint/2010/main" val="2276519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Circuito">
  <a:themeElements>
    <a:clrScheme name="Blu">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normAutofit/>
      </a:bodyPr>
      <a:lstStyle>
        <a:defPPr algn="l">
          <a:defRPr sz="1800" dirty="0" smtClean="0">
            <a:solidFill>
              <a:schemeClr val="bg1"/>
            </a:solidFill>
            <a:effectLst/>
            <a:latin typeface="Twentieth Century" panose="020B0604020202020204" charset="0"/>
          </a:defRPr>
        </a:defPPr>
      </a:lstStyle>
    </a:txDef>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15DDF9BA7F84B41BD298AA702BD50C4" ma:contentTypeVersion="15" ma:contentTypeDescription="Opprett et nytt dokument." ma:contentTypeScope="" ma:versionID="92d3a9c44671529748b7ac119289dfa7">
  <xsd:schema xmlns:xsd="http://www.w3.org/2001/XMLSchema" xmlns:xs="http://www.w3.org/2001/XMLSchema" xmlns:p="http://schemas.microsoft.com/office/2006/metadata/properties" xmlns:ns2="89e5e17c-008d-4337-b61c-9e78a65b8e98" xmlns:ns3="4d5a2da3-568e-41ff-bc8e-09da9b64a93e" targetNamespace="http://schemas.microsoft.com/office/2006/metadata/properties" ma:root="true" ma:fieldsID="0f25758b597e955dede3f4e4efc8c0ba" ns2:_="" ns3:_="">
    <xsd:import namespace="89e5e17c-008d-4337-b61c-9e78a65b8e98"/>
    <xsd:import namespace="4d5a2da3-568e-41ff-bc8e-09da9b64a93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5e17c-008d-4337-b61c-9e78a65b8e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dab2b8ef-c951-45bf-a0d0-9b3f2fbb5cc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5a2da3-568e-41ff-bc8e-09da9b64a93e"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a0d76a1b-2bc5-4557-b245-f07f703e6067}" ma:internalName="TaxCatchAll" ma:showField="CatchAllData" ma:web="4d5a2da3-568e-41ff-bc8e-09da9b64a9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e5e17c-008d-4337-b61c-9e78a65b8e98">
      <Terms xmlns="http://schemas.microsoft.com/office/infopath/2007/PartnerControls"/>
    </lcf76f155ced4ddcb4097134ff3c332f>
    <TaxCatchAll xmlns="4d5a2da3-568e-41ff-bc8e-09da9b64a93e" xsi:nil="true"/>
  </documentManagement>
</p:properties>
</file>

<file path=customXml/itemProps1.xml><?xml version="1.0" encoding="utf-8"?>
<ds:datastoreItem xmlns:ds="http://schemas.openxmlformats.org/officeDocument/2006/customXml" ds:itemID="{5474944B-789A-4E0E-B005-D9918126DC4C}"/>
</file>

<file path=customXml/itemProps2.xml><?xml version="1.0" encoding="utf-8"?>
<ds:datastoreItem xmlns:ds="http://schemas.openxmlformats.org/officeDocument/2006/customXml" ds:itemID="{DD70300B-D946-4759-9158-9515E69BA860}"/>
</file>

<file path=customXml/itemProps3.xml><?xml version="1.0" encoding="utf-8"?>
<ds:datastoreItem xmlns:ds="http://schemas.openxmlformats.org/officeDocument/2006/customXml" ds:itemID="{34B76786-9AEE-4EAD-A399-66F4F502D044}"/>
</file>

<file path=docProps/app.xml><?xml version="1.0" encoding="utf-8"?>
<Properties xmlns="http://schemas.openxmlformats.org/officeDocument/2006/extended-properties" xmlns:vt="http://schemas.openxmlformats.org/officeDocument/2006/docPropsVTypes">
  <TotalTime>41986</TotalTime>
  <Words>2525</Words>
  <Application>Microsoft Office PowerPoint</Application>
  <PresentationFormat>Widescreen</PresentationFormat>
  <Paragraphs>429</Paragraphs>
  <Slides>30</Slides>
  <Notes>30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30</vt:i4>
      </vt:variant>
    </vt:vector>
  </HeadingPairs>
  <TitlesOfParts>
    <vt:vector size="39" baseType="lpstr">
      <vt:lpstr>Arial</vt:lpstr>
      <vt:lpstr>Amasis MT Pro Black</vt:lpstr>
      <vt:lpstr>Calibri</vt:lpstr>
      <vt:lpstr>Liberation Serif</vt:lpstr>
      <vt:lpstr>Georgia</vt:lpstr>
      <vt:lpstr>Tw Cen MT</vt:lpstr>
      <vt:lpstr>Twentieth Century</vt:lpstr>
      <vt:lpstr>Bradley Hand ITC</vt:lpstr>
      <vt:lpstr>Circuito</vt:lpstr>
      <vt:lpstr>EQUITY CERTIFICATES  AND THEIR ELIGIBILITY  AS CET1 CAPITAL</vt:lpstr>
      <vt:lpstr>Today’s speaker</vt:lpstr>
      <vt:lpstr>Outline of today’s talk</vt:lpstr>
      <vt:lpstr>Outline of today’s talk</vt:lpstr>
      <vt:lpstr>Equity certificates are part of a bank’s  equity capital, together with 5 other items</vt:lpstr>
      <vt:lpstr>How profits are allocated</vt:lpstr>
      <vt:lpstr>The key issue: How losses get covered</vt:lpstr>
      <vt:lpstr>Ownerless capital can basically be seen  as reserves accrued through retained earnings</vt:lpstr>
      <vt:lpstr>Outline of today’s talk</vt:lpstr>
      <vt:lpstr>CET1 in the capital requirements regulation</vt:lpstr>
      <vt:lpstr>CET1 in the capital requirements regulation</vt:lpstr>
      <vt:lpstr>CET1 in the CRR</vt:lpstr>
      <vt:lpstr>CET1  in the CRR</vt:lpstr>
      <vt:lpstr>CET1 in the CRR</vt:lpstr>
      <vt:lpstr>CET1 in the CRR</vt:lpstr>
      <vt:lpstr>CET1 in the cRR: recap</vt:lpstr>
      <vt:lpstr>Outline of today’s talk</vt:lpstr>
      <vt:lpstr>The EBA’s concerns</vt:lpstr>
      <vt:lpstr>the commission’s proposals</vt:lpstr>
      <vt:lpstr>Outline of today’s talk</vt:lpstr>
      <vt:lpstr>The EBA’s CONcerns: article 26</vt:lpstr>
      <vt:lpstr>The EBA’s concerns: article 28</vt:lpstr>
      <vt:lpstr>The commission’s concerns: “ECS do not have rights to all the equity items in the bank” </vt:lpstr>
      <vt:lpstr>The commission’s concerns: “ECS do not have rights to all the equity items in the bank” /2</vt:lpstr>
      <vt:lpstr>Outline of today’s talk</vt:lpstr>
      <vt:lpstr>Shareholder Banks (shb)  vs. stakeholder banks (STB)</vt:lpstr>
      <vt:lpstr>Benefits of stakeholder banks  and of a diverse banking sector</vt:lpstr>
      <vt:lpstr>How a reform of Ecs  could trigger a loss of banking diversity</vt:lpstr>
      <vt:lpstr>“In a nutshell”</vt:lpstr>
      <vt:lpstr>EQUITY CERTIFICATES  AND THEIR ELIGIBILITY  AS CET1 CAPITAL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PRIVATE BANKING AND MONEY MANAGEMENT FOR INSTITUTIONAL INVESTORS</dc:title>
  <cp:lastModifiedBy>Andrea Resti</cp:lastModifiedBy>
  <cp:revision>140</cp:revision>
  <dcterms:modified xsi:type="dcterms:W3CDTF">2025-04-30T07:28:03Z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0x010100515DDF9BA7F84B41BD298AA702BD50C4</vt:lpwstr>
  </property>
</Properties>
</file>