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61" r:id="rId3"/>
    <p:sldId id="288" r:id="rId4"/>
    <p:sldId id="289" r:id="rId5"/>
    <p:sldId id="290" r:id="rId6"/>
    <p:sldId id="291" r:id="rId7"/>
    <p:sldId id="283" r:id="rId8"/>
  </p:sldIdLst>
  <p:sldSz cx="12192000" cy="6858000"/>
  <p:notesSz cx="9926638"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2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9" autoAdjust="0"/>
  </p:normalViewPr>
  <p:slideViewPr>
    <p:cSldViewPr snapToGrid="0">
      <p:cViewPr varScale="1">
        <p:scale>
          <a:sx n="85" d="100"/>
          <a:sy n="85" d="100"/>
        </p:scale>
        <p:origin x="249" y="45"/>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2" d="100"/>
          <a:sy n="82" d="100"/>
        </p:scale>
        <p:origin x="40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300519" cy="340265"/>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5623756" y="1"/>
            <a:ext cx="4300519" cy="340265"/>
          </a:xfrm>
          <a:prstGeom prst="rect">
            <a:avLst/>
          </a:prstGeom>
        </p:spPr>
        <p:txBody>
          <a:bodyPr vert="horz" lIns="91440" tIns="45720" rIns="91440" bIns="45720" rtlCol="0"/>
          <a:lstStyle>
            <a:lvl1pPr algn="r">
              <a:defRPr sz="1200"/>
            </a:lvl1pPr>
          </a:lstStyle>
          <a:p>
            <a:fld id="{61B05D3E-3A3A-43CE-8918-DC8753D0E332}" type="datetimeFigureOut">
              <a:rPr lang="fr-BE" smtClean="0"/>
              <a:t>28-04-25</a:t>
            </a:fld>
            <a:endParaRPr lang="fr-BE"/>
          </a:p>
        </p:txBody>
      </p:sp>
      <p:sp>
        <p:nvSpPr>
          <p:cNvPr id="4" name="Footer Placeholder 3"/>
          <p:cNvSpPr>
            <a:spLocks noGrp="1"/>
          </p:cNvSpPr>
          <p:nvPr>
            <p:ph type="ftr" sz="quarter" idx="2"/>
          </p:nvPr>
        </p:nvSpPr>
        <p:spPr>
          <a:xfrm>
            <a:off x="1" y="6457411"/>
            <a:ext cx="4300519" cy="340265"/>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5623756" y="6457411"/>
            <a:ext cx="4300519" cy="340265"/>
          </a:xfrm>
          <a:prstGeom prst="rect">
            <a:avLst/>
          </a:prstGeom>
        </p:spPr>
        <p:txBody>
          <a:bodyPr vert="horz" lIns="91440" tIns="45720" rIns="91440" bIns="45720" rtlCol="0" anchor="b"/>
          <a:lstStyle>
            <a:lvl1pPr algn="r">
              <a:defRPr sz="1200"/>
            </a:lvl1pPr>
          </a:lstStyle>
          <a:p>
            <a:fld id="{01EF717A-A02E-4F7E-9490-39894A806C05}" type="slidenum">
              <a:rPr lang="fr-BE" smtClean="0"/>
              <a:t>‹#›</a:t>
            </a:fld>
            <a:endParaRPr lang="fr-BE"/>
          </a:p>
        </p:txBody>
      </p:sp>
    </p:spTree>
    <p:extLst>
      <p:ext uri="{BB962C8B-B14F-4D97-AF65-F5344CB8AC3E}">
        <p14:creationId xmlns:p14="http://schemas.microsoft.com/office/powerpoint/2010/main" val="21443220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1"/>
            <a:ext cx="4301543" cy="341065"/>
          </a:xfrm>
          <a:prstGeom prst="rect">
            <a:avLst/>
          </a:prstGeom>
        </p:spPr>
        <p:txBody>
          <a:bodyPr vert="horz" lIns="91440" tIns="45720" rIns="91440" bIns="45720" rtlCol="0"/>
          <a:lstStyle>
            <a:lvl1pPr algn="r">
              <a:defRPr sz="1200"/>
            </a:lvl1pPr>
          </a:lstStyle>
          <a:p>
            <a:fld id="{9B75D569-86E2-4239-B6B0-3254F692B3E0}" type="datetimeFigureOut">
              <a:rPr lang="en-GB" smtClean="0"/>
              <a:t>28/04/2025</a:t>
            </a:fld>
            <a:endParaRPr lang="en-GB"/>
          </a:p>
        </p:txBody>
      </p:sp>
      <p:sp>
        <p:nvSpPr>
          <p:cNvPr id="4" name="Slide Image Placehold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71383"/>
            <a:ext cx="794131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3"/>
            <a:ext cx="4301543"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3"/>
            <a:ext cx="4301543" cy="341064"/>
          </a:xfrm>
          <a:prstGeom prst="rect">
            <a:avLst/>
          </a:prstGeom>
        </p:spPr>
        <p:txBody>
          <a:bodyPr vert="horz" lIns="91440" tIns="45720" rIns="91440" bIns="45720" rtlCol="0" anchor="b"/>
          <a:lstStyle>
            <a:lvl1pPr algn="r">
              <a:defRPr sz="1200"/>
            </a:lvl1pPr>
          </a:lstStyle>
          <a:p>
            <a:fld id="{360E2DDD-B9C9-49B8-8838-257BFA0A8D67}" type="slidenum">
              <a:rPr lang="en-GB" smtClean="0"/>
              <a:t>‹#›</a:t>
            </a:fld>
            <a:endParaRPr lang="en-GB"/>
          </a:p>
        </p:txBody>
      </p:sp>
    </p:spTree>
    <p:extLst>
      <p:ext uri="{BB962C8B-B14F-4D97-AF65-F5344CB8AC3E}">
        <p14:creationId xmlns:p14="http://schemas.microsoft.com/office/powerpoint/2010/main" val="104470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6D61BE-B733-C242-BF3E-AF2F7975BF4A}" type="slidenum">
              <a:rPr lang="en-US" smtClean="0"/>
              <a:t>1</a:t>
            </a:fld>
            <a:endParaRPr lang="en-US"/>
          </a:p>
        </p:txBody>
      </p:sp>
    </p:spTree>
    <p:extLst>
      <p:ext uri="{BB962C8B-B14F-4D97-AF65-F5344CB8AC3E}">
        <p14:creationId xmlns:p14="http://schemas.microsoft.com/office/powerpoint/2010/main" val="3660947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360E2DDD-B9C9-49B8-8838-257BFA0A8D67}" type="slidenum">
              <a:rPr lang="en-GB" smtClean="0"/>
              <a:t>6</a:t>
            </a:fld>
            <a:endParaRPr lang="en-GB"/>
          </a:p>
        </p:txBody>
      </p:sp>
    </p:spTree>
    <p:extLst>
      <p:ext uri="{BB962C8B-B14F-4D97-AF65-F5344CB8AC3E}">
        <p14:creationId xmlns:p14="http://schemas.microsoft.com/office/powerpoint/2010/main" val="162043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ooter Placeholder 4"/>
          <p:cNvSpPr txBox="1">
            <a:spLocks/>
          </p:cNvSpPr>
          <p:nvPr userDrawn="1"/>
        </p:nvSpPr>
        <p:spPr>
          <a:xfrm>
            <a:off x="3945466" y="6119285"/>
            <a:ext cx="1380067" cy="379942"/>
          </a:xfrm>
          <a:prstGeom prst="rect">
            <a:avLst/>
          </a:prstGeom>
        </p:spPr>
        <p:txBody>
          <a:bodyPr vert="horz" lIns="91440" tIns="45720" rIns="91440" bIns="45720" rtlCol="0" anchor="ctr"/>
          <a:lstStyle>
            <a:defPPr>
              <a:defRPr lang="fr-FR"/>
            </a:defPPr>
            <a:lvl1pPr algn="r">
              <a:defRPr sz="1200">
                <a:solidFill>
                  <a:schemeClr val="tx1">
                    <a:tint val="75000"/>
                  </a:schemeClr>
                </a:solidFill>
              </a:defRPr>
            </a:lvl1pPr>
          </a:lstStyle>
          <a:p>
            <a:pPr lvl="0" algn="l"/>
            <a:endParaRPr lang="fr-BE" dirty="0">
              <a:solidFill>
                <a:schemeClr val="tx1"/>
              </a:solidFill>
            </a:endParaRPr>
          </a:p>
        </p:txBody>
      </p:sp>
      <p:sp>
        <p:nvSpPr>
          <p:cNvPr id="8" name="object 2">
            <a:extLst>
              <a:ext uri="{FF2B5EF4-FFF2-40B4-BE49-F238E27FC236}">
                <a16:creationId xmlns:a16="http://schemas.microsoft.com/office/drawing/2014/main" id="{3A536F8B-DB4E-69F0-41B3-A9E08B1894A3}"/>
              </a:ext>
            </a:extLst>
          </p:cNvPr>
          <p:cNvSpPr>
            <a:spLocks/>
          </p:cNvSpPr>
          <p:nvPr userDrawn="1"/>
        </p:nvSpPr>
        <p:spPr>
          <a:xfrm>
            <a:off x="273824" y="1079513"/>
            <a:ext cx="11638961" cy="4772940"/>
          </a:xfrm>
          <a:custGeom>
            <a:avLst/>
            <a:gdLst/>
            <a:ahLst/>
            <a:cxnLst/>
            <a:rect l="l" t="t" r="r" b="b"/>
            <a:pathLst>
              <a:path w="19193510" h="9584055">
                <a:moveTo>
                  <a:pt x="18983715" y="0"/>
                </a:moveTo>
                <a:lnTo>
                  <a:pt x="209417" y="0"/>
                </a:lnTo>
                <a:lnTo>
                  <a:pt x="161399" y="5530"/>
                </a:lnTo>
                <a:lnTo>
                  <a:pt x="117319" y="21284"/>
                </a:lnTo>
                <a:lnTo>
                  <a:pt x="78436" y="46005"/>
                </a:lnTo>
                <a:lnTo>
                  <a:pt x="46005" y="78436"/>
                </a:lnTo>
                <a:lnTo>
                  <a:pt x="21284" y="117319"/>
                </a:lnTo>
                <a:lnTo>
                  <a:pt x="5530" y="161399"/>
                </a:lnTo>
                <a:lnTo>
                  <a:pt x="0" y="209417"/>
                </a:lnTo>
                <a:lnTo>
                  <a:pt x="0" y="9374520"/>
                </a:lnTo>
                <a:lnTo>
                  <a:pt x="5530" y="9422536"/>
                </a:lnTo>
                <a:lnTo>
                  <a:pt x="21284" y="9466614"/>
                </a:lnTo>
                <a:lnTo>
                  <a:pt x="46005" y="9505497"/>
                </a:lnTo>
                <a:lnTo>
                  <a:pt x="78436" y="9537929"/>
                </a:lnTo>
                <a:lnTo>
                  <a:pt x="117319" y="9562651"/>
                </a:lnTo>
                <a:lnTo>
                  <a:pt x="161399" y="9578407"/>
                </a:lnTo>
                <a:lnTo>
                  <a:pt x="209417" y="9583938"/>
                </a:lnTo>
                <a:lnTo>
                  <a:pt x="18983715" y="9583938"/>
                </a:lnTo>
                <a:lnTo>
                  <a:pt x="19031733" y="9578407"/>
                </a:lnTo>
                <a:lnTo>
                  <a:pt x="19075813" y="9562651"/>
                </a:lnTo>
                <a:lnTo>
                  <a:pt x="19114696" y="9537929"/>
                </a:lnTo>
                <a:lnTo>
                  <a:pt x="19147127" y="9505497"/>
                </a:lnTo>
                <a:lnTo>
                  <a:pt x="19171847" y="9466614"/>
                </a:lnTo>
                <a:lnTo>
                  <a:pt x="19187602" y="9422536"/>
                </a:lnTo>
                <a:lnTo>
                  <a:pt x="19193132" y="9374520"/>
                </a:lnTo>
                <a:lnTo>
                  <a:pt x="19193132" y="209417"/>
                </a:lnTo>
                <a:lnTo>
                  <a:pt x="19187602" y="161399"/>
                </a:lnTo>
                <a:lnTo>
                  <a:pt x="19171847" y="117319"/>
                </a:lnTo>
                <a:lnTo>
                  <a:pt x="19147127" y="78436"/>
                </a:lnTo>
                <a:lnTo>
                  <a:pt x="19114696" y="46005"/>
                </a:lnTo>
                <a:lnTo>
                  <a:pt x="19075813" y="21284"/>
                </a:lnTo>
                <a:lnTo>
                  <a:pt x="19031733" y="5530"/>
                </a:lnTo>
                <a:lnTo>
                  <a:pt x="18983715" y="0"/>
                </a:lnTo>
                <a:close/>
              </a:path>
            </a:pathLst>
          </a:custGeom>
          <a:solidFill>
            <a:srgbClr val="F1F1F1"/>
          </a:solidFill>
        </p:spPr>
        <p:txBody>
          <a:bodyPr wrap="square" lIns="0" tIns="0" rIns="0" bIns="0" rtlCol="0"/>
          <a:lstStyle/>
          <a:p>
            <a:endParaRPr dirty="0"/>
          </a:p>
        </p:txBody>
      </p:sp>
      <p:sp>
        <p:nvSpPr>
          <p:cNvPr id="10" name="object 9">
            <a:extLst>
              <a:ext uri="{FF2B5EF4-FFF2-40B4-BE49-F238E27FC236}">
                <a16:creationId xmlns:a16="http://schemas.microsoft.com/office/drawing/2014/main" id="{81600102-B5B3-EB78-9959-29DF7DAEFAB1}"/>
              </a:ext>
            </a:extLst>
          </p:cNvPr>
          <p:cNvSpPr txBox="1">
            <a:spLocks/>
          </p:cNvSpPr>
          <p:nvPr userDrawn="1"/>
        </p:nvSpPr>
        <p:spPr>
          <a:xfrm>
            <a:off x="7134135" y="597471"/>
            <a:ext cx="4784042" cy="163738"/>
          </a:xfrm>
          <a:prstGeom prst="rect">
            <a:avLst/>
          </a:prstGeom>
        </p:spPr>
        <p:txBody>
          <a:bodyPr vert="horz" wrap="square" lIns="0" tIns="9627" rIns="0" bIns="0" rtlCol="0">
            <a:spAutoFit/>
          </a:bodyPr>
          <a:lstStyle/>
          <a:p>
            <a:pPr marL="7702">
              <a:spcBef>
                <a:spcPts val="75"/>
              </a:spcBef>
            </a:pPr>
            <a:r>
              <a:rPr sz="1001" spc="-6" dirty="0">
                <a:solidFill>
                  <a:srgbClr val="25408F"/>
                </a:solidFill>
                <a:latin typeface="Gotham"/>
                <a:cs typeface="Gotham"/>
              </a:rPr>
              <a:t>Regionally</a:t>
            </a:r>
            <a:r>
              <a:rPr sz="1001" spc="-28" dirty="0">
                <a:solidFill>
                  <a:srgbClr val="25408F"/>
                </a:solidFill>
                <a:latin typeface="Gotham"/>
                <a:cs typeface="Gotham"/>
              </a:rPr>
              <a:t> </a:t>
            </a:r>
            <a:r>
              <a:rPr sz="1001" dirty="0">
                <a:solidFill>
                  <a:srgbClr val="25408F"/>
                </a:solidFill>
                <a:latin typeface="Gotham"/>
                <a:cs typeface="Gotham"/>
              </a:rPr>
              <a:t>rooted</a:t>
            </a:r>
            <a:r>
              <a:rPr sz="1001" spc="-28" dirty="0">
                <a:solidFill>
                  <a:srgbClr val="25408F"/>
                </a:solidFill>
                <a:latin typeface="Gotham"/>
                <a:cs typeface="Gotham"/>
              </a:rPr>
              <a:t> </a:t>
            </a:r>
            <a:r>
              <a:rPr sz="1001" dirty="0">
                <a:solidFill>
                  <a:srgbClr val="25408F"/>
                </a:solidFill>
                <a:latin typeface="Gotham"/>
                <a:cs typeface="Gotham"/>
              </a:rPr>
              <a:t>and</a:t>
            </a:r>
            <a:r>
              <a:rPr sz="1001" spc="-28" dirty="0">
                <a:solidFill>
                  <a:srgbClr val="25408F"/>
                </a:solidFill>
                <a:latin typeface="Gotham"/>
                <a:cs typeface="Gotham"/>
              </a:rPr>
              <a:t> </a:t>
            </a:r>
            <a:r>
              <a:rPr sz="1001" spc="-6" dirty="0">
                <a:solidFill>
                  <a:srgbClr val="25408F"/>
                </a:solidFill>
                <a:latin typeface="Gotham"/>
                <a:cs typeface="Gotham"/>
              </a:rPr>
              <a:t>responsible</a:t>
            </a:r>
            <a:r>
              <a:rPr sz="1001" spc="-28" dirty="0">
                <a:solidFill>
                  <a:srgbClr val="25408F"/>
                </a:solidFill>
                <a:latin typeface="Gotham"/>
                <a:cs typeface="Gotham"/>
              </a:rPr>
              <a:t> </a:t>
            </a:r>
            <a:r>
              <a:rPr sz="1001" dirty="0">
                <a:solidFill>
                  <a:srgbClr val="25408F"/>
                </a:solidFill>
                <a:latin typeface="Gotham"/>
                <a:cs typeface="Gotham"/>
              </a:rPr>
              <a:t>banks</a:t>
            </a:r>
            <a:r>
              <a:rPr sz="1001" spc="-28" dirty="0">
                <a:solidFill>
                  <a:srgbClr val="25408F"/>
                </a:solidFill>
                <a:latin typeface="Gotham"/>
                <a:cs typeface="Gotham"/>
              </a:rPr>
              <a:t> </a:t>
            </a:r>
            <a:r>
              <a:rPr sz="1001" dirty="0">
                <a:solidFill>
                  <a:srgbClr val="25408F"/>
                </a:solidFill>
                <a:latin typeface="Gotham"/>
                <a:cs typeface="Gotham"/>
              </a:rPr>
              <a:t>at</a:t>
            </a:r>
            <a:r>
              <a:rPr sz="1001" spc="-25" dirty="0">
                <a:solidFill>
                  <a:srgbClr val="25408F"/>
                </a:solidFill>
                <a:latin typeface="Gotham"/>
                <a:cs typeface="Gotham"/>
              </a:rPr>
              <a:t> </a:t>
            </a:r>
            <a:r>
              <a:rPr sz="1001" dirty="0">
                <a:solidFill>
                  <a:srgbClr val="25408F"/>
                </a:solidFill>
                <a:latin typeface="Gotham"/>
                <a:cs typeface="Gotham"/>
              </a:rPr>
              <a:t>the</a:t>
            </a:r>
            <a:r>
              <a:rPr sz="1001" spc="-28" dirty="0">
                <a:solidFill>
                  <a:srgbClr val="25408F"/>
                </a:solidFill>
                <a:latin typeface="Gotham"/>
                <a:cs typeface="Gotham"/>
              </a:rPr>
              <a:t> </a:t>
            </a:r>
            <a:r>
              <a:rPr sz="1001" dirty="0">
                <a:solidFill>
                  <a:srgbClr val="25408F"/>
                </a:solidFill>
                <a:latin typeface="Gotham"/>
                <a:cs typeface="Gotham"/>
              </a:rPr>
              <a:t>heart</a:t>
            </a:r>
            <a:r>
              <a:rPr sz="1001" spc="-28" dirty="0">
                <a:solidFill>
                  <a:srgbClr val="25408F"/>
                </a:solidFill>
                <a:latin typeface="Gotham"/>
                <a:cs typeface="Gotham"/>
              </a:rPr>
              <a:t> </a:t>
            </a:r>
            <a:r>
              <a:rPr sz="1001" dirty="0">
                <a:solidFill>
                  <a:srgbClr val="25408F"/>
                </a:solidFill>
                <a:latin typeface="Gotham"/>
                <a:cs typeface="Gotham"/>
              </a:rPr>
              <a:t>of</a:t>
            </a:r>
            <a:r>
              <a:rPr sz="1001" spc="-28" dirty="0">
                <a:solidFill>
                  <a:srgbClr val="25408F"/>
                </a:solidFill>
                <a:latin typeface="Gotham"/>
                <a:cs typeface="Gotham"/>
              </a:rPr>
              <a:t> </a:t>
            </a:r>
            <a:r>
              <a:rPr sz="1001" dirty="0">
                <a:solidFill>
                  <a:srgbClr val="25408F"/>
                </a:solidFill>
                <a:latin typeface="Gotham"/>
                <a:cs typeface="Gotham"/>
              </a:rPr>
              <a:t>EU</a:t>
            </a:r>
            <a:r>
              <a:rPr sz="1001" spc="-28" dirty="0">
                <a:solidFill>
                  <a:srgbClr val="25408F"/>
                </a:solidFill>
                <a:latin typeface="Gotham"/>
                <a:cs typeface="Gotham"/>
              </a:rPr>
              <a:t> </a:t>
            </a:r>
            <a:r>
              <a:rPr sz="1001" dirty="0">
                <a:solidFill>
                  <a:srgbClr val="25408F"/>
                </a:solidFill>
                <a:latin typeface="Gotham"/>
                <a:cs typeface="Gotham"/>
              </a:rPr>
              <a:t>decision</a:t>
            </a:r>
            <a:r>
              <a:rPr sz="1001" spc="-25" dirty="0">
                <a:solidFill>
                  <a:srgbClr val="25408F"/>
                </a:solidFill>
                <a:latin typeface="Gotham"/>
                <a:cs typeface="Gotham"/>
              </a:rPr>
              <a:t> </a:t>
            </a:r>
            <a:r>
              <a:rPr sz="1001" spc="-6" dirty="0">
                <a:solidFill>
                  <a:srgbClr val="25408F"/>
                </a:solidFill>
                <a:latin typeface="Gotham"/>
                <a:cs typeface="Gotham"/>
              </a:rPr>
              <a:t>making</a:t>
            </a:r>
            <a:endParaRPr sz="1001" dirty="0">
              <a:latin typeface="Gotham"/>
              <a:cs typeface="Gotham"/>
            </a:endParaRPr>
          </a:p>
        </p:txBody>
      </p:sp>
      <p:sp>
        <p:nvSpPr>
          <p:cNvPr id="12" name="Content Placeholder 2">
            <a:extLst>
              <a:ext uri="{FF2B5EF4-FFF2-40B4-BE49-F238E27FC236}">
                <a16:creationId xmlns:a16="http://schemas.microsoft.com/office/drawing/2014/main" id="{65B32DB8-B64C-2290-3DB2-73F2032C5CA4}"/>
              </a:ext>
            </a:extLst>
          </p:cNvPr>
          <p:cNvSpPr>
            <a:spLocks noGrp="1"/>
          </p:cNvSpPr>
          <p:nvPr>
            <p:ph idx="1"/>
          </p:nvPr>
        </p:nvSpPr>
        <p:spPr>
          <a:xfrm>
            <a:off x="429657" y="1223874"/>
            <a:ext cx="11327296" cy="4613397"/>
          </a:xfrm>
          <a:prstGeom prst="rect">
            <a:avLst/>
          </a:prstGeom>
        </p:spPr>
        <p:txBody>
          <a:bodyPr/>
          <a:lstStyle>
            <a:lvl1pPr>
              <a:defRPr sz="2400"/>
            </a:lvl1pPr>
            <a:lvl2pPr>
              <a:defRPr sz="2000"/>
            </a:lvl2pPr>
            <a:lvl3pPr>
              <a:defRPr sz="1800"/>
            </a:lvl3pPr>
            <a:lvl4pPr>
              <a:defRPr sz="16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BE" dirty="0"/>
          </a:p>
        </p:txBody>
      </p:sp>
      <p:sp>
        <p:nvSpPr>
          <p:cNvPr id="15" name="Title 1">
            <a:extLst>
              <a:ext uri="{FF2B5EF4-FFF2-40B4-BE49-F238E27FC236}">
                <a16:creationId xmlns:a16="http://schemas.microsoft.com/office/drawing/2014/main" id="{8CE45EDB-F5A6-468C-9970-1968F6A9240F}"/>
              </a:ext>
            </a:extLst>
          </p:cNvPr>
          <p:cNvSpPr>
            <a:spLocks noGrp="1"/>
          </p:cNvSpPr>
          <p:nvPr>
            <p:ph type="title" hasCustomPrompt="1"/>
          </p:nvPr>
        </p:nvSpPr>
        <p:spPr>
          <a:xfrm>
            <a:off x="474058" y="397494"/>
            <a:ext cx="6501277" cy="662563"/>
          </a:xfrm>
          <a:prstGeom prst="rect">
            <a:avLst/>
          </a:prstGeom>
        </p:spPr>
        <p:txBody>
          <a:bodyPr/>
          <a:lstStyle>
            <a:lvl1pPr>
              <a:defRPr sz="2800" b="1" i="0">
                <a:solidFill>
                  <a:srgbClr val="122D8A"/>
                </a:solidFill>
                <a:latin typeface="Gotham" pitchFamily="2" charset="0"/>
                <a:cs typeface="Gotham" pitchFamily="2" charset="0"/>
              </a:defRPr>
            </a:lvl1pPr>
          </a:lstStyle>
          <a:p>
            <a:r>
              <a:rPr lang="en-GB" dirty="0"/>
              <a:t>TITLE</a:t>
            </a:r>
            <a:endParaRPr lang="en-US" dirty="0"/>
          </a:p>
        </p:txBody>
      </p:sp>
      <p:sp>
        <p:nvSpPr>
          <p:cNvPr id="19" name="Date Placeholder 3">
            <a:extLst>
              <a:ext uri="{FF2B5EF4-FFF2-40B4-BE49-F238E27FC236}">
                <a16:creationId xmlns:a16="http://schemas.microsoft.com/office/drawing/2014/main" id="{809C0113-DDC3-9638-4655-5172A9F89956}"/>
              </a:ext>
            </a:extLst>
          </p:cNvPr>
          <p:cNvSpPr>
            <a:spLocks noGrp="1"/>
          </p:cNvSpPr>
          <p:nvPr>
            <p:ph type="dt" sz="half" idx="2"/>
          </p:nvPr>
        </p:nvSpPr>
        <p:spPr>
          <a:xfrm>
            <a:off x="9799982" y="6256334"/>
            <a:ext cx="1373605" cy="365125"/>
          </a:xfrm>
          <a:prstGeom prst="rect">
            <a:avLst/>
          </a:prstGeom>
        </p:spPr>
        <p:txBody>
          <a:bodyPr vert="horz" lIns="91440" tIns="45720" rIns="91440" bIns="45720" rtlCol="0" anchor="ctr"/>
          <a:lstStyle>
            <a:lvl1pPr algn="ctr">
              <a:defRPr sz="1000">
                <a:solidFill>
                  <a:schemeClr val="tx1"/>
                </a:solidFill>
                <a:latin typeface="Gotham" pitchFamily="2" charset="0"/>
                <a:cs typeface="Gotham" pitchFamily="2" charset="0"/>
              </a:defRPr>
            </a:lvl1pPr>
          </a:lstStyle>
          <a:p>
            <a:fld id="{CDDB640C-4A4C-0F4A-A91F-E6169FA3F222}" type="datetime3">
              <a:rPr lang="en-GB" smtClean="0"/>
              <a:pPr/>
              <a:t>28 April, 2025</a:t>
            </a:fld>
            <a:endParaRPr lang="fr-BE" dirty="0"/>
          </a:p>
        </p:txBody>
      </p:sp>
      <p:sp>
        <p:nvSpPr>
          <p:cNvPr id="20" name="Footer Placeholder 4">
            <a:extLst>
              <a:ext uri="{FF2B5EF4-FFF2-40B4-BE49-F238E27FC236}">
                <a16:creationId xmlns:a16="http://schemas.microsoft.com/office/drawing/2014/main" id="{6B367813-0F68-8A44-DB4D-921BAFC9613A}"/>
              </a:ext>
            </a:extLst>
          </p:cNvPr>
          <p:cNvSpPr>
            <a:spLocks noGrp="1"/>
          </p:cNvSpPr>
          <p:nvPr>
            <p:ph type="ftr" sz="quarter" idx="3"/>
          </p:nvPr>
        </p:nvSpPr>
        <p:spPr>
          <a:xfrm>
            <a:off x="2943429" y="6256334"/>
            <a:ext cx="6706502" cy="365125"/>
          </a:xfrm>
          <a:prstGeom prst="rect">
            <a:avLst/>
          </a:prstGeom>
        </p:spPr>
        <p:txBody>
          <a:bodyPr vert="horz" lIns="91440" tIns="45720" rIns="91440" bIns="45720" rtlCol="0" anchor="ctr"/>
          <a:lstStyle>
            <a:lvl1pPr algn="r">
              <a:defRPr sz="1000">
                <a:solidFill>
                  <a:schemeClr val="tx1"/>
                </a:solidFill>
                <a:latin typeface="Gotham" pitchFamily="2" charset="0"/>
                <a:cs typeface="Gotham" pitchFamily="2" charset="0"/>
              </a:defRPr>
            </a:lvl1pPr>
          </a:lstStyle>
          <a:p>
            <a:r>
              <a:rPr lang="fr-BE" dirty="0"/>
              <a:t>Pres [Doc Nr]/[</a:t>
            </a:r>
            <a:r>
              <a:rPr lang="fr-BE" dirty="0" err="1"/>
              <a:t>Year</a:t>
            </a:r>
            <a:r>
              <a:rPr lang="fr-BE" dirty="0"/>
              <a:t>] Vers 0.1</a:t>
            </a:r>
          </a:p>
        </p:txBody>
      </p:sp>
      <p:sp>
        <p:nvSpPr>
          <p:cNvPr id="21" name="Slide Number Placeholder 5">
            <a:extLst>
              <a:ext uri="{FF2B5EF4-FFF2-40B4-BE49-F238E27FC236}">
                <a16:creationId xmlns:a16="http://schemas.microsoft.com/office/drawing/2014/main" id="{A494F10F-065A-8B4A-C8A3-85278E8696C9}"/>
              </a:ext>
            </a:extLst>
          </p:cNvPr>
          <p:cNvSpPr>
            <a:spLocks noGrp="1"/>
          </p:cNvSpPr>
          <p:nvPr>
            <p:ph type="sldNum" sz="quarter" idx="4"/>
          </p:nvPr>
        </p:nvSpPr>
        <p:spPr>
          <a:xfrm>
            <a:off x="11323638" y="6256334"/>
            <a:ext cx="538162" cy="365125"/>
          </a:xfrm>
          <a:prstGeom prst="rect">
            <a:avLst/>
          </a:prstGeom>
        </p:spPr>
        <p:txBody>
          <a:bodyPr vert="horz" lIns="91440" tIns="45720" rIns="91440" bIns="45720" rtlCol="0" anchor="ctr"/>
          <a:lstStyle>
            <a:lvl1pPr algn="r">
              <a:defRPr sz="1000">
                <a:solidFill>
                  <a:schemeClr val="tx1"/>
                </a:solidFill>
                <a:latin typeface="Gotham" pitchFamily="2" charset="0"/>
                <a:cs typeface="Gotham" pitchFamily="2" charset="0"/>
              </a:defRPr>
            </a:lvl1pPr>
          </a:lstStyle>
          <a:p>
            <a:fld id="{5FBF1872-BC90-493A-8EF4-338C9F2F2A0D}" type="slidenum">
              <a:rPr lang="fr-BE" smtClean="0"/>
              <a:pPr/>
              <a:t>‹#›</a:t>
            </a:fld>
            <a:endParaRPr lang="fr-BE" dirty="0"/>
          </a:p>
        </p:txBody>
      </p:sp>
    </p:spTree>
    <p:extLst>
      <p:ext uri="{BB962C8B-B14F-4D97-AF65-F5344CB8AC3E}">
        <p14:creationId xmlns:p14="http://schemas.microsoft.com/office/powerpoint/2010/main" val="3097490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2DC1-8D5D-4B3F-D2A8-6ED54DF1A6BE}"/>
              </a:ext>
            </a:extLst>
          </p:cNvPr>
          <p:cNvSpPr>
            <a:spLocks noGrp="1"/>
          </p:cNvSpPr>
          <p:nvPr>
            <p:ph type="title" hasCustomPrompt="1"/>
          </p:nvPr>
        </p:nvSpPr>
        <p:spPr>
          <a:xfrm>
            <a:off x="474058" y="397494"/>
            <a:ext cx="6501277" cy="662563"/>
          </a:xfrm>
          <a:prstGeom prst="rect">
            <a:avLst/>
          </a:prstGeom>
        </p:spPr>
        <p:txBody>
          <a:bodyPr/>
          <a:lstStyle>
            <a:lvl1pPr>
              <a:defRPr sz="2800" b="1" i="0">
                <a:solidFill>
                  <a:srgbClr val="122D8A"/>
                </a:solidFill>
                <a:latin typeface="Gotham" pitchFamily="2" charset="0"/>
                <a:cs typeface="Gotham" pitchFamily="2" charset="0"/>
              </a:defRPr>
            </a:lvl1pPr>
          </a:lstStyle>
          <a:p>
            <a:r>
              <a:rPr lang="en-GB" dirty="0"/>
              <a:t>TITLE</a:t>
            </a:r>
            <a:endParaRPr lang="en-US" dirty="0"/>
          </a:p>
        </p:txBody>
      </p:sp>
      <p:sp>
        <p:nvSpPr>
          <p:cNvPr id="9" name="Text Placeholder 8">
            <a:extLst>
              <a:ext uri="{FF2B5EF4-FFF2-40B4-BE49-F238E27FC236}">
                <a16:creationId xmlns:a16="http://schemas.microsoft.com/office/drawing/2014/main" id="{99963B98-440F-B433-C81E-12A3BA7559E0}"/>
              </a:ext>
            </a:extLst>
          </p:cNvPr>
          <p:cNvSpPr>
            <a:spLocks noGrp="1"/>
          </p:cNvSpPr>
          <p:nvPr>
            <p:ph type="body" sz="quarter" idx="13" hasCustomPrompt="1"/>
          </p:nvPr>
        </p:nvSpPr>
        <p:spPr>
          <a:xfrm>
            <a:off x="474663" y="1214438"/>
            <a:ext cx="6500812" cy="412061"/>
          </a:xfrm>
        </p:spPr>
        <p:txBody>
          <a:bodyPr/>
          <a:lstStyle/>
          <a:p>
            <a:pPr lvl="0"/>
            <a:r>
              <a:rPr lang="en-GB" dirty="0"/>
              <a:t>SUBHEADER</a:t>
            </a:r>
            <a:endParaRPr lang="en-US" dirty="0"/>
          </a:p>
        </p:txBody>
      </p:sp>
      <p:sp>
        <p:nvSpPr>
          <p:cNvPr id="11" name="Text Placeholder 10">
            <a:extLst>
              <a:ext uri="{FF2B5EF4-FFF2-40B4-BE49-F238E27FC236}">
                <a16:creationId xmlns:a16="http://schemas.microsoft.com/office/drawing/2014/main" id="{828CD6FE-107C-A243-D3F8-96D1B08ACBB3}"/>
              </a:ext>
            </a:extLst>
          </p:cNvPr>
          <p:cNvSpPr>
            <a:spLocks noGrp="1"/>
          </p:cNvSpPr>
          <p:nvPr>
            <p:ph type="body" sz="quarter" idx="14" hasCustomPrompt="1"/>
          </p:nvPr>
        </p:nvSpPr>
        <p:spPr>
          <a:xfrm>
            <a:off x="474663" y="1626499"/>
            <a:ext cx="6500812" cy="4126601"/>
          </a:xfrm>
        </p:spPr>
        <p:txBody>
          <a:bodyPr>
            <a:normAutofit/>
          </a:bodyPr>
          <a:lstStyle>
            <a:lvl1pPr>
              <a:defRPr sz="1000">
                <a:solidFill>
                  <a:schemeClr val="tx1">
                    <a:lumMod val="65000"/>
                    <a:lumOff val="35000"/>
                  </a:schemeClr>
                </a:solidFill>
              </a:defRPr>
            </a:lvl1pPr>
          </a:lstStyle>
          <a:p>
            <a:pPr lvl="0"/>
            <a:r>
              <a:rPr lang="en-US" sz="1000" dirty="0"/>
              <a:t>Body Content</a:t>
            </a:r>
            <a:endParaRPr lang="en-US" dirty="0"/>
          </a:p>
        </p:txBody>
      </p:sp>
      <p:sp>
        <p:nvSpPr>
          <p:cNvPr id="15" name="Date Placeholder 3">
            <a:extLst>
              <a:ext uri="{FF2B5EF4-FFF2-40B4-BE49-F238E27FC236}">
                <a16:creationId xmlns:a16="http://schemas.microsoft.com/office/drawing/2014/main" id="{0BB48EE4-2C79-A3B5-FD53-A4844BA4E0F5}"/>
              </a:ext>
            </a:extLst>
          </p:cNvPr>
          <p:cNvSpPr>
            <a:spLocks noGrp="1"/>
          </p:cNvSpPr>
          <p:nvPr>
            <p:ph type="dt" sz="half" idx="2"/>
          </p:nvPr>
        </p:nvSpPr>
        <p:spPr>
          <a:xfrm>
            <a:off x="9799982" y="6256334"/>
            <a:ext cx="1373605" cy="365125"/>
          </a:xfrm>
          <a:prstGeom prst="rect">
            <a:avLst/>
          </a:prstGeom>
        </p:spPr>
        <p:txBody>
          <a:bodyPr vert="horz" lIns="91440" tIns="45720" rIns="91440" bIns="45720" rtlCol="0" anchor="ctr"/>
          <a:lstStyle>
            <a:lvl1pPr algn="ctr">
              <a:defRPr sz="1000">
                <a:solidFill>
                  <a:schemeClr val="tx1"/>
                </a:solidFill>
                <a:latin typeface="Gotham" pitchFamily="2" charset="0"/>
                <a:cs typeface="Gotham" pitchFamily="2" charset="0"/>
              </a:defRPr>
            </a:lvl1pPr>
          </a:lstStyle>
          <a:p>
            <a:fld id="{CDDB640C-4A4C-0F4A-A91F-E6169FA3F222}" type="datetime3">
              <a:rPr lang="en-GB" smtClean="0"/>
              <a:pPr/>
              <a:t>28 April, 2025</a:t>
            </a:fld>
            <a:endParaRPr lang="fr-BE" dirty="0"/>
          </a:p>
        </p:txBody>
      </p:sp>
      <p:sp>
        <p:nvSpPr>
          <p:cNvPr id="16" name="Footer Placeholder 4">
            <a:extLst>
              <a:ext uri="{FF2B5EF4-FFF2-40B4-BE49-F238E27FC236}">
                <a16:creationId xmlns:a16="http://schemas.microsoft.com/office/drawing/2014/main" id="{50FBCACF-A5C0-8D4A-9315-C0ACB3DCE267}"/>
              </a:ext>
            </a:extLst>
          </p:cNvPr>
          <p:cNvSpPr>
            <a:spLocks noGrp="1"/>
          </p:cNvSpPr>
          <p:nvPr>
            <p:ph type="ftr" sz="quarter" idx="3"/>
          </p:nvPr>
        </p:nvSpPr>
        <p:spPr>
          <a:xfrm>
            <a:off x="2943429" y="6256334"/>
            <a:ext cx="6706502" cy="365125"/>
          </a:xfrm>
          <a:prstGeom prst="rect">
            <a:avLst/>
          </a:prstGeom>
        </p:spPr>
        <p:txBody>
          <a:bodyPr vert="horz" lIns="91440" tIns="45720" rIns="91440" bIns="45720" rtlCol="0" anchor="ctr"/>
          <a:lstStyle>
            <a:lvl1pPr algn="r">
              <a:defRPr sz="1000">
                <a:solidFill>
                  <a:schemeClr val="tx1"/>
                </a:solidFill>
                <a:latin typeface="Gotham" pitchFamily="2" charset="0"/>
                <a:cs typeface="Gotham" pitchFamily="2" charset="0"/>
              </a:defRPr>
            </a:lvl1pPr>
          </a:lstStyle>
          <a:p>
            <a:r>
              <a:rPr lang="fr-BE" dirty="0"/>
              <a:t>Pres [Doc Nr]/[</a:t>
            </a:r>
            <a:r>
              <a:rPr lang="fr-BE" dirty="0" err="1"/>
              <a:t>Year</a:t>
            </a:r>
            <a:r>
              <a:rPr lang="fr-BE" dirty="0"/>
              <a:t>] Vers 0.1</a:t>
            </a:r>
          </a:p>
        </p:txBody>
      </p:sp>
      <p:sp>
        <p:nvSpPr>
          <p:cNvPr id="17" name="Slide Number Placeholder 5">
            <a:extLst>
              <a:ext uri="{FF2B5EF4-FFF2-40B4-BE49-F238E27FC236}">
                <a16:creationId xmlns:a16="http://schemas.microsoft.com/office/drawing/2014/main" id="{DB882AFD-D344-97F0-B18A-AABF9808786D}"/>
              </a:ext>
            </a:extLst>
          </p:cNvPr>
          <p:cNvSpPr>
            <a:spLocks noGrp="1"/>
          </p:cNvSpPr>
          <p:nvPr>
            <p:ph type="sldNum" sz="quarter" idx="4"/>
          </p:nvPr>
        </p:nvSpPr>
        <p:spPr>
          <a:xfrm>
            <a:off x="11323638" y="6256334"/>
            <a:ext cx="538162" cy="365125"/>
          </a:xfrm>
          <a:prstGeom prst="rect">
            <a:avLst/>
          </a:prstGeom>
        </p:spPr>
        <p:txBody>
          <a:bodyPr vert="horz" lIns="91440" tIns="45720" rIns="91440" bIns="45720" rtlCol="0" anchor="ctr"/>
          <a:lstStyle>
            <a:lvl1pPr algn="r">
              <a:defRPr sz="1000">
                <a:solidFill>
                  <a:schemeClr val="tx1"/>
                </a:solidFill>
                <a:latin typeface="Gotham" pitchFamily="2" charset="0"/>
                <a:cs typeface="Gotham" pitchFamily="2" charset="0"/>
              </a:defRPr>
            </a:lvl1pPr>
          </a:lstStyle>
          <a:p>
            <a:fld id="{5FBF1872-BC90-493A-8EF4-338C9F2F2A0D}" type="slidenum">
              <a:rPr lang="fr-BE" smtClean="0"/>
              <a:pPr/>
              <a:t>‹#›</a:t>
            </a:fld>
            <a:endParaRPr lang="fr-BE" dirty="0"/>
          </a:p>
        </p:txBody>
      </p:sp>
    </p:spTree>
    <p:extLst>
      <p:ext uri="{BB962C8B-B14F-4D97-AF65-F5344CB8AC3E}">
        <p14:creationId xmlns:p14="http://schemas.microsoft.com/office/powerpoint/2010/main" val="161871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2DC1-8D5D-4B3F-D2A8-6ED54DF1A6BE}"/>
              </a:ext>
            </a:extLst>
          </p:cNvPr>
          <p:cNvSpPr>
            <a:spLocks noGrp="1"/>
          </p:cNvSpPr>
          <p:nvPr>
            <p:ph type="title" hasCustomPrompt="1"/>
          </p:nvPr>
        </p:nvSpPr>
        <p:spPr>
          <a:xfrm>
            <a:off x="474058" y="397494"/>
            <a:ext cx="6501277" cy="662563"/>
          </a:xfrm>
          <a:prstGeom prst="rect">
            <a:avLst/>
          </a:prstGeom>
        </p:spPr>
        <p:txBody>
          <a:bodyPr/>
          <a:lstStyle>
            <a:lvl1pPr>
              <a:defRPr sz="2800" b="1" i="0">
                <a:solidFill>
                  <a:srgbClr val="122D8A"/>
                </a:solidFill>
                <a:latin typeface="Gotham" pitchFamily="2" charset="0"/>
                <a:cs typeface="Gotham" pitchFamily="2" charset="0"/>
              </a:defRPr>
            </a:lvl1pPr>
          </a:lstStyle>
          <a:p>
            <a:r>
              <a:rPr lang="en-GB" dirty="0"/>
              <a:t>TITLE</a:t>
            </a:r>
            <a:endParaRPr lang="en-US" dirty="0"/>
          </a:p>
        </p:txBody>
      </p:sp>
      <p:sp>
        <p:nvSpPr>
          <p:cNvPr id="9" name="Text Placeholder 8">
            <a:extLst>
              <a:ext uri="{FF2B5EF4-FFF2-40B4-BE49-F238E27FC236}">
                <a16:creationId xmlns:a16="http://schemas.microsoft.com/office/drawing/2014/main" id="{99963B98-440F-B433-C81E-12A3BA7559E0}"/>
              </a:ext>
            </a:extLst>
          </p:cNvPr>
          <p:cNvSpPr>
            <a:spLocks noGrp="1"/>
          </p:cNvSpPr>
          <p:nvPr>
            <p:ph type="body" sz="quarter" idx="13" hasCustomPrompt="1"/>
          </p:nvPr>
        </p:nvSpPr>
        <p:spPr>
          <a:xfrm>
            <a:off x="474663" y="1214438"/>
            <a:ext cx="5440615" cy="412061"/>
          </a:xfrm>
        </p:spPr>
        <p:txBody>
          <a:bodyPr/>
          <a:lstStyle/>
          <a:p>
            <a:pPr lvl="0"/>
            <a:r>
              <a:rPr lang="en-GB" dirty="0"/>
              <a:t>SUBHEADER</a:t>
            </a:r>
            <a:endParaRPr lang="en-US" dirty="0"/>
          </a:p>
        </p:txBody>
      </p:sp>
      <p:sp>
        <p:nvSpPr>
          <p:cNvPr id="11" name="Text Placeholder 10">
            <a:extLst>
              <a:ext uri="{FF2B5EF4-FFF2-40B4-BE49-F238E27FC236}">
                <a16:creationId xmlns:a16="http://schemas.microsoft.com/office/drawing/2014/main" id="{828CD6FE-107C-A243-D3F8-96D1B08ACBB3}"/>
              </a:ext>
            </a:extLst>
          </p:cNvPr>
          <p:cNvSpPr>
            <a:spLocks noGrp="1"/>
          </p:cNvSpPr>
          <p:nvPr>
            <p:ph type="body" sz="quarter" idx="14" hasCustomPrompt="1"/>
          </p:nvPr>
        </p:nvSpPr>
        <p:spPr>
          <a:xfrm>
            <a:off x="474663" y="1626499"/>
            <a:ext cx="5440615" cy="4126601"/>
          </a:xfrm>
        </p:spPr>
        <p:txBody>
          <a:bodyPr>
            <a:normAutofit/>
          </a:bodyPr>
          <a:lstStyle>
            <a:lvl1pPr>
              <a:defRPr sz="1000">
                <a:solidFill>
                  <a:schemeClr val="tx1">
                    <a:lumMod val="65000"/>
                    <a:lumOff val="35000"/>
                  </a:schemeClr>
                </a:solidFill>
              </a:defRPr>
            </a:lvl1pPr>
          </a:lstStyle>
          <a:p>
            <a:pPr lvl="0"/>
            <a:r>
              <a:rPr lang="en-US" sz="1000" dirty="0"/>
              <a:t>Body Content</a:t>
            </a:r>
            <a:endParaRPr lang="en-US" dirty="0"/>
          </a:p>
        </p:txBody>
      </p:sp>
      <p:sp>
        <p:nvSpPr>
          <p:cNvPr id="15" name="Date Placeholder 3">
            <a:extLst>
              <a:ext uri="{FF2B5EF4-FFF2-40B4-BE49-F238E27FC236}">
                <a16:creationId xmlns:a16="http://schemas.microsoft.com/office/drawing/2014/main" id="{0BB48EE4-2C79-A3B5-FD53-A4844BA4E0F5}"/>
              </a:ext>
            </a:extLst>
          </p:cNvPr>
          <p:cNvSpPr>
            <a:spLocks noGrp="1"/>
          </p:cNvSpPr>
          <p:nvPr>
            <p:ph type="dt" sz="half" idx="2"/>
          </p:nvPr>
        </p:nvSpPr>
        <p:spPr>
          <a:xfrm>
            <a:off x="9799982" y="6256334"/>
            <a:ext cx="1373605" cy="365125"/>
          </a:xfrm>
          <a:prstGeom prst="rect">
            <a:avLst/>
          </a:prstGeom>
        </p:spPr>
        <p:txBody>
          <a:bodyPr vert="horz" lIns="91440" tIns="45720" rIns="91440" bIns="45720" rtlCol="0" anchor="ctr"/>
          <a:lstStyle>
            <a:lvl1pPr algn="ctr">
              <a:defRPr sz="1000">
                <a:solidFill>
                  <a:schemeClr val="tx1"/>
                </a:solidFill>
                <a:latin typeface="Gotham" pitchFamily="2" charset="0"/>
                <a:cs typeface="Gotham" pitchFamily="2" charset="0"/>
              </a:defRPr>
            </a:lvl1pPr>
          </a:lstStyle>
          <a:p>
            <a:fld id="{CDDB640C-4A4C-0F4A-A91F-E6169FA3F222}" type="datetime3">
              <a:rPr lang="en-GB" smtClean="0"/>
              <a:pPr/>
              <a:t>28 April, 2025</a:t>
            </a:fld>
            <a:endParaRPr lang="fr-BE" dirty="0"/>
          </a:p>
        </p:txBody>
      </p:sp>
      <p:sp>
        <p:nvSpPr>
          <p:cNvPr id="16" name="Footer Placeholder 4">
            <a:extLst>
              <a:ext uri="{FF2B5EF4-FFF2-40B4-BE49-F238E27FC236}">
                <a16:creationId xmlns:a16="http://schemas.microsoft.com/office/drawing/2014/main" id="{50FBCACF-A5C0-8D4A-9315-C0ACB3DCE267}"/>
              </a:ext>
            </a:extLst>
          </p:cNvPr>
          <p:cNvSpPr>
            <a:spLocks noGrp="1"/>
          </p:cNvSpPr>
          <p:nvPr>
            <p:ph type="ftr" sz="quarter" idx="3"/>
          </p:nvPr>
        </p:nvSpPr>
        <p:spPr>
          <a:xfrm>
            <a:off x="2943429" y="6256334"/>
            <a:ext cx="6706502" cy="365125"/>
          </a:xfrm>
          <a:prstGeom prst="rect">
            <a:avLst/>
          </a:prstGeom>
        </p:spPr>
        <p:txBody>
          <a:bodyPr vert="horz" lIns="91440" tIns="45720" rIns="91440" bIns="45720" rtlCol="0" anchor="ctr"/>
          <a:lstStyle>
            <a:lvl1pPr algn="r">
              <a:defRPr sz="1000">
                <a:solidFill>
                  <a:schemeClr val="tx1"/>
                </a:solidFill>
                <a:latin typeface="Gotham" pitchFamily="2" charset="0"/>
                <a:cs typeface="Gotham" pitchFamily="2" charset="0"/>
              </a:defRPr>
            </a:lvl1pPr>
          </a:lstStyle>
          <a:p>
            <a:r>
              <a:rPr lang="fr-BE" dirty="0"/>
              <a:t>Pres [Doc Nr]/[</a:t>
            </a:r>
            <a:r>
              <a:rPr lang="fr-BE" dirty="0" err="1"/>
              <a:t>Year</a:t>
            </a:r>
            <a:r>
              <a:rPr lang="fr-BE" dirty="0"/>
              <a:t>] Vers 0.1</a:t>
            </a:r>
          </a:p>
        </p:txBody>
      </p:sp>
      <p:sp>
        <p:nvSpPr>
          <p:cNvPr id="17" name="Slide Number Placeholder 5">
            <a:extLst>
              <a:ext uri="{FF2B5EF4-FFF2-40B4-BE49-F238E27FC236}">
                <a16:creationId xmlns:a16="http://schemas.microsoft.com/office/drawing/2014/main" id="{DB882AFD-D344-97F0-B18A-AABF9808786D}"/>
              </a:ext>
            </a:extLst>
          </p:cNvPr>
          <p:cNvSpPr>
            <a:spLocks noGrp="1"/>
          </p:cNvSpPr>
          <p:nvPr>
            <p:ph type="sldNum" sz="quarter" idx="4"/>
          </p:nvPr>
        </p:nvSpPr>
        <p:spPr>
          <a:xfrm>
            <a:off x="11323638" y="6256334"/>
            <a:ext cx="538162" cy="365125"/>
          </a:xfrm>
          <a:prstGeom prst="rect">
            <a:avLst/>
          </a:prstGeom>
        </p:spPr>
        <p:txBody>
          <a:bodyPr vert="horz" lIns="91440" tIns="45720" rIns="91440" bIns="45720" rtlCol="0" anchor="ctr"/>
          <a:lstStyle>
            <a:lvl1pPr algn="r">
              <a:defRPr sz="1000">
                <a:solidFill>
                  <a:schemeClr val="tx1"/>
                </a:solidFill>
                <a:latin typeface="Gotham" pitchFamily="2" charset="0"/>
                <a:cs typeface="Gotham" pitchFamily="2" charset="0"/>
              </a:defRPr>
            </a:lvl1pPr>
          </a:lstStyle>
          <a:p>
            <a:fld id="{5FBF1872-BC90-493A-8EF4-338C9F2F2A0D}" type="slidenum">
              <a:rPr lang="fr-BE" smtClean="0"/>
              <a:pPr/>
              <a:t>‹#›</a:t>
            </a:fld>
            <a:endParaRPr lang="fr-BE" dirty="0"/>
          </a:p>
        </p:txBody>
      </p:sp>
      <p:sp>
        <p:nvSpPr>
          <p:cNvPr id="7" name="Text Placeholder 8">
            <a:extLst>
              <a:ext uri="{FF2B5EF4-FFF2-40B4-BE49-F238E27FC236}">
                <a16:creationId xmlns:a16="http://schemas.microsoft.com/office/drawing/2014/main" id="{CD50C038-B519-EDFC-457B-5F1EA3A941D8}"/>
              </a:ext>
            </a:extLst>
          </p:cNvPr>
          <p:cNvSpPr>
            <a:spLocks noGrp="1"/>
          </p:cNvSpPr>
          <p:nvPr>
            <p:ph type="body" sz="quarter" idx="15" hasCustomPrompt="1"/>
          </p:nvPr>
        </p:nvSpPr>
        <p:spPr>
          <a:xfrm>
            <a:off x="6276722" y="1214438"/>
            <a:ext cx="5440615" cy="412061"/>
          </a:xfrm>
        </p:spPr>
        <p:txBody>
          <a:bodyPr/>
          <a:lstStyle/>
          <a:p>
            <a:pPr lvl="0"/>
            <a:r>
              <a:rPr lang="en-GB" dirty="0"/>
              <a:t>SUBHEADER</a:t>
            </a:r>
            <a:endParaRPr lang="en-US" dirty="0"/>
          </a:p>
        </p:txBody>
      </p:sp>
      <p:sp>
        <p:nvSpPr>
          <p:cNvPr id="8" name="Text Placeholder 10">
            <a:extLst>
              <a:ext uri="{FF2B5EF4-FFF2-40B4-BE49-F238E27FC236}">
                <a16:creationId xmlns:a16="http://schemas.microsoft.com/office/drawing/2014/main" id="{8A33A41D-08E8-DC53-622C-0F26DF736520}"/>
              </a:ext>
            </a:extLst>
          </p:cNvPr>
          <p:cNvSpPr>
            <a:spLocks noGrp="1"/>
          </p:cNvSpPr>
          <p:nvPr>
            <p:ph type="body" sz="quarter" idx="16" hasCustomPrompt="1"/>
          </p:nvPr>
        </p:nvSpPr>
        <p:spPr>
          <a:xfrm>
            <a:off x="6276722" y="1626499"/>
            <a:ext cx="5440615" cy="4126601"/>
          </a:xfrm>
        </p:spPr>
        <p:txBody>
          <a:bodyPr>
            <a:normAutofit/>
          </a:bodyPr>
          <a:lstStyle>
            <a:lvl1pPr>
              <a:defRPr sz="1000">
                <a:solidFill>
                  <a:schemeClr val="tx1">
                    <a:lumMod val="65000"/>
                    <a:lumOff val="35000"/>
                  </a:schemeClr>
                </a:solidFill>
              </a:defRPr>
            </a:lvl1pPr>
          </a:lstStyle>
          <a:p>
            <a:pPr lvl="0"/>
            <a:r>
              <a:rPr lang="en-US" sz="1000" dirty="0"/>
              <a:t>Body Content</a:t>
            </a:r>
            <a:endParaRPr lang="en-US" dirty="0"/>
          </a:p>
        </p:txBody>
      </p:sp>
    </p:spTree>
    <p:extLst>
      <p:ext uri="{BB962C8B-B14F-4D97-AF65-F5344CB8AC3E}">
        <p14:creationId xmlns:p14="http://schemas.microsoft.com/office/powerpoint/2010/main" val="41029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2DC1-8D5D-4B3F-D2A8-6ED54DF1A6BE}"/>
              </a:ext>
            </a:extLst>
          </p:cNvPr>
          <p:cNvSpPr>
            <a:spLocks noGrp="1"/>
          </p:cNvSpPr>
          <p:nvPr>
            <p:ph type="title" hasCustomPrompt="1"/>
          </p:nvPr>
        </p:nvSpPr>
        <p:spPr>
          <a:xfrm>
            <a:off x="474058" y="397494"/>
            <a:ext cx="6501277" cy="662563"/>
          </a:xfrm>
          <a:prstGeom prst="rect">
            <a:avLst/>
          </a:prstGeom>
        </p:spPr>
        <p:txBody>
          <a:bodyPr/>
          <a:lstStyle>
            <a:lvl1pPr>
              <a:defRPr sz="2800" b="1" i="0">
                <a:solidFill>
                  <a:srgbClr val="122D8A"/>
                </a:solidFill>
                <a:latin typeface="Gotham" pitchFamily="2" charset="0"/>
                <a:cs typeface="Gotham" pitchFamily="2" charset="0"/>
              </a:defRPr>
            </a:lvl1pPr>
          </a:lstStyle>
          <a:p>
            <a:r>
              <a:rPr lang="en-GB" dirty="0"/>
              <a:t>TITLE</a:t>
            </a:r>
            <a:endParaRPr lang="en-US" dirty="0"/>
          </a:p>
        </p:txBody>
      </p:sp>
      <p:sp>
        <p:nvSpPr>
          <p:cNvPr id="9" name="Text Placeholder 8">
            <a:extLst>
              <a:ext uri="{FF2B5EF4-FFF2-40B4-BE49-F238E27FC236}">
                <a16:creationId xmlns:a16="http://schemas.microsoft.com/office/drawing/2014/main" id="{99963B98-440F-B433-C81E-12A3BA7559E0}"/>
              </a:ext>
            </a:extLst>
          </p:cNvPr>
          <p:cNvSpPr>
            <a:spLocks noGrp="1"/>
          </p:cNvSpPr>
          <p:nvPr>
            <p:ph type="body" sz="quarter" idx="13" hasCustomPrompt="1"/>
          </p:nvPr>
        </p:nvSpPr>
        <p:spPr>
          <a:xfrm>
            <a:off x="474663" y="1214438"/>
            <a:ext cx="6500812" cy="412061"/>
          </a:xfrm>
        </p:spPr>
        <p:txBody>
          <a:bodyPr/>
          <a:lstStyle/>
          <a:p>
            <a:pPr lvl="0"/>
            <a:r>
              <a:rPr lang="en-GB" dirty="0"/>
              <a:t>SUBHEADER</a:t>
            </a:r>
            <a:endParaRPr lang="en-US" dirty="0"/>
          </a:p>
        </p:txBody>
      </p:sp>
      <p:sp>
        <p:nvSpPr>
          <p:cNvPr id="11" name="Text Placeholder 10">
            <a:extLst>
              <a:ext uri="{FF2B5EF4-FFF2-40B4-BE49-F238E27FC236}">
                <a16:creationId xmlns:a16="http://schemas.microsoft.com/office/drawing/2014/main" id="{828CD6FE-107C-A243-D3F8-96D1B08ACBB3}"/>
              </a:ext>
            </a:extLst>
          </p:cNvPr>
          <p:cNvSpPr>
            <a:spLocks noGrp="1"/>
          </p:cNvSpPr>
          <p:nvPr>
            <p:ph type="body" sz="quarter" idx="14" hasCustomPrompt="1"/>
          </p:nvPr>
        </p:nvSpPr>
        <p:spPr>
          <a:xfrm>
            <a:off x="474663" y="1626499"/>
            <a:ext cx="6500812" cy="4126601"/>
          </a:xfrm>
        </p:spPr>
        <p:txBody>
          <a:bodyPr>
            <a:normAutofit/>
          </a:bodyPr>
          <a:lstStyle>
            <a:lvl1pPr>
              <a:defRPr sz="1000">
                <a:solidFill>
                  <a:schemeClr val="tx1">
                    <a:lumMod val="65000"/>
                    <a:lumOff val="35000"/>
                  </a:schemeClr>
                </a:solidFill>
              </a:defRPr>
            </a:lvl1pPr>
          </a:lstStyle>
          <a:p>
            <a:pPr lvl="0"/>
            <a:r>
              <a:rPr lang="en-US" sz="1000" dirty="0"/>
              <a:t>Body Content</a:t>
            </a:r>
            <a:endParaRPr lang="en-US" dirty="0"/>
          </a:p>
        </p:txBody>
      </p:sp>
      <p:sp>
        <p:nvSpPr>
          <p:cNvPr id="15" name="Date Placeholder 3">
            <a:extLst>
              <a:ext uri="{FF2B5EF4-FFF2-40B4-BE49-F238E27FC236}">
                <a16:creationId xmlns:a16="http://schemas.microsoft.com/office/drawing/2014/main" id="{0BB48EE4-2C79-A3B5-FD53-A4844BA4E0F5}"/>
              </a:ext>
            </a:extLst>
          </p:cNvPr>
          <p:cNvSpPr>
            <a:spLocks noGrp="1"/>
          </p:cNvSpPr>
          <p:nvPr>
            <p:ph type="dt" sz="half" idx="2"/>
          </p:nvPr>
        </p:nvSpPr>
        <p:spPr>
          <a:xfrm>
            <a:off x="9799982" y="6256334"/>
            <a:ext cx="1373605" cy="365125"/>
          </a:xfrm>
          <a:prstGeom prst="rect">
            <a:avLst/>
          </a:prstGeom>
        </p:spPr>
        <p:txBody>
          <a:bodyPr vert="horz" lIns="91440" tIns="45720" rIns="91440" bIns="45720" rtlCol="0" anchor="ctr"/>
          <a:lstStyle>
            <a:lvl1pPr algn="ctr">
              <a:defRPr sz="1000">
                <a:solidFill>
                  <a:schemeClr val="tx1"/>
                </a:solidFill>
                <a:latin typeface="Gotham" pitchFamily="2" charset="0"/>
                <a:cs typeface="Gotham" pitchFamily="2" charset="0"/>
              </a:defRPr>
            </a:lvl1pPr>
          </a:lstStyle>
          <a:p>
            <a:fld id="{CDDB640C-4A4C-0F4A-A91F-E6169FA3F222}" type="datetime3">
              <a:rPr lang="en-GB" smtClean="0"/>
              <a:pPr/>
              <a:t>28 April, 2025</a:t>
            </a:fld>
            <a:endParaRPr lang="fr-BE" dirty="0"/>
          </a:p>
        </p:txBody>
      </p:sp>
      <p:sp>
        <p:nvSpPr>
          <p:cNvPr id="16" name="Footer Placeholder 4">
            <a:extLst>
              <a:ext uri="{FF2B5EF4-FFF2-40B4-BE49-F238E27FC236}">
                <a16:creationId xmlns:a16="http://schemas.microsoft.com/office/drawing/2014/main" id="{50FBCACF-A5C0-8D4A-9315-C0ACB3DCE267}"/>
              </a:ext>
            </a:extLst>
          </p:cNvPr>
          <p:cNvSpPr>
            <a:spLocks noGrp="1"/>
          </p:cNvSpPr>
          <p:nvPr>
            <p:ph type="ftr" sz="quarter" idx="3"/>
          </p:nvPr>
        </p:nvSpPr>
        <p:spPr>
          <a:xfrm>
            <a:off x="2943429" y="6256334"/>
            <a:ext cx="6706502" cy="365125"/>
          </a:xfrm>
          <a:prstGeom prst="rect">
            <a:avLst/>
          </a:prstGeom>
        </p:spPr>
        <p:txBody>
          <a:bodyPr vert="horz" lIns="91440" tIns="45720" rIns="91440" bIns="45720" rtlCol="0" anchor="ctr"/>
          <a:lstStyle>
            <a:lvl1pPr algn="r">
              <a:defRPr sz="1000">
                <a:solidFill>
                  <a:schemeClr val="tx1"/>
                </a:solidFill>
                <a:latin typeface="Gotham" pitchFamily="2" charset="0"/>
                <a:cs typeface="Gotham" pitchFamily="2" charset="0"/>
              </a:defRPr>
            </a:lvl1pPr>
          </a:lstStyle>
          <a:p>
            <a:r>
              <a:rPr lang="fr-BE" dirty="0"/>
              <a:t>Pres [Doc Nr]/[</a:t>
            </a:r>
            <a:r>
              <a:rPr lang="fr-BE" dirty="0" err="1"/>
              <a:t>Year</a:t>
            </a:r>
            <a:r>
              <a:rPr lang="fr-BE" dirty="0"/>
              <a:t>] Vers 0.1</a:t>
            </a:r>
          </a:p>
        </p:txBody>
      </p:sp>
      <p:sp>
        <p:nvSpPr>
          <p:cNvPr id="17" name="Slide Number Placeholder 5">
            <a:extLst>
              <a:ext uri="{FF2B5EF4-FFF2-40B4-BE49-F238E27FC236}">
                <a16:creationId xmlns:a16="http://schemas.microsoft.com/office/drawing/2014/main" id="{DB882AFD-D344-97F0-B18A-AABF9808786D}"/>
              </a:ext>
            </a:extLst>
          </p:cNvPr>
          <p:cNvSpPr>
            <a:spLocks noGrp="1"/>
          </p:cNvSpPr>
          <p:nvPr>
            <p:ph type="sldNum" sz="quarter" idx="4"/>
          </p:nvPr>
        </p:nvSpPr>
        <p:spPr>
          <a:xfrm>
            <a:off x="11323638" y="6256334"/>
            <a:ext cx="538162" cy="365125"/>
          </a:xfrm>
          <a:prstGeom prst="rect">
            <a:avLst/>
          </a:prstGeom>
        </p:spPr>
        <p:txBody>
          <a:bodyPr vert="horz" lIns="91440" tIns="45720" rIns="91440" bIns="45720" rtlCol="0" anchor="ctr"/>
          <a:lstStyle>
            <a:lvl1pPr algn="r">
              <a:defRPr sz="1000">
                <a:solidFill>
                  <a:schemeClr val="tx1"/>
                </a:solidFill>
                <a:latin typeface="Gotham" pitchFamily="2" charset="0"/>
                <a:cs typeface="Gotham" pitchFamily="2" charset="0"/>
              </a:defRPr>
            </a:lvl1pPr>
          </a:lstStyle>
          <a:p>
            <a:fld id="{5FBF1872-BC90-493A-8EF4-338C9F2F2A0D}" type="slidenum">
              <a:rPr lang="fr-BE" smtClean="0"/>
              <a:pPr/>
              <a:t>‹#›</a:t>
            </a:fld>
            <a:endParaRPr lang="fr-BE" dirty="0"/>
          </a:p>
        </p:txBody>
      </p:sp>
      <p:sp>
        <p:nvSpPr>
          <p:cNvPr id="4" name="Picture Placeholder 3">
            <a:extLst>
              <a:ext uri="{FF2B5EF4-FFF2-40B4-BE49-F238E27FC236}">
                <a16:creationId xmlns:a16="http://schemas.microsoft.com/office/drawing/2014/main" id="{20533436-4DE0-8CEC-61CF-D7DC9E48E752}"/>
              </a:ext>
            </a:extLst>
          </p:cNvPr>
          <p:cNvSpPr>
            <a:spLocks noGrp="1"/>
          </p:cNvSpPr>
          <p:nvPr>
            <p:ph type="pic" sz="quarter" idx="15"/>
          </p:nvPr>
        </p:nvSpPr>
        <p:spPr>
          <a:xfrm>
            <a:off x="7526338" y="1214437"/>
            <a:ext cx="4894262" cy="3348000"/>
          </a:xfrm>
          <a:prstGeom prst="roundRect">
            <a:avLst>
              <a:gd name="adj" fmla="val 3155"/>
            </a:avLst>
          </a:prstGeom>
        </p:spPr>
        <p:txBody>
          <a:bodyPr/>
          <a:lstStyle/>
          <a:p>
            <a:endParaRPr lang="en-US"/>
          </a:p>
        </p:txBody>
      </p:sp>
    </p:spTree>
    <p:extLst>
      <p:ext uri="{BB962C8B-B14F-4D97-AF65-F5344CB8AC3E}">
        <p14:creationId xmlns:p14="http://schemas.microsoft.com/office/powerpoint/2010/main" val="416902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2DC1-8D5D-4B3F-D2A8-6ED54DF1A6BE}"/>
              </a:ext>
            </a:extLst>
          </p:cNvPr>
          <p:cNvSpPr>
            <a:spLocks noGrp="1"/>
          </p:cNvSpPr>
          <p:nvPr>
            <p:ph type="title" hasCustomPrompt="1"/>
          </p:nvPr>
        </p:nvSpPr>
        <p:spPr>
          <a:xfrm>
            <a:off x="474058" y="397494"/>
            <a:ext cx="6501277" cy="662563"/>
          </a:xfrm>
          <a:prstGeom prst="rect">
            <a:avLst/>
          </a:prstGeom>
        </p:spPr>
        <p:txBody>
          <a:bodyPr/>
          <a:lstStyle>
            <a:lvl1pPr>
              <a:defRPr sz="2800" b="1" i="0">
                <a:solidFill>
                  <a:srgbClr val="122D8A"/>
                </a:solidFill>
                <a:latin typeface="Gotham" pitchFamily="2" charset="0"/>
                <a:cs typeface="Gotham" pitchFamily="2" charset="0"/>
              </a:defRPr>
            </a:lvl1pPr>
          </a:lstStyle>
          <a:p>
            <a:r>
              <a:rPr lang="en-GB" dirty="0"/>
              <a:t>TITLE</a:t>
            </a:r>
            <a:endParaRPr lang="en-US" dirty="0"/>
          </a:p>
        </p:txBody>
      </p:sp>
      <p:sp>
        <p:nvSpPr>
          <p:cNvPr id="9" name="Text Placeholder 8">
            <a:extLst>
              <a:ext uri="{FF2B5EF4-FFF2-40B4-BE49-F238E27FC236}">
                <a16:creationId xmlns:a16="http://schemas.microsoft.com/office/drawing/2014/main" id="{99963B98-440F-B433-C81E-12A3BA7559E0}"/>
              </a:ext>
            </a:extLst>
          </p:cNvPr>
          <p:cNvSpPr>
            <a:spLocks noGrp="1"/>
          </p:cNvSpPr>
          <p:nvPr>
            <p:ph type="body" sz="quarter" idx="13" hasCustomPrompt="1"/>
          </p:nvPr>
        </p:nvSpPr>
        <p:spPr>
          <a:xfrm>
            <a:off x="474663" y="1214438"/>
            <a:ext cx="5420658" cy="412061"/>
          </a:xfrm>
        </p:spPr>
        <p:txBody>
          <a:bodyPr/>
          <a:lstStyle/>
          <a:p>
            <a:pPr lvl="0"/>
            <a:r>
              <a:rPr lang="en-GB" dirty="0"/>
              <a:t>SUBHEADER</a:t>
            </a:r>
            <a:endParaRPr lang="en-US" dirty="0"/>
          </a:p>
        </p:txBody>
      </p:sp>
      <p:sp>
        <p:nvSpPr>
          <p:cNvPr id="11" name="Text Placeholder 10">
            <a:extLst>
              <a:ext uri="{FF2B5EF4-FFF2-40B4-BE49-F238E27FC236}">
                <a16:creationId xmlns:a16="http://schemas.microsoft.com/office/drawing/2014/main" id="{828CD6FE-107C-A243-D3F8-96D1B08ACBB3}"/>
              </a:ext>
            </a:extLst>
          </p:cNvPr>
          <p:cNvSpPr>
            <a:spLocks noGrp="1"/>
          </p:cNvSpPr>
          <p:nvPr>
            <p:ph type="body" sz="quarter" idx="14" hasCustomPrompt="1"/>
          </p:nvPr>
        </p:nvSpPr>
        <p:spPr>
          <a:xfrm>
            <a:off x="474663" y="1626499"/>
            <a:ext cx="5420658" cy="4126601"/>
          </a:xfrm>
        </p:spPr>
        <p:txBody>
          <a:bodyPr>
            <a:normAutofit/>
          </a:bodyPr>
          <a:lstStyle>
            <a:lvl1pPr>
              <a:defRPr sz="1000">
                <a:solidFill>
                  <a:schemeClr val="tx1">
                    <a:lumMod val="65000"/>
                    <a:lumOff val="35000"/>
                  </a:schemeClr>
                </a:solidFill>
              </a:defRPr>
            </a:lvl1pPr>
          </a:lstStyle>
          <a:p>
            <a:pPr lvl="0"/>
            <a:r>
              <a:rPr lang="en-US" sz="1000" dirty="0"/>
              <a:t>Body Content</a:t>
            </a:r>
            <a:endParaRPr lang="en-US" dirty="0"/>
          </a:p>
        </p:txBody>
      </p:sp>
      <p:sp>
        <p:nvSpPr>
          <p:cNvPr id="15" name="Date Placeholder 3">
            <a:extLst>
              <a:ext uri="{FF2B5EF4-FFF2-40B4-BE49-F238E27FC236}">
                <a16:creationId xmlns:a16="http://schemas.microsoft.com/office/drawing/2014/main" id="{0BB48EE4-2C79-A3B5-FD53-A4844BA4E0F5}"/>
              </a:ext>
            </a:extLst>
          </p:cNvPr>
          <p:cNvSpPr>
            <a:spLocks noGrp="1"/>
          </p:cNvSpPr>
          <p:nvPr>
            <p:ph type="dt" sz="half" idx="2"/>
          </p:nvPr>
        </p:nvSpPr>
        <p:spPr>
          <a:xfrm>
            <a:off x="9799982" y="6256334"/>
            <a:ext cx="1373605" cy="365125"/>
          </a:xfrm>
          <a:prstGeom prst="rect">
            <a:avLst/>
          </a:prstGeom>
        </p:spPr>
        <p:txBody>
          <a:bodyPr vert="horz" lIns="91440" tIns="45720" rIns="91440" bIns="45720" rtlCol="0" anchor="ctr"/>
          <a:lstStyle>
            <a:lvl1pPr algn="ctr">
              <a:defRPr sz="1000">
                <a:solidFill>
                  <a:schemeClr val="tx1"/>
                </a:solidFill>
                <a:latin typeface="Gotham" pitchFamily="2" charset="0"/>
                <a:cs typeface="Gotham" pitchFamily="2" charset="0"/>
              </a:defRPr>
            </a:lvl1pPr>
          </a:lstStyle>
          <a:p>
            <a:fld id="{CDDB640C-4A4C-0F4A-A91F-E6169FA3F222}" type="datetime3">
              <a:rPr lang="en-GB" smtClean="0"/>
              <a:pPr/>
              <a:t>28 April, 2025</a:t>
            </a:fld>
            <a:endParaRPr lang="fr-BE" dirty="0"/>
          </a:p>
        </p:txBody>
      </p:sp>
      <p:sp>
        <p:nvSpPr>
          <p:cNvPr id="16" name="Footer Placeholder 4">
            <a:extLst>
              <a:ext uri="{FF2B5EF4-FFF2-40B4-BE49-F238E27FC236}">
                <a16:creationId xmlns:a16="http://schemas.microsoft.com/office/drawing/2014/main" id="{50FBCACF-A5C0-8D4A-9315-C0ACB3DCE267}"/>
              </a:ext>
            </a:extLst>
          </p:cNvPr>
          <p:cNvSpPr>
            <a:spLocks noGrp="1"/>
          </p:cNvSpPr>
          <p:nvPr>
            <p:ph type="ftr" sz="quarter" idx="3"/>
          </p:nvPr>
        </p:nvSpPr>
        <p:spPr>
          <a:xfrm>
            <a:off x="2943429" y="6256334"/>
            <a:ext cx="6706502" cy="365125"/>
          </a:xfrm>
          <a:prstGeom prst="rect">
            <a:avLst/>
          </a:prstGeom>
        </p:spPr>
        <p:txBody>
          <a:bodyPr vert="horz" lIns="91440" tIns="45720" rIns="91440" bIns="45720" rtlCol="0" anchor="ctr"/>
          <a:lstStyle>
            <a:lvl1pPr algn="r">
              <a:defRPr sz="1000">
                <a:solidFill>
                  <a:schemeClr val="tx1"/>
                </a:solidFill>
                <a:latin typeface="Gotham" pitchFamily="2" charset="0"/>
                <a:cs typeface="Gotham" pitchFamily="2" charset="0"/>
              </a:defRPr>
            </a:lvl1pPr>
          </a:lstStyle>
          <a:p>
            <a:r>
              <a:rPr lang="fr-BE" dirty="0"/>
              <a:t>Pres [Doc Nr]/[</a:t>
            </a:r>
            <a:r>
              <a:rPr lang="fr-BE" dirty="0" err="1"/>
              <a:t>Year</a:t>
            </a:r>
            <a:r>
              <a:rPr lang="fr-BE" dirty="0"/>
              <a:t>] Vers 0.1</a:t>
            </a:r>
          </a:p>
        </p:txBody>
      </p:sp>
      <p:sp>
        <p:nvSpPr>
          <p:cNvPr id="17" name="Slide Number Placeholder 5">
            <a:extLst>
              <a:ext uri="{FF2B5EF4-FFF2-40B4-BE49-F238E27FC236}">
                <a16:creationId xmlns:a16="http://schemas.microsoft.com/office/drawing/2014/main" id="{DB882AFD-D344-97F0-B18A-AABF9808786D}"/>
              </a:ext>
            </a:extLst>
          </p:cNvPr>
          <p:cNvSpPr>
            <a:spLocks noGrp="1"/>
          </p:cNvSpPr>
          <p:nvPr>
            <p:ph type="sldNum" sz="quarter" idx="4"/>
          </p:nvPr>
        </p:nvSpPr>
        <p:spPr>
          <a:xfrm>
            <a:off x="11323638" y="6256334"/>
            <a:ext cx="538162" cy="365125"/>
          </a:xfrm>
          <a:prstGeom prst="rect">
            <a:avLst/>
          </a:prstGeom>
        </p:spPr>
        <p:txBody>
          <a:bodyPr vert="horz" lIns="91440" tIns="45720" rIns="91440" bIns="45720" rtlCol="0" anchor="ctr"/>
          <a:lstStyle>
            <a:lvl1pPr algn="r">
              <a:defRPr sz="1000">
                <a:solidFill>
                  <a:schemeClr val="tx1"/>
                </a:solidFill>
                <a:latin typeface="Gotham" pitchFamily="2" charset="0"/>
                <a:cs typeface="Gotham" pitchFamily="2" charset="0"/>
              </a:defRPr>
            </a:lvl1pPr>
          </a:lstStyle>
          <a:p>
            <a:fld id="{5FBF1872-BC90-493A-8EF4-338C9F2F2A0D}" type="slidenum">
              <a:rPr lang="fr-BE" smtClean="0"/>
              <a:pPr/>
              <a:t>‹#›</a:t>
            </a:fld>
            <a:endParaRPr lang="fr-BE" dirty="0"/>
          </a:p>
        </p:txBody>
      </p:sp>
      <p:sp>
        <p:nvSpPr>
          <p:cNvPr id="4" name="Picture Placeholder 3">
            <a:extLst>
              <a:ext uri="{FF2B5EF4-FFF2-40B4-BE49-F238E27FC236}">
                <a16:creationId xmlns:a16="http://schemas.microsoft.com/office/drawing/2014/main" id="{20533436-4DE0-8CEC-61CF-D7DC9E48E752}"/>
              </a:ext>
            </a:extLst>
          </p:cNvPr>
          <p:cNvSpPr>
            <a:spLocks noGrp="1"/>
          </p:cNvSpPr>
          <p:nvPr>
            <p:ph type="pic" sz="quarter" idx="15"/>
          </p:nvPr>
        </p:nvSpPr>
        <p:spPr>
          <a:xfrm>
            <a:off x="6296680" y="1626499"/>
            <a:ext cx="2926788" cy="2002117"/>
          </a:xfrm>
          <a:prstGeom prst="roundRect">
            <a:avLst>
              <a:gd name="adj" fmla="val 3155"/>
            </a:avLst>
          </a:prstGeom>
        </p:spPr>
        <p:txBody>
          <a:bodyPr/>
          <a:lstStyle/>
          <a:p>
            <a:endParaRPr lang="en-US"/>
          </a:p>
        </p:txBody>
      </p:sp>
      <p:sp>
        <p:nvSpPr>
          <p:cNvPr id="3" name="Picture Placeholder 3">
            <a:extLst>
              <a:ext uri="{FF2B5EF4-FFF2-40B4-BE49-F238E27FC236}">
                <a16:creationId xmlns:a16="http://schemas.microsoft.com/office/drawing/2014/main" id="{772799FA-A7D6-8261-1C68-E7CB4D54B609}"/>
              </a:ext>
            </a:extLst>
          </p:cNvPr>
          <p:cNvSpPr>
            <a:spLocks noGrp="1"/>
          </p:cNvSpPr>
          <p:nvPr>
            <p:ph type="pic" sz="quarter" idx="16"/>
          </p:nvPr>
        </p:nvSpPr>
        <p:spPr>
          <a:xfrm>
            <a:off x="8665931" y="2427941"/>
            <a:ext cx="2926788" cy="2002117"/>
          </a:xfrm>
          <a:prstGeom prst="roundRect">
            <a:avLst>
              <a:gd name="adj" fmla="val 3155"/>
            </a:avLst>
          </a:prstGeom>
        </p:spPr>
        <p:txBody>
          <a:bodyPr/>
          <a:lstStyle/>
          <a:p>
            <a:endParaRPr lang="en-US"/>
          </a:p>
        </p:txBody>
      </p:sp>
      <p:sp>
        <p:nvSpPr>
          <p:cNvPr id="5" name="Picture Placeholder 3">
            <a:extLst>
              <a:ext uri="{FF2B5EF4-FFF2-40B4-BE49-F238E27FC236}">
                <a16:creationId xmlns:a16="http://schemas.microsoft.com/office/drawing/2014/main" id="{E3EB83D5-D60D-EEC9-6BA3-A87E2C567862}"/>
              </a:ext>
            </a:extLst>
          </p:cNvPr>
          <p:cNvSpPr>
            <a:spLocks noGrp="1"/>
          </p:cNvSpPr>
          <p:nvPr>
            <p:ph type="pic" sz="quarter" idx="17"/>
          </p:nvPr>
        </p:nvSpPr>
        <p:spPr>
          <a:xfrm>
            <a:off x="6296680" y="3750983"/>
            <a:ext cx="2926788" cy="2002117"/>
          </a:xfrm>
          <a:prstGeom prst="roundRect">
            <a:avLst>
              <a:gd name="adj" fmla="val 3155"/>
            </a:avLst>
          </a:prstGeom>
        </p:spPr>
        <p:txBody>
          <a:bodyPr/>
          <a:lstStyle/>
          <a:p>
            <a:endParaRPr lang="en-US"/>
          </a:p>
        </p:txBody>
      </p:sp>
    </p:spTree>
    <p:extLst>
      <p:ext uri="{BB962C8B-B14F-4D97-AF65-F5344CB8AC3E}">
        <p14:creationId xmlns:p14="http://schemas.microsoft.com/office/powerpoint/2010/main" val="3185002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2DC1-8D5D-4B3F-D2A8-6ED54DF1A6BE}"/>
              </a:ext>
            </a:extLst>
          </p:cNvPr>
          <p:cNvSpPr>
            <a:spLocks noGrp="1"/>
          </p:cNvSpPr>
          <p:nvPr>
            <p:ph type="title" hasCustomPrompt="1"/>
          </p:nvPr>
        </p:nvSpPr>
        <p:spPr>
          <a:xfrm>
            <a:off x="474058" y="397494"/>
            <a:ext cx="6501277" cy="662563"/>
          </a:xfrm>
          <a:prstGeom prst="rect">
            <a:avLst/>
          </a:prstGeom>
        </p:spPr>
        <p:txBody>
          <a:bodyPr/>
          <a:lstStyle>
            <a:lvl1pPr>
              <a:defRPr sz="2800" b="1" i="0">
                <a:solidFill>
                  <a:srgbClr val="122D8A"/>
                </a:solidFill>
                <a:latin typeface="Gotham" pitchFamily="2" charset="0"/>
                <a:cs typeface="Gotham" pitchFamily="2" charset="0"/>
              </a:defRPr>
            </a:lvl1pPr>
          </a:lstStyle>
          <a:p>
            <a:r>
              <a:rPr lang="en-GB" dirty="0"/>
              <a:t>TITLE</a:t>
            </a:r>
            <a:endParaRPr lang="en-US" dirty="0"/>
          </a:p>
        </p:txBody>
      </p:sp>
      <p:sp>
        <p:nvSpPr>
          <p:cNvPr id="9" name="Text Placeholder 8">
            <a:extLst>
              <a:ext uri="{FF2B5EF4-FFF2-40B4-BE49-F238E27FC236}">
                <a16:creationId xmlns:a16="http://schemas.microsoft.com/office/drawing/2014/main" id="{99963B98-440F-B433-C81E-12A3BA7559E0}"/>
              </a:ext>
            </a:extLst>
          </p:cNvPr>
          <p:cNvSpPr>
            <a:spLocks noGrp="1"/>
          </p:cNvSpPr>
          <p:nvPr>
            <p:ph type="body" sz="quarter" idx="13" hasCustomPrompt="1"/>
          </p:nvPr>
        </p:nvSpPr>
        <p:spPr>
          <a:xfrm>
            <a:off x="474663" y="1214438"/>
            <a:ext cx="6500812" cy="412061"/>
          </a:xfrm>
        </p:spPr>
        <p:txBody>
          <a:bodyPr/>
          <a:lstStyle/>
          <a:p>
            <a:pPr lvl="0"/>
            <a:r>
              <a:rPr lang="en-GB" dirty="0"/>
              <a:t>SUBHEADER</a:t>
            </a:r>
            <a:endParaRPr lang="en-US" dirty="0"/>
          </a:p>
        </p:txBody>
      </p:sp>
      <p:sp>
        <p:nvSpPr>
          <p:cNvPr id="11" name="Text Placeholder 10">
            <a:extLst>
              <a:ext uri="{FF2B5EF4-FFF2-40B4-BE49-F238E27FC236}">
                <a16:creationId xmlns:a16="http://schemas.microsoft.com/office/drawing/2014/main" id="{828CD6FE-107C-A243-D3F8-96D1B08ACBB3}"/>
              </a:ext>
            </a:extLst>
          </p:cNvPr>
          <p:cNvSpPr>
            <a:spLocks noGrp="1"/>
          </p:cNvSpPr>
          <p:nvPr>
            <p:ph type="body" sz="quarter" idx="14" hasCustomPrompt="1"/>
          </p:nvPr>
        </p:nvSpPr>
        <p:spPr>
          <a:xfrm>
            <a:off x="474663" y="1626500"/>
            <a:ext cx="6500812" cy="2752995"/>
          </a:xfrm>
        </p:spPr>
        <p:txBody>
          <a:bodyPr>
            <a:normAutofit/>
          </a:bodyPr>
          <a:lstStyle>
            <a:lvl1pPr>
              <a:defRPr sz="1000">
                <a:solidFill>
                  <a:schemeClr val="tx1">
                    <a:lumMod val="65000"/>
                    <a:lumOff val="35000"/>
                  </a:schemeClr>
                </a:solidFill>
              </a:defRPr>
            </a:lvl1pPr>
          </a:lstStyle>
          <a:p>
            <a:pPr lvl="0"/>
            <a:r>
              <a:rPr lang="en-US" sz="1000" dirty="0"/>
              <a:t>Body Content</a:t>
            </a:r>
            <a:endParaRPr lang="en-US" dirty="0"/>
          </a:p>
        </p:txBody>
      </p:sp>
      <p:sp>
        <p:nvSpPr>
          <p:cNvPr id="15" name="Date Placeholder 3">
            <a:extLst>
              <a:ext uri="{FF2B5EF4-FFF2-40B4-BE49-F238E27FC236}">
                <a16:creationId xmlns:a16="http://schemas.microsoft.com/office/drawing/2014/main" id="{0BB48EE4-2C79-A3B5-FD53-A4844BA4E0F5}"/>
              </a:ext>
            </a:extLst>
          </p:cNvPr>
          <p:cNvSpPr>
            <a:spLocks noGrp="1"/>
          </p:cNvSpPr>
          <p:nvPr>
            <p:ph type="dt" sz="half" idx="2"/>
          </p:nvPr>
        </p:nvSpPr>
        <p:spPr>
          <a:xfrm>
            <a:off x="9799982" y="6256334"/>
            <a:ext cx="1373605" cy="365125"/>
          </a:xfrm>
          <a:prstGeom prst="rect">
            <a:avLst/>
          </a:prstGeom>
        </p:spPr>
        <p:txBody>
          <a:bodyPr vert="horz" lIns="91440" tIns="45720" rIns="91440" bIns="45720" rtlCol="0" anchor="ctr"/>
          <a:lstStyle>
            <a:lvl1pPr algn="ctr">
              <a:defRPr sz="1000">
                <a:solidFill>
                  <a:schemeClr val="tx1"/>
                </a:solidFill>
                <a:latin typeface="Gotham" pitchFamily="2" charset="0"/>
                <a:cs typeface="Gotham" pitchFamily="2" charset="0"/>
              </a:defRPr>
            </a:lvl1pPr>
          </a:lstStyle>
          <a:p>
            <a:fld id="{CDDB640C-4A4C-0F4A-A91F-E6169FA3F222}" type="datetime3">
              <a:rPr lang="en-GB" smtClean="0"/>
              <a:pPr/>
              <a:t>28 April, 2025</a:t>
            </a:fld>
            <a:endParaRPr lang="fr-BE" dirty="0"/>
          </a:p>
        </p:txBody>
      </p:sp>
      <p:sp>
        <p:nvSpPr>
          <p:cNvPr id="16" name="Footer Placeholder 4">
            <a:extLst>
              <a:ext uri="{FF2B5EF4-FFF2-40B4-BE49-F238E27FC236}">
                <a16:creationId xmlns:a16="http://schemas.microsoft.com/office/drawing/2014/main" id="{50FBCACF-A5C0-8D4A-9315-C0ACB3DCE267}"/>
              </a:ext>
            </a:extLst>
          </p:cNvPr>
          <p:cNvSpPr>
            <a:spLocks noGrp="1"/>
          </p:cNvSpPr>
          <p:nvPr>
            <p:ph type="ftr" sz="quarter" idx="3"/>
          </p:nvPr>
        </p:nvSpPr>
        <p:spPr>
          <a:xfrm>
            <a:off x="2943429" y="6256334"/>
            <a:ext cx="6706502" cy="365125"/>
          </a:xfrm>
          <a:prstGeom prst="rect">
            <a:avLst/>
          </a:prstGeom>
        </p:spPr>
        <p:txBody>
          <a:bodyPr vert="horz" lIns="91440" tIns="45720" rIns="91440" bIns="45720" rtlCol="0" anchor="ctr"/>
          <a:lstStyle>
            <a:lvl1pPr algn="r">
              <a:defRPr sz="1000">
                <a:solidFill>
                  <a:schemeClr val="tx1"/>
                </a:solidFill>
                <a:latin typeface="Gotham" pitchFamily="2" charset="0"/>
                <a:cs typeface="Gotham" pitchFamily="2" charset="0"/>
              </a:defRPr>
            </a:lvl1pPr>
          </a:lstStyle>
          <a:p>
            <a:r>
              <a:rPr lang="fr-BE" dirty="0"/>
              <a:t>Pres [Doc Nr]/[</a:t>
            </a:r>
            <a:r>
              <a:rPr lang="fr-BE" dirty="0" err="1"/>
              <a:t>Year</a:t>
            </a:r>
            <a:r>
              <a:rPr lang="fr-BE" dirty="0"/>
              <a:t>] Vers 0.1</a:t>
            </a:r>
          </a:p>
        </p:txBody>
      </p:sp>
      <p:sp>
        <p:nvSpPr>
          <p:cNvPr id="17" name="Slide Number Placeholder 5">
            <a:extLst>
              <a:ext uri="{FF2B5EF4-FFF2-40B4-BE49-F238E27FC236}">
                <a16:creationId xmlns:a16="http://schemas.microsoft.com/office/drawing/2014/main" id="{DB882AFD-D344-97F0-B18A-AABF9808786D}"/>
              </a:ext>
            </a:extLst>
          </p:cNvPr>
          <p:cNvSpPr>
            <a:spLocks noGrp="1"/>
          </p:cNvSpPr>
          <p:nvPr>
            <p:ph type="sldNum" sz="quarter" idx="4"/>
          </p:nvPr>
        </p:nvSpPr>
        <p:spPr>
          <a:xfrm>
            <a:off x="11323638" y="6256334"/>
            <a:ext cx="538162" cy="365125"/>
          </a:xfrm>
          <a:prstGeom prst="rect">
            <a:avLst/>
          </a:prstGeom>
        </p:spPr>
        <p:txBody>
          <a:bodyPr vert="horz" lIns="91440" tIns="45720" rIns="91440" bIns="45720" rtlCol="0" anchor="ctr"/>
          <a:lstStyle>
            <a:lvl1pPr algn="r">
              <a:defRPr sz="1000">
                <a:solidFill>
                  <a:schemeClr val="tx1"/>
                </a:solidFill>
                <a:latin typeface="Gotham" pitchFamily="2" charset="0"/>
                <a:cs typeface="Gotham" pitchFamily="2" charset="0"/>
              </a:defRPr>
            </a:lvl1pPr>
          </a:lstStyle>
          <a:p>
            <a:fld id="{5FBF1872-BC90-493A-8EF4-338C9F2F2A0D}" type="slidenum">
              <a:rPr lang="fr-BE" smtClean="0"/>
              <a:pPr/>
              <a:t>‹#›</a:t>
            </a:fld>
            <a:endParaRPr lang="fr-BE" dirty="0"/>
          </a:p>
        </p:txBody>
      </p:sp>
      <p:sp>
        <p:nvSpPr>
          <p:cNvPr id="4" name="Picture Placeholder 3">
            <a:extLst>
              <a:ext uri="{FF2B5EF4-FFF2-40B4-BE49-F238E27FC236}">
                <a16:creationId xmlns:a16="http://schemas.microsoft.com/office/drawing/2014/main" id="{20533436-4DE0-8CEC-61CF-D7DC9E48E752}"/>
              </a:ext>
            </a:extLst>
          </p:cNvPr>
          <p:cNvSpPr>
            <a:spLocks noGrp="1"/>
          </p:cNvSpPr>
          <p:nvPr>
            <p:ph type="pic" sz="quarter" idx="15"/>
          </p:nvPr>
        </p:nvSpPr>
        <p:spPr>
          <a:xfrm>
            <a:off x="7526338" y="1214437"/>
            <a:ext cx="4894262" cy="3165058"/>
          </a:xfrm>
          <a:prstGeom prst="roundRect">
            <a:avLst>
              <a:gd name="adj" fmla="val 3155"/>
            </a:avLst>
          </a:prstGeom>
        </p:spPr>
        <p:txBody>
          <a:bodyPr/>
          <a:lstStyle/>
          <a:p>
            <a:endParaRPr lang="en-US"/>
          </a:p>
        </p:txBody>
      </p:sp>
      <p:sp>
        <p:nvSpPr>
          <p:cNvPr id="3" name="Text Placeholder 8">
            <a:extLst>
              <a:ext uri="{FF2B5EF4-FFF2-40B4-BE49-F238E27FC236}">
                <a16:creationId xmlns:a16="http://schemas.microsoft.com/office/drawing/2014/main" id="{8CDF9512-49D0-6E1B-967B-AFB2A562E9DA}"/>
              </a:ext>
            </a:extLst>
          </p:cNvPr>
          <p:cNvSpPr>
            <a:spLocks noGrp="1"/>
          </p:cNvSpPr>
          <p:nvPr>
            <p:ph type="body" sz="quarter" idx="16" hasCustomPrompt="1"/>
          </p:nvPr>
        </p:nvSpPr>
        <p:spPr>
          <a:xfrm>
            <a:off x="5131687" y="4573801"/>
            <a:ext cx="6500812" cy="412061"/>
          </a:xfrm>
        </p:spPr>
        <p:txBody>
          <a:bodyPr/>
          <a:lstStyle/>
          <a:p>
            <a:pPr lvl="0"/>
            <a:r>
              <a:rPr lang="en-GB" dirty="0"/>
              <a:t>SUBHEADER</a:t>
            </a:r>
            <a:endParaRPr lang="en-US" dirty="0"/>
          </a:p>
        </p:txBody>
      </p:sp>
      <p:sp>
        <p:nvSpPr>
          <p:cNvPr id="5" name="Text Placeholder 10">
            <a:extLst>
              <a:ext uri="{FF2B5EF4-FFF2-40B4-BE49-F238E27FC236}">
                <a16:creationId xmlns:a16="http://schemas.microsoft.com/office/drawing/2014/main" id="{24918A90-3320-786E-EA20-C9C9E75A0CDE}"/>
              </a:ext>
            </a:extLst>
          </p:cNvPr>
          <p:cNvSpPr>
            <a:spLocks noGrp="1"/>
          </p:cNvSpPr>
          <p:nvPr>
            <p:ph type="body" sz="quarter" idx="17" hasCustomPrompt="1"/>
          </p:nvPr>
        </p:nvSpPr>
        <p:spPr>
          <a:xfrm>
            <a:off x="5131687" y="4985863"/>
            <a:ext cx="6500812" cy="875922"/>
          </a:xfrm>
        </p:spPr>
        <p:txBody>
          <a:bodyPr>
            <a:normAutofit/>
          </a:bodyPr>
          <a:lstStyle>
            <a:lvl1pPr>
              <a:defRPr sz="1000">
                <a:solidFill>
                  <a:schemeClr val="tx1">
                    <a:lumMod val="65000"/>
                    <a:lumOff val="35000"/>
                  </a:schemeClr>
                </a:solidFill>
              </a:defRPr>
            </a:lvl1pPr>
          </a:lstStyle>
          <a:p>
            <a:pPr lvl="0"/>
            <a:r>
              <a:rPr lang="en-US" sz="1000" dirty="0"/>
              <a:t>Body Content</a:t>
            </a:r>
            <a:endParaRPr lang="en-US" dirty="0"/>
          </a:p>
        </p:txBody>
      </p:sp>
      <p:sp>
        <p:nvSpPr>
          <p:cNvPr id="6" name="Picture Placeholder 3">
            <a:extLst>
              <a:ext uri="{FF2B5EF4-FFF2-40B4-BE49-F238E27FC236}">
                <a16:creationId xmlns:a16="http://schemas.microsoft.com/office/drawing/2014/main" id="{E6D005A2-5A76-0D4F-8B33-7A4B220ED85F}"/>
              </a:ext>
            </a:extLst>
          </p:cNvPr>
          <p:cNvSpPr>
            <a:spLocks noGrp="1"/>
          </p:cNvSpPr>
          <p:nvPr>
            <p:ph type="pic" sz="quarter" idx="18"/>
          </p:nvPr>
        </p:nvSpPr>
        <p:spPr>
          <a:xfrm>
            <a:off x="1876926" y="4573801"/>
            <a:ext cx="2849078" cy="2521819"/>
          </a:xfrm>
          <a:prstGeom prst="roundRect">
            <a:avLst>
              <a:gd name="adj" fmla="val 3155"/>
            </a:avLst>
          </a:prstGeom>
        </p:spPr>
        <p:txBody>
          <a:bodyPr/>
          <a:lstStyle/>
          <a:p>
            <a:endParaRPr lang="en-US"/>
          </a:p>
        </p:txBody>
      </p:sp>
    </p:spTree>
    <p:extLst>
      <p:ext uri="{BB962C8B-B14F-4D97-AF65-F5344CB8AC3E}">
        <p14:creationId xmlns:p14="http://schemas.microsoft.com/office/powerpoint/2010/main" val="35427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71896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8FA3B2C9-3EDF-BCAB-2ABE-0E954DD2C769}"/>
              </a:ext>
            </a:extLst>
          </p:cNvPr>
          <p:cNvSpPr>
            <a:spLocks/>
          </p:cNvSpPr>
          <p:nvPr userDrawn="1"/>
        </p:nvSpPr>
        <p:spPr>
          <a:xfrm>
            <a:off x="273825" y="1075523"/>
            <a:ext cx="11638961" cy="5043762"/>
          </a:xfrm>
          <a:custGeom>
            <a:avLst/>
            <a:gdLst/>
            <a:ahLst/>
            <a:cxnLst/>
            <a:rect l="l" t="t" r="r" b="b"/>
            <a:pathLst>
              <a:path w="19193510" h="9584055">
                <a:moveTo>
                  <a:pt x="18983715" y="0"/>
                </a:moveTo>
                <a:lnTo>
                  <a:pt x="209417" y="0"/>
                </a:lnTo>
                <a:lnTo>
                  <a:pt x="161399" y="5530"/>
                </a:lnTo>
                <a:lnTo>
                  <a:pt x="117319" y="21284"/>
                </a:lnTo>
                <a:lnTo>
                  <a:pt x="78436" y="46005"/>
                </a:lnTo>
                <a:lnTo>
                  <a:pt x="46005" y="78436"/>
                </a:lnTo>
                <a:lnTo>
                  <a:pt x="21284" y="117319"/>
                </a:lnTo>
                <a:lnTo>
                  <a:pt x="5530" y="161399"/>
                </a:lnTo>
                <a:lnTo>
                  <a:pt x="0" y="209417"/>
                </a:lnTo>
                <a:lnTo>
                  <a:pt x="0" y="9374520"/>
                </a:lnTo>
                <a:lnTo>
                  <a:pt x="5530" y="9422536"/>
                </a:lnTo>
                <a:lnTo>
                  <a:pt x="21284" y="9466614"/>
                </a:lnTo>
                <a:lnTo>
                  <a:pt x="46005" y="9505497"/>
                </a:lnTo>
                <a:lnTo>
                  <a:pt x="78436" y="9537929"/>
                </a:lnTo>
                <a:lnTo>
                  <a:pt x="117319" y="9562651"/>
                </a:lnTo>
                <a:lnTo>
                  <a:pt x="161399" y="9578407"/>
                </a:lnTo>
                <a:lnTo>
                  <a:pt x="209417" y="9583938"/>
                </a:lnTo>
                <a:lnTo>
                  <a:pt x="18983715" y="9583938"/>
                </a:lnTo>
                <a:lnTo>
                  <a:pt x="19031733" y="9578407"/>
                </a:lnTo>
                <a:lnTo>
                  <a:pt x="19075813" y="9562651"/>
                </a:lnTo>
                <a:lnTo>
                  <a:pt x="19114696" y="9537929"/>
                </a:lnTo>
                <a:lnTo>
                  <a:pt x="19147127" y="9505497"/>
                </a:lnTo>
                <a:lnTo>
                  <a:pt x="19171847" y="9466614"/>
                </a:lnTo>
                <a:lnTo>
                  <a:pt x="19187602" y="9422536"/>
                </a:lnTo>
                <a:lnTo>
                  <a:pt x="19193132" y="9374520"/>
                </a:lnTo>
                <a:lnTo>
                  <a:pt x="19193132" y="209417"/>
                </a:lnTo>
                <a:lnTo>
                  <a:pt x="19187602" y="161399"/>
                </a:lnTo>
                <a:lnTo>
                  <a:pt x="19171847" y="117319"/>
                </a:lnTo>
                <a:lnTo>
                  <a:pt x="19147127" y="78436"/>
                </a:lnTo>
                <a:lnTo>
                  <a:pt x="19114696" y="46005"/>
                </a:lnTo>
                <a:lnTo>
                  <a:pt x="19075813" y="21284"/>
                </a:lnTo>
                <a:lnTo>
                  <a:pt x="19031733" y="5530"/>
                </a:lnTo>
                <a:lnTo>
                  <a:pt x="18983715" y="0"/>
                </a:lnTo>
                <a:close/>
              </a:path>
            </a:pathLst>
          </a:custGeom>
          <a:solidFill>
            <a:srgbClr val="F1F1F1"/>
          </a:solidFill>
        </p:spPr>
        <p:txBody>
          <a:bodyPr wrap="square" lIns="0" tIns="0" rIns="0" bIns="0" rtlCol="0"/>
          <a:lstStyle/>
          <a:p>
            <a:endParaRPr dirty="0"/>
          </a:p>
        </p:txBody>
      </p:sp>
      <p:sp>
        <p:nvSpPr>
          <p:cNvPr id="3" name="Text Placeholder 2"/>
          <p:cNvSpPr>
            <a:spLocks noGrp="1"/>
          </p:cNvSpPr>
          <p:nvPr>
            <p:ph type="body" idx="1"/>
          </p:nvPr>
        </p:nvSpPr>
        <p:spPr>
          <a:xfrm>
            <a:off x="355600" y="1403884"/>
            <a:ext cx="11506200" cy="418411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BE" dirty="0"/>
          </a:p>
        </p:txBody>
      </p:sp>
      <p:sp>
        <p:nvSpPr>
          <p:cNvPr id="8" name="object 9">
            <a:extLst>
              <a:ext uri="{FF2B5EF4-FFF2-40B4-BE49-F238E27FC236}">
                <a16:creationId xmlns:a16="http://schemas.microsoft.com/office/drawing/2014/main" id="{E3E1CB19-E234-F9EE-8F4E-DB42D05F8491}"/>
              </a:ext>
            </a:extLst>
          </p:cNvPr>
          <p:cNvSpPr txBox="1">
            <a:spLocks/>
          </p:cNvSpPr>
          <p:nvPr userDrawn="1"/>
        </p:nvSpPr>
        <p:spPr>
          <a:xfrm>
            <a:off x="7134135" y="597471"/>
            <a:ext cx="4784042" cy="163738"/>
          </a:xfrm>
          <a:prstGeom prst="rect">
            <a:avLst/>
          </a:prstGeom>
        </p:spPr>
        <p:txBody>
          <a:bodyPr vert="horz" wrap="square" lIns="0" tIns="9627" rIns="0" bIns="0" rtlCol="0">
            <a:spAutoFit/>
          </a:bodyPr>
          <a:lstStyle/>
          <a:p>
            <a:pPr marL="7702">
              <a:spcBef>
                <a:spcPts val="75"/>
              </a:spcBef>
            </a:pPr>
            <a:r>
              <a:rPr sz="1001" spc="-6" dirty="0">
                <a:solidFill>
                  <a:srgbClr val="25408F"/>
                </a:solidFill>
                <a:latin typeface="Gotham"/>
                <a:cs typeface="Gotham"/>
              </a:rPr>
              <a:t>Regionally</a:t>
            </a:r>
            <a:r>
              <a:rPr sz="1001" spc="-28" dirty="0">
                <a:solidFill>
                  <a:srgbClr val="25408F"/>
                </a:solidFill>
                <a:latin typeface="Gotham"/>
                <a:cs typeface="Gotham"/>
              </a:rPr>
              <a:t> </a:t>
            </a:r>
            <a:r>
              <a:rPr sz="1001" dirty="0">
                <a:solidFill>
                  <a:srgbClr val="25408F"/>
                </a:solidFill>
                <a:latin typeface="Gotham"/>
                <a:cs typeface="Gotham"/>
              </a:rPr>
              <a:t>rooted</a:t>
            </a:r>
            <a:r>
              <a:rPr sz="1001" spc="-28" dirty="0">
                <a:solidFill>
                  <a:srgbClr val="25408F"/>
                </a:solidFill>
                <a:latin typeface="Gotham"/>
                <a:cs typeface="Gotham"/>
              </a:rPr>
              <a:t> </a:t>
            </a:r>
            <a:r>
              <a:rPr sz="1001" dirty="0">
                <a:solidFill>
                  <a:srgbClr val="25408F"/>
                </a:solidFill>
                <a:latin typeface="Gotham"/>
                <a:cs typeface="Gotham"/>
              </a:rPr>
              <a:t>and</a:t>
            </a:r>
            <a:r>
              <a:rPr sz="1001" spc="-28" dirty="0">
                <a:solidFill>
                  <a:srgbClr val="25408F"/>
                </a:solidFill>
                <a:latin typeface="Gotham"/>
                <a:cs typeface="Gotham"/>
              </a:rPr>
              <a:t> </a:t>
            </a:r>
            <a:r>
              <a:rPr sz="1001" spc="-6" dirty="0">
                <a:solidFill>
                  <a:srgbClr val="25408F"/>
                </a:solidFill>
                <a:latin typeface="Gotham"/>
                <a:cs typeface="Gotham"/>
              </a:rPr>
              <a:t>responsible</a:t>
            </a:r>
            <a:r>
              <a:rPr sz="1001" spc="-28" dirty="0">
                <a:solidFill>
                  <a:srgbClr val="25408F"/>
                </a:solidFill>
                <a:latin typeface="Gotham"/>
                <a:cs typeface="Gotham"/>
              </a:rPr>
              <a:t> </a:t>
            </a:r>
            <a:r>
              <a:rPr sz="1001" dirty="0">
                <a:solidFill>
                  <a:srgbClr val="25408F"/>
                </a:solidFill>
                <a:latin typeface="Gotham"/>
                <a:cs typeface="Gotham"/>
              </a:rPr>
              <a:t>banks</a:t>
            </a:r>
            <a:r>
              <a:rPr sz="1001" spc="-28" dirty="0">
                <a:solidFill>
                  <a:srgbClr val="25408F"/>
                </a:solidFill>
                <a:latin typeface="Gotham"/>
                <a:cs typeface="Gotham"/>
              </a:rPr>
              <a:t> </a:t>
            </a:r>
            <a:r>
              <a:rPr sz="1001" dirty="0">
                <a:solidFill>
                  <a:srgbClr val="25408F"/>
                </a:solidFill>
                <a:latin typeface="Gotham"/>
                <a:cs typeface="Gotham"/>
              </a:rPr>
              <a:t>at</a:t>
            </a:r>
            <a:r>
              <a:rPr sz="1001" spc="-25" dirty="0">
                <a:solidFill>
                  <a:srgbClr val="25408F"/>
                </a:solidFill>
                <a:latin typeface="Gotham"/>
                <a:cs typeface="Gotham"/>
              </a:rPr>
              <a:t> </a:t>
            </a:r>
            <a:r>
              <a:rPr sz="1001" dirty="0">
                <a:solidFill>
                  <a:srgbClr val="25408F"/>
                </a:solidFill>
                <a:latin typeface="Gotham"/>
                <a:cs typeface="Gotham"/>
              </a:rPr>
              <a:t>the</a:t>
            </a:r>
            <a:r>
              <a:rPr sz="1001" spc="-28" dirty="0">
                <a:solidFill>
                  <a:srgbClr val="25408F"/>
                </a:solidFill>
                <a:latin typeface="Gotham"/>
                <a:cs typeface="Gotham"/>
              </a:rPr>
              <a:t> </a:t>
            </a:r>
            <a:r>
              <a:rPr sz="1001" dirty="0">
                <a:solidFill>
                  <a:srgbClr val="25408F"/>
                </a:solidFill>
                <a:latin typeface="Gotham"/>
                <a:cs typeface="Gotham"/>
              </a:rPr>
              <a:t>heart</a:t>
            </a:r>
            <a:r>
              <a:rPr sz="1001" spc="-28" dirty="0">
                <a:solidFill>
                  <a:srgbClr val="25408F"/>
                </a:solidFill>
                <a:latin typeface="Gotham"/>
                <a:cs typeface="Gotham"/>
              </a:rPr>
              <a:t> </a:t>
            </a:r>
            <a:r>
              <a:rPr sz="1001" dirty="0">
                <a:solidFill>
                  <a:srgbClr val="25408F"/>
                </a:solidFill>
                <a:latin typeface="Gotham"/>
                <a:cs typeface="Gotham"/>
              </a:rPr>
              <a:t>of</a:t>
            </a:r>
            <a:r>
              <a:rPr sz="1001" spc="-28" dirty="0">
                <a:solidFill>
                  <a:srgbClr val="25408F"/>
                </a:solidFill>
                <a:latin typeface="Gotham"/>
                <a:cs typeface="Gotham"/>
              </a:rPr>
              <a:t> </a:t>
            </a:r>
            <a:r>
              <a:rPr sz="1001" dirty="0">
                <a:solidFill>
                  <a:srgbClr val="25408F"/>
                </a:solidFill>
                <a:latin typeface="Gotham"/>
                <a:cs typeface="Gotham"/>
              </a:rPr>
              <a:t>EU</a:t>
            </a:r>
            <a:r>
              <a:rPr sz="1001" spc="-28" dirty="0">
                <a:solidFill>
                  <a:srgbClr val="25408F"/>
                </a:solidFill>
                <a:latin typeface="Gotham"/>
                <a:cs typeface="Gotham"/>
              </a:rPr>
              <a:t> </a:t>
            </a:r>
            <a:r>
              <a:rPr sz="1001" dirty="0">
                <a:solidFill>
                  <a:srgbClr val="25408F"/>
                </a:solidFill>
                <a:latin typeface="Gotham"/>
                <a:cs typeface="Gotham"/>
              </a:rPr>
              <a:t>decision</a:t>
            </a:r>
            <a:r>
              <a:rPr sz="1001" spc="-25" dirty="0">
                <a:solidFill>
                  <a:srgbClr val="25408F"/>
                </a:solidFill>
                <a:latin typeface="Gotham"/>
                <a:cs typeface="Gotham"/>
              </a:rPr>
              <a:t> </a:t>
            </a:r>
            <a:r>
              <a:rPr sz="1001" spc="-6" dirty="0">
                <a:solidFill>
                  <a:srgbClr val="25408F"/>
                </a:solidFill>
                <a:latin typeface="Gotham"/>
                <a:cs typeface="Gotham"/>
              </a:rPr>
              <a:t>making</a:t>
            </a:r>
            <a:endParaRPr sz="1001" dirty="0">
              <a:latin typeface="Gotham"/>
              <a:cs typeface="Gotham"/>
            </a:endParaRPr>
          </a:p>
        </p:txBody>
      </p:sp>
      <p:pic>
        <p:nvPicPr>
          <p:cNvPr id="11" name="Picture 10" descr="A blue and yellow logo&#10;&#10;AI-generated content may be incorrect.">
            <a:extLst>
              <a:ext uri="{FF2B5EF4-FFF2-40B4-BE49-F238E27FC236}">
                <a16:creationId xmlns:a16="http://schemas.microsoft.com/office/drawing/2014/main" id="{07E74E26-10AC-E5D0-4852-A8FE4D294732}"/>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8313" y="6107518"/>
            <a:ext cx="1600200" cy="750481"/>
          </a:xfrm>
          <a:prstGeom prst="rect">
            <a:avLst/>
          </a:prstGeom>
        </p:spPr>
      </p:pic>
      <p:sp>
        <p:nvSpPr>
          <p:cNvPr id="15" name="Date Placeholder 3">
            <a:extLst>
              <a:ext uri="{FF2B5EF4-FFF2-40B4-BE49-F238E27FC236}">
                <a16:creationId xmlns:a16="http://schemas.microsoft.com/office/drawing/2014/main" id="{9D14EDDF-84B9-6ADD-B193-F794DCF6746B}"/>
              </a:ext>
            </a:extLst>
          </p:cNvPr>
          <p:cNvSpPr>
            <a:spLocks noGrp="1"/>
          </p:cNvSpPr>
          <p:nvPr>
            <p:ph type="dt" sz="half" idx="2"/>
          </p:nvPr>
        </p:nvSpPr>
        <p:spPr>
          <a:xfrm>
            <a:off x="9799982" y="6256334"/>
            <a:ext cx="1373605" cy="365125"/>
          </a:xfrm>
          <a:prstGeom prst="rect">
            <a:avLst/>
          </a:prstGeom>
        </p:spPr>
        <p:txBody>
          <a:bodyPr vert="horz" lIns="91440" tIns="45720" rIns="91440" bIns="45720" rtlCol="0" anchor="ctr"/>
          <a:lstStyle>
            <a:lvl1pPr algn="ctr">
              <a:defRPr sz="1000">
                <a:solidFill>
                  <a:schemeClr val="tx1"/>
                </a:solidFill>
                <a:latin typeface="Gotham" pitchFamily="2" charset="0"/>
                <a:cs typeface="Gotham" pitchFamily="2" charset="0"/>
              </a:defRPr>
            </a:lvl1pPr>
          </a:lstStyle>
          <a:p>
            <a:fld id="{CDDB640C-4A4C-0F4A-A91F-E6169FA3F222}" type="datetime3">
              <a:rPr lang="en-GB" smtClean="0"/>
              <a:pPr/>
              <a:t>28 April, 2025</a:t>
            </a:fld>
            <a:endParaRPr lang="fr-BE" dirty="0"/>
          </a:p>
        </p:txBody>
      </p:sp>
      <p:sp>
        <p:nvSpPr>
          <p:cNvPr id="16" name="Footer Placeholder 4">
            <a:extLst>
              <a:ext uri="{FF2B5EF4-FFF2-40B4-BE49-F238E27FC236}">
                <a16:creationId xmlns:a16="http://schemas.microsoft.com/office/drawing/2014/main" id="{1C762DD4-EE17-9A96-CE91-6F09014B551E}"/>
              </a:ext>
            </a:extLst>
          </p:cNvPr>
          <p:cNvSpPr>
            <a:spLocks noGrp="1"/>
          </p:cNvSpPr>
          <p:nvPr>
            <p:ph type="ftr" sz="quarter" idx="3"/>
          </p:nvPr>
        </p:nvSpPr>
        <p:spPr>
          <a:xfrm>
            <a:off x="2943429" y="6256334"/>
            <a:ext cx="6706502" cy="365125"/>
          </a:xfrm>
          <a:prstGeom prst="rect">
            <a:avLst/>
          </a:prstGeom>
        </p:spPr>
        <p:txBody>
          <a:bodyPr vert="horz" lIns="91440" tIns="45720" rIns="91440" bIns="45720" rtlCol="0" anchor="ctr"/>
          <a:lstStyle>
            <a:lvl1pPr algn="r">
              <a:defRPr sz="1000">
                <a:solidFill>
                  <a:schemeClr val="tx1"/>
                </a:solidFill>
                <a:latin typeface="Gotham" pitchFamily="2" charset="0"/>
                <a:cs typeface="Gotham" pitchFamily="2" charset="0"/>
              </a:defRPr>
            </a:lvl1pPr>
          </a:lstStyle>
          <a:p>
            <a:r>
              <a:rPr lang="fr-BE" dirty="0"/>
              <a:t>Pres [Doc Nr]/[</a:t>
            </a:r>
            <a:r>
              <a:rPr lang="fr-BE" dirty="0" err="1"/>
              <a:t>Year</a:t>
            </a:r>
            <a:r>
              <a:rPr lang="fr-BE" dirty="0"/>
              <a:t>] Vers 0.1</a:t>
            </a:r>
          </a:p>
        </p:txBody>
      </p:sp>
      <p:sp>
        <p:nvSpPr>
          <p:cNvPr id="17" name="Slide Number Placeholder 5">
            <a:extLst>
              <a:ext uri="{FF2B5EF4-FFF2-40B4-BE49-F238E27FC236}">
                <a16:creationId xmlns:a16="http://schemas.microsoft.com/office/drawing/2014/main" id="{44E162C6-B089-400B-6BB5-90E000AE638A}"/>
              </a:ext>
            </a:extLst>
          </p:cNvPr>
          <p:cNvSpPr>
            <a:spLocks noGrp="1"/>
          </p:cNvSpPr>
          <p:nvPr>
            <p:ph type="sldNum" sz="quarter" idx="4"/>
          </p:nvPr>
        </p:nvSpPr>
        <p:spPr>
          <a:xfrm>
            <a:off x="11323638" y="6256334"/>
            <a:ext cx="538162" cy="365125"/>
          </a:xfrm>
          <a:prstGeom prst="rect">
            <a:avLst/>
          </a:prstGeom>
        </p:spPr>
        <p:txBody>
          <a:bodyPr vert="horz" lIns="91440" tIns="45720" rIns="91440" bIns="45720" rtlCol="0" anchor="ctr"/>
          <a:lstStyle>
            <a:lvl1pPr algn="r">
              <a:defRPr sz="1000">
                <a:solidFill>
                  <a:schemeClr val="tx1"/>
                </a:solidFill>
                <a:latin typeface="Gotham" pitchFamily="2" charset="0"/>
                <a:cs typeface="Gotham" pitchFamily="2" charset="0"/>
              </a:defRPr>
            </a:lvl1pPr>
          </a:lstStyle>
          <a:p>
            <a:fld id="{5FBF1872-BC90-493A-8EF4-338C9F2F2A0D}" type="slidenum">
              <a:rPr lang="fr-BE" smtClean="0"/>
              <a:pPr/>
              <a:t>‹#›</a:t>
            </a:fld>
            <a:endParaRPr lang="fr-BE" dirty="0"/>
          </a:p>
        </p:txBody>
      </p:sp>
    </p:spTree>
    <p:extLst>
      <p:ext uri="{BB962C8B-B14F-4D97-AF65-F5344CB8AC3E}">
        <p14:creationId xmlns:p14="http://schemas.microsoft.com/office/powerpoint/2010/main" val="194619332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9" r:id="rId3"/>
    <p:sldLayoutId id="2147483660" r:id="rId4"/>
    <p:sldLayoutId id="2147483662" r:id="rId5"/>
    <p:sldLayoutId id="2147483661" r:id="rId6"/>
    <p:sldLayoutId id="2147483658" r:id="rId7"/>
  </p:sldLayoutIdLst>
  <p:hf hdr="0"/>
  <p:txStyles>
    <p:titleStyle>
      <a:lvl1pPr algn="l" defTabSz="914400" rtl="0" eaLnBrk="1" latinLnBrk="0" hangingPunct="1">
        <a:lnSpc>
          <a:spcPct val="90000"/>
        </a:lnSpc>
        <a:spcBef>
          <a:spcPct val="0"/>
        </a:spcBef>
        <a:buNone/>
        <a:defRPr sz="3200" kern="1200">
          <a:solidFill>
            <a:schemeClr val="tx1"/>
          </a:solidFill>
          <a:latin typeface="Gotham Office" panose="02000000000000000000"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rgbClr val="122D8A"/>
          </a:solidFill>
          <a:latin typeface="Gotham Office" panose="02000000000000000000"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Gotham Office" panose="02000000000000000000" pitchFamily="2"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Gotham Office" panose="02000000000000000000"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Gotham Office"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65000"/>
              <a:lumOff val="35000"/>
            </a:schemeClr>
          </a:solidFill>
          <a:latin typeface="Gotham Office"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info@wsbi-esbg.org" TargetMode="External"/><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6ABD7B4-C741-8218-2FA0-D0A864A087C2}"/>
              </a:ext>
            </a:extLst>
          </p:cNvPr>
          <p:cNvSpPr>
            <a:spLocks noGrp="1" noRot="1" noMove="1" noResize="1" noEditPoints="1" noAdjustHandles="1" noChangeArrowheads="1" noChangeShapeType="1"/>
          </p:cNvSpPr>
          <p:nvPr/>
        </p:nvSpPr>
        <p:spPr>
          <a:xfrm>
            <a:off x="428" y="0"/>
            <a:ext cx="12191144" cy="6858000"/>
          </a:xfrm>
          <a:prstGeom prst="rect">
            <a:avLst/>
          </a:prstGeom>
          <a:solidFill>
            <a:srgbClr val="122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3" name="Rounded Rectangle 2">
            <a:extLst>
              <a:ext uri="{FF2B5EF4-FFF2-40B4-BE49-F238E27FC236}">
                <a16:creationId xmlns:a16="http://schemas.microsoft.com/office/drawing/2014/main" id="{974F02C1-D6F2-4AA6-A078-AEA6CE0E09D3}"/>
              </a:ext>
            </a:extLst>
          </p:cNvPr>
          <p:cNvSpPr>
            <a:spLocks noChangeAspect="1"/>
          </p:cNvSpPr>
          <p:nvPr/>
        </p:nvSpPr>
        <p:spPr>
          <a:xfrm>
            <a:off x="-347865" y="721611"/>
            <a:ext cx="7876305" cy="4555699"/>
          </a:xfrm>
          <a:prstGeom prst="roundRect">
            <a:avLst>
              <a:gd name="adj" fmla="val 2358"/>
            </a:avLst>
          </a:prstGeom>
          <a:blipFill dpi="0" rotWithShape="1">
            <a:blip r:embed="rId3">
              <a:alphaModFix amt="39935"/>
            </a:blip>
            <a:srcRect/>
            <a:stretch>
              <a:fillRect l="-30000" t="-150000" r="-23179" b="-58297"/>
            </a:stretch>
          </a:blipFill>
          <a:ln w="6350">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00"/>
                </a:solidFill>
                <a:effectLst/>
                <a:latin typeface="Aptos" panose="020B0004020202020204" pitchFamily="34" charset="0"/>
                <a:ea typeface="Aptos" panose="020B0004020202020204" pitchFamily="34" charset="0"/>
                <a:cs typeface="Aptos" panose="020B0004020202020204" pitchFamily="34" charset="0"/>
              </a:rPr>
              <a:t>Eligibility of Norwegian equity certificates as CET1 capital</a:t>
            </a:r>
          </a:p>
          <a:p>
            <a:pPr algn="ctr"/>
            <a:endParaRPr lang="en-US" sz="4000" dirty="0">
              <a:solidFill>
                <a:srgbClr val="FFFF00"/>
              </a:solidFill>
              <a:effectLst/>
              <a:latin typeface="Aptos" panose="020B0004020202020204" pitchFamily="34" charset="0"/>
              <a:ea typeface="Times New Roman" panose="02020603050405020304" pitchFamily="18" charset="0"/>
              <a:cs typeface="Aptos" panose="020B0004020202020204" pitchFamily="34" charset="0"/>
            </a:endParaRPr>
          </a:p>
          <a:p>
            <a:pPr algn="ctr"/>
            <a:r>
              <a:rPr lang="en-US" sz="4000" dirty="0">
                <a:solidFill>
                  <a:srgbClr val="FFFF00"/>
                </a:solidFill>
                <a:effectLst/>
                <a:latin typeface="Aptos" panose="020B0004020202020204" pitchFamily="34" charset="0"/>
                <a:ea typeface="Times New Roman" panose="02020603050405020304" pitchFamily="18" charset="0"/>
                <a:cs typeface="Aptos" panose="020B0004020202020204" pitchFamily="34" charset="0"/>
              </a:rPr>
              <a:t>Procedural perspective </a:t>
            </a:r>
            <a:endParaRPr lang="en-US" sz="4000" dirty="0">
              <a:solidFill>
                <a:srgbClr val="FFFF00"/>
              </a:solidFill>
            </a:endParaRPr>
          </a:p>
        </p:txBody>
      </p:sp>
      <p:sp>
        <p:nvSpPr>
          <p:cNvPr id="10" name="Rounded Rectangle 9">
            <a:extLst>
              <a:ext uri="{FF2B5EF4-FFF2-40B4-BE49-F238E27FC236}">
                <a16:creationId xmlns:a16="http://schemas.microsoft.com/office/drawing/2014/main" id="{704F2A03-B357-EA69-1B19-8364D1C109FE}"/>
              </a:ext>
            </a:extLst>
          </p:cNvPr>
          <p:cNvSpPr>
            <a:spLocks noChangeAspect="1"/>
          </p:cNvSpPr>
          <p:nvPr/>
        </p:nvSpPr>
        <p:spPr>
          <a:xfrm>
            <a:off x="6558078" y="2689676"/>
            <a:ext cx="6681319" cy="6366964"/>
          </a:xfrm>
          <a:prstGeom prst="roundRect">
            <a:avLst>
              <a:gd name="adj" fmla="val 2358"/>
            </a:avLst>
          </a:prstGeom>
          <a:blipFill dpi="0" rotWithShape="1">
            <a:blip r:embed="rId4">
              <a:alphaModFix amt="40000"/>
            </a:blip>
            <a:srcRect/>
            <a:stretch>
              <a:fillRect/>
            </a:stretch>
          </a:blipFill>
          <a:ln w="6350">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FF00"/>
                </a:solidFill>
              </a:rPr>
              <a:t>Ines Scacchi </a:t>
            </a:r>
          </a:p>
          <a:p>
            <a:pPr algn="ctr"/>
            <a:r>
              <a:rPr lang="en-US" sz="2400" dirty="0">
                <a:solidFill>
                  <a:srgbClr val="FFFF00"/>
                </a:solidFill>
              </a:rPr>
              <a:t>Head of Regulatory Affairs </a:t>
            </a:r>
          </a:p>
        </p:txBody>
      </p:sp>
      <p:sp>
        <p:nvSpPr>
          <p:cNvPr id="14" name="object 21">
            <a:extLst>
              <a:ext uri="{FF2B5EF4-FFF2-40B4-BE49-F238E27FC236}">
                <a16:creationId xmlns:a16="http://schemas.microsoft.com/office/drawing/2014/main" id="{CF8CE3EE-CB09-DC1E-4B61-D6A82CE0EC93}"/>
              </a:ext>
            </a:extLst>
          </p:cNvPr>
          <p:cNvSpPr txBox="1"/>
          <p:nvPr/>
        </p:nvSpPr>
        <p:spPr>
          <a:xfrm>
            <a:off x="8003039" y="1659375"/>
            <a:ext cx="3835243" cy="1056525"/>
          </a:xfrm>
          <a:prstGeom prst="rect">
            <a:avLst/>
          </a:prstGeom>
        </p:spPr>
        <p:txBody>
          <a:bodyPr vert="horz" wrap="square" lIns="0" tIns="7701" rIns="0" bIns="0" rtlCol="0">
            <a:spAutoFit/>
          </a:bodyPr>
          <a:lstStyle/>
          <a:p>
            <a:pPr marL="7701" marR="3081">
              <a:lnSpc>
                <a:spcPct val="108700"/>
              </a:lnSpc>
              <a:spcBef>
                <a:spcPts val="61"/>
              </a:spcBef>
            </a:pPr>
            <a:r>
              <a:rPr lang="en-GB" sz="1455" dirty="0">
                <a:solidFill>
                  <a:schemeClr val="bg1"/>
                </a:solidFill>
                <a:latin typeface="Gotham"/>
                <a:cs typeface="Gotham"/>
              </a:rPr>
              <a:t>REGIONALLY ROOTED AND RESPONSIBLE BANKS AT THE HEART OF EU DECISION MAKING</a:t>
            </a:r>
          </a:p>
          <a:p>
            <a:pPr marL="7701" marR="3081">
              <a:lnSpc>
                <a:spcPct val="108700"/>
              </a:lnSpc>
              <a:spcBef>
                <a:spcPts val="61"/>
              </a:spcBef>
            </a:pPr>
            <a:endParaRPr lang="en-GB" sz="1940" dirty="0">
              <a:solidFill>
                <a:schemeClr val="bg1"/>
              </a:solidFill>
              <a:latin typeface="Gotham"/>
              <a:cs typeface="Gotham"/>
            </a:endParaRPr>
          </a:p>
        </p:txBody>
      </p:sp>
      <p:pic>
        <p:nvPicPr>
          <p:cNvPr id="17" name="Picture 16" descr="A yellow and white logo&#10;&#10;AI-generated content may be incorrect.">
            <a:extLst>
              <a:ext uri="{FF2B5EF4-FFF2-40B4-BE49-F238E27FC236}">
                <a16:creationId xmlns:a16="http://schemas.microsoft.com/office/drawing/2014/main" id="{334091CD-BE16-39B5-B7CA-09943BCA7FC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17671" y="702743"/>
            <a:ext cx="2079349" cy="779756"/>
          </a:xfrm>
          <a:prstGeom prst="rect">
            <a:avLst/>
          </a:prstGeom>
        </p:spPr>
      </p:pic>
      <p:sp>
        <p:nvSpPr>
          <p:cNvPr id="2" name="object 19">
            <a:extLst>
              <a:ext uri="{FF2B5EF4-FFF2-40B4-BE49-F238E27FC236}">
                <a16:creationId xmlns:a16="http://schemas.microsoft.com/office/drawing/2014/main" id="{A1CFAF74-6A1D-699F-E14F-B9DA941314E0}"/>
              </a:ext>
            </a:extLst>
          </p:cNvPr>
          <p:cNvSpPr txBox="1"/>
          <p:nvPr/>
        </p:nvSpPr>
        <p:spPr>
          <a:xfrm>
            <a:off x="458655" y="5550958"/>
            <a:ext cx="6681319" cy="756724"/>
          </a:xfrm>
          <a:prstGeom prst="rect">
            <a:avLst/>
          </a:prstGeom>
        </p:spPr>
        <p:txBody>
          <a:bodyPr vert="horz" wrap="square" lIns="0" tIns="10012" rIns="0" bIns="0" rtlCol="0">
            <a:spAutoFit/>
          </a:bodyPr>
          <a:lstStyle/>
          <a:p>
            <a:pPr marL="7701">
              <a:spcBef>
                <a:spcPts val="79"/>
              </a:spcBef>
            </a:pPr>
            <a:r>
              <a:rPr lang="en-GB" sz="2426" dirty="0">
                <a:solidFill>
                  <a:schemeClr val="bg1"/>
                </a:solidFill>
                <a:latin typeface="Gotham"/>
                <a:cs typeface="Gotham"/>
              </a:rPr>
              <a:t>EUROPEAN SAVINGS AND RETAIL BANKING GROUP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F711C-9FF3-75AD-AC7E-403D0B9F98CC}"/>
              </a:ext>
            </a:extLst>
          </p:cNvPr>
          <p:cNvSpPr>
            <a:spLocks noGrp="1"/>
          </p:cNvSpPr>
          <p:nvPr>
            <p:ph type="title"/>
          </p:nvPr>
        </p:nvSpPr>
        <p:spPr>
          <a:xfrm>
            <a:off x="389911" y="178711"/>
            <a:ext cx="9674099" cy="662563"/>
          </a:xfrm>
        </p:spPr>
        <p:txBody>
          <a:bodyPr/>
          <a:lstStyle/>
          <a:p>
            <a:r>
              <a:rPr lang="en-GB" sz="3200" dirty="0"/>
              <a:t>Impact of Capital Structure Reforms </a:t>
            </a:r>
            <a:br>
              <a:rPr lang="en-GB" sz="3200" dirty="0"/>
            </a:br>
            <a:r>
              <a:rPr lang="en-GB" sz="3200" dirty="0"/>
              <a:t>on Norwegian Savings Banks</a:t>
            </a:r>
            <a:endParaRPr lang="en-US" sz="3200" dirty="0"/>
          </a:p>
        </p:txBody>
      </p:sp>
      <p:sp>
        <p:nvSpPr>
          <p:cNvPr id="4" name="Text Placeholder 3">
            <a:extLst>
              <a:ext uri="{FF2B5EF4-FFF2-40B4-BE49-F238E27FC236}">
                <a16:creationId xmlns:a16="http://schemas.microsoft.com/office/drawing/2014/main" id="{361D2F9C-A2A1-5FB8-0BA3-19DD7E0CA8FE}"/>
              </a:ext>
            </a:extLst>
          </p:cNvPr>
          <p:cNvSpPr>
            <a:spLocks noGrp="1"/>
          </p:cNvSpPr>
          <p:nvPr>
            <p:ph type="body" sz="quarter" idx="14"/>
          </p:nvPr>
        </p:nvSpPr>
        <p:spPr>
          <a:xfrm>
            <a:off x="474663" y="1626499"/>
            <a:ext cx="11188144" cy="4126601"/>
          </a:xfrm>
        </p:spPr>
        <p:txBody>
          <a:bodyPr>
            <a:normAutofit fontScale="925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2600" b="1" dirty="0">
                <a:solidFill>
                  <a:srgbClr val="122D8A"/>
                </a:solidFill>
                <a:latin typeface="Gotham" pitchFamily="2" charset="0"/>
                <a:ea typeface="+mj-ea"/>
              </a:rPr>
              <a:t>Reduced Diversity</a:t>
            </a:r>
            <a:br>
              <a:rPr lang="en-GB" sz="2600" b="1" dirty="0">
                <a:solidFill>
                  <a:srgbClr val="122D8A"/>
                </a:solidFill>
                <a:latin typeface="Gotham" pitchFamily="2" charset="0"/>
                <a:ea typeface="+mj-ea"/>
              </a:rPr>
            </a:br>
            <a:r>
              <a:rPr lang="en-GB" sz="2600" dirty="0">
                <a:solidFill>
                  <a:srgbClr val="122D8A"/>
                </a:solidFill>
                <a:latin typeface="Gotham" pitchFamily="2" charset="0"/>
                <a:ea typeface="+mj-ea"/>
              </a:rPr>
              <a:t>The conversion of savings banks' capital structures threatens the diversity of the banking sector, with serious implications for the broader economy and society</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2600" b="1" dirty="0">
                <a:solidFill>
                  <a:srgbClr val="122D8A"/>
                </a:solidFill>
                <a:latin typeface="Gotham" pitchFamily="2" charset="0"/>
                <a:ea typeface="+mj-ea"/>
              </a:rPr>
              <a:t>Vital Community Role</a:t>
            </a:r>
            <a:br>
              <a:rPr lang="en-GB" sz="2600" b="1" dirty="0">
                <a:solidFill>
                  <a:srgbClr val="122D8A"/>
                </a:solidFill>
                <a:latin typeface="Gotham" pitchFamily="2" charset="0"/>
                <a:ea typeface="+mj-ea"/>
              </a:rPr>
            </a:br>
            <a:r>
              <a:rPr lang="en-GB" sz="2600" dirty="0">
                <a:solidFill>
                  <a:srgbClr val="122D8A"/>
                </a:solidFill>
                <a:latin typeface="Gotham" pitchFamily="2" charset="0"/>
                <a:ea typeface="+mj-ea"/>
              </a:rPr>
              <a:t>Savings banks are deeply rooted in their local communities, supporting charitable initiatives and social causes beyond the pursuit of profit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2600" b="1" dirty="0">
                <a:solidFill>
                  <a:srgbClr val="122D8A"/>
                </a:solidFill>
                <a:latin typeface="Gotham" pitchFamily="2" charset="0"/>
                <a:ea typeface="+mj-ea"/>
              </a:rPr>
              <a:t>Risk of Unintended Consequences</a:t>
            </a:r>
            <a:br>
              <a:rPr lang="en-GB" sz="2600" b="1" dirty="0">
                <a:solidFill>
                  <a:srgbClr val="122D8A"/>
                </a:solidFill>
                <a:latin typeface="Gotham" pitchFamily="2" charset="0"/>
                <a:ea typeface="+mj-ea"/>
              </a:rPr>
            </a:br>
            <a:r>
              <a:rPr lang="en-GB" sz="2600" dirty="0">
                <a:solidFill>
                  <a:srgbClr val="122D8A"/>
                </a:solidFill>
                <a:latin typeface="Gotham" pitchFamily="2" charset="0"/>
                <a:ea typeface="+mj-ea"/>
              </a:rPr>
              <a:t>Past experiences (UK, IT) show that similar reforms can lead to significant and far-reaching negative effects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lang="en-GB" sz="2600" b="1" dirty="0">
                <a:solidFill>
                  <a:srgbClr val="122D8A"/>
                </a:solidFill>
                <a:latin typeface="Gotham" pitchFamily="2" charset="0"/>
                <a:ea typeface="+mj-ea"/>
              </a:rPr>
              <a:t>Pillar of Financial Stability</a:t>
            </a:r>
            <a:br>
              <a:rPr lang="en-GB" sz="2600" b="1" dirty="0">
                <a:solidFill>
                  <a:srgbClr val="122D8A"/>
                </a:solidFill>
                <a:latin typeface="Gotham" pitchFamily="2" charset="0"/>
                <a:ea typeface="+mj-ea"/>
              </a:rPr>
            </a:br>
            <a:r>
              <a:rPr lang="en-GB" sz="2600" dirty="0">
                <a:solidFill>
                  <a:srgbClr val="122D8A"/>
                </a:solidFill>
                <a:latin typeface="Gotham" pitchFamily="2" charset="0"/>
                <a:ea typeface="+mj-ea"/>
              </a:rPr>
              <a:t>Savings banks are crucial for maintaining financial stability, especially during times of economic crisis</a:t>
            </a:r>
          </a:p>
          <a:p>
            <a:endParaRPr lang="en-US" dirty="0"/>
          </a:p>
        </p:txBody>
      </p:sp>
      <p:sp>
        <p:nvSpPr>
          <p:cNvPr id="5" name="Date Placeholder 4">
            <a:extLst>
              <a:ext uri="{FF2B5EF4-FFF2-40B4-BE49-F238E27FC236}">
                <a16:creationId xmlns:a16="http://schemas.microsoft.com/office/drawing/2014/main" id="{BB3CE296-C31B-1299-B69E-AD265D205248}"/>
              </a:ext>
            </a:extLst>
          </p:cNvPr>
          <p:cNvSpPr>
            <a:spLocks noGrp="1"/>
          </p:cNvSpPr>
          <p:nvPr>
            <p:ph type="dt" sz="half" idx="2"/>
          </p:nvPr>
        </p:nvSpPr>
        <p:spPr/>
        <p:txBody>
          <a:bodyPr/>
          <a:lstStyle/>
          <a:p>
            <a:fld id="{CDDB640C-4A4C-0F4A-A91F-E6169FA3F222}" type="datetime3">
              <a:rPr lang="en-GB" smtClean="0"/>
              <a:pPr/>
              <a:t>28 April, 2025</a:t>
            </a:fld>
            <a:endParaRPr lang="fr-BE" dirty="0"/>
          </a:p>
        </p:txBody>
      </p:sp>
      <p:sp>
        <p:nvSpPr>
          <p:cNvPr id="7" name="Slide Number Placeholder 6">
            <a:extLst>
              <a:ext uri="{FF2B5EF4-FFF2-40B4-BE49-F238E27FC236}">
                <a16:creationId xmlns:a16="http://schemas.microsoft.com/office/drawing/2014/main" id="{C603B0BA-9703-E0C0-D67D-36A9B36D5AE5}"/>
              </a:ext>
            </a:extLst>
          </p:cNvPr>
          <p:cNvSpPr>
            <a:spLocks noGrp="1"/>
          </p:cNvSpPr>
          <p:nvPr>
            <p:ph type="sldNum" sz="quarter" idx="4"/>
          </p:nvPr>
        </p:nvSpPr>
        <p:spPr/>
        <p:txBody>
          <a:bodyPr/>
          <a:lstStyle/>
          <a:p>
            <a:fld id="{5FBF1872-BC90-493A-8EF4-338C9F2F2A0D}" type="slidenum">
              <a:rPr lang="fr-BE" smtClean="0"/>
              <a:pPr/>
              <a:t>2</a:t>
            </a:fld>
            <a:endParaRPr lang="fr-BE" dirty="0"/>
          </a:p>
        </p:txBody>
      </p:sp>
    </p:spTree>
    <p:extLst>
      <p:ext uri="{BB962C8B-B14F-4D97-AF65-F5344CB8AC3E}">
        <p14:creationId xmlns:p14="http://schemas.microsoft.com/office/powerpoint/2010/main" val="1235012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1F2FB-D8AC-4A1A-6AFE-1823AC5FF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BC0965-0225-8BD4-E233-18DE40BDCB8E}"/>
              </a:ext>
            </a:extLst>
          </p:cNvPr>
          <p:cNvSpPr>
            <a:spLocks noGrp="1"/>
          </p:cNvSpPr>
          <p:nvPr>
            <p:ph type="title"/>
          </p:nvPr>
        </p:nvSpPr>
        <p:spPr>
          <a:xfrm>
            <a:off x="350643" y="180443"/>
            <a:ext cx="6616749" cy="662563"/>
          </a:xfrm>
        </p:spPr>
        <p:txBody>
          <a:bodyPr/>
          <a:lstStyle/>
          <a:p>
            <a:r>
              <a:rPr lang="en-GB" sz="3200" b="1" dirty="0"/>
              <a:t>ESBG supporting actions to</a:t>
            </a:r>
            <a:br>
              <a:rPr lang="en-GB" sz="3200" b="1" dirty="0"/>
            </a:br>
            <a:r>
              <a:rPr lang="en-GB" sz="3200" b="1" dirty="0"/>
              <a:t>Norwegian Savings Banks</a:t>
            </a:r>
            <a:endParaRPr lang="en-US" sz="3200" dirty="0"/>
          </a:p>
        </p:txBody>
      </p:sp>
      <p:sp>
        <p:nvSpPr>
          <p:cNvPr id="4" name="Text Placeholder 3">
            <a:extLst>
              <a:ext uri="{FF2B5EF4-FFF2-40B4-BE49-F238E27FC236}">
                <a16:creationId xmlns:a16="http://schemas.microsoft.com/office/drawing/2014/main" id="{C8E44991-207D-D899-A845-0891E45F43A6}"/>
              </a:ext>
            </a:extLst>
          </p:cNvPr>
          <p:cNvSpPr>
            <a:spLocks noGrp="1"/>
          </p:cNvSpPr>
          <p:nvPr>
            <p:ph type="body" sz="quarter" idx="14"/>
          </p:nvPr>
        </p:nvSpPr>
        <p:spPr>
          <a:xfrm>
            <a:off x="474663" y="1626499"/>
            <a:ext cx="11188144" cy="4126601"/>
          </a:xfrm>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a:ln>
                  <a:noFill/>
                </a:ln>
                <a:solidFill>
                  <a:srgbClr val="122D8A"/>
                </a:solidFill>
                <a:effectLst/>
                <a:uLnTx/>
                <a:uFillTx/>
                <a:latin typeface="Gotham"/>
              </a:rPr>
              <a:t>Seek Expert Legal Opinion (End 2024)</a:t>
            </a:r>
            <a:br>
              <a:rPr kumimoji="0" lang="en-GB" sz="2400" b="0" i="0" u="none" strike="noStrike" kern="1200" cap="none" spc="0" normalizeH="0" baseline="0" noProof="0" dirty="0">
                <a:ln>
                  <a:noFill/>
                </a:ln>
                <a:solidFill>
                  <a:srgbClr val="122D8A"/>
                </a:solidFill>
                <a:effectLst/>
                <a:uLnTx/>
                <a:uFillTx/>
                <a:latin typeface="Gotham"/>
              </a:rPr>
            </a:br>
            <a:r>
              <a:rPr kumimoji="0" lang="en-GB" sz="2400" b="0" i="0" u="none" strike="noStrike" kern="1200" cap="none" spc="0" normalizeH="0" baseline="0" noProof="0" dirty="0">
                <a:ln>
                  <a:noFill/>
                </a:ln>
                <a:solidFill>
                  <a:srgbClr val="122D8A"/>
                </a:solidFill>
                <a:effectLst/>
                <a:uLnTx/>
                <a:uFillTx/>
                <a:latin typeface="Gotham"/>
              </a:rPr>
              <a:t>Engage a prominent legal scholar or professor to provide a formal opinion on the issue, which has not yet been subject to judicial review</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a:ln>
                  <a:noFill/>
                </a:ln>
                <a:solidFill>
                  <a:srgbClr val="122D8A"/>
                </a:solidFill>
                <a:effectLst/>
                <a:uLnTx/>
                <a:uFillTx/>
                <a:latin typeface="Gotham"/>
              </a:rPr>
              <a:t>Collect Evidence and Arguments (January 2025)</a:t>
            </a:r>
            <a:br>
              <a:rPr kumimoji="0" lang="en-GB" sz="2400" b="0" i="0" u="none" strike="noStrike" kern="1200" cap="none" spc="0" normalizeH="0" baseline="0" noProof="0" dirty="0">
                <a:ln>
                  <a:noFill/>
                </a:ln>
                <a:solidFill>
                  <a:srgbClr val="122D8A"/>
                </a:solidFill>
                <a:effectLst/>
                <a:uLnTx/>
                <a:uFillTx/>
                <a:latin typeface="Gotham"/>
              </a:rPr>
            </a:br>
            <a:r>
              <a:rPr kumimoji="0" lang="en-GB" sz="2400" b="0" i="0" u="none" strike="noStrike" kern="1200" cap="none" spc="0" normalizeH="0" baseline="0" noProof="0" dirty="0">
                <a:ln>
                  <a:noFill/>
                </a:ln>
                <a:solidFill>
                  <a:srgbClr val="122D8A"/>
                </a:solidFill>
                <a:effectLst/>
                <a:uLnTx/>
                <a:uFillTx/>
                <a:latin typeface="Gotham"/>
              </a:rPr>
              <a:t>Encourage members to share evidence, arguments, and past experiences to support Norwegian colleagues in defending the current legal structure of their savings banks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a:ln>
                  <a:noFill/>
                </a:ln>
                <a:solidFill>
                  <a:srgbClr val="122D8A"/>
                </a:solidFill>
                <a:effectLst/>
                <a:uLnTx/>
                <a:uFillTx/>
                <a:latin typeface="Gotham"/>
              </a:rPr>
              <a:t>Raise Awareness with EBA (January 2025)</a:t>
            </a:r>
            <a:br>
              <a:rPr kumimoji="0" lang="en-GB" sz="2400" b="0" i="0" u="none" strike="noStrike" kern="1200" cap="none" spc="0" normalizeH="0" baseline="0" noProof="0" dirty="0">
                <a:ln>
                  <a:noFill/>
                </a:ln>
                <a:solidFill>
                  <a:srgbClr val="122D8A"/>
                </a:solidFill>
                <a:effectLst/>
                <a:uLnTx/>
                <a:uFillTx/>
                <a:latin typeface="Gotham"/>
              </a:rPr>
            </a:br>
            <a:r>
              <a:rPr kumimoji="0" lang="en-GB" sz="2400" b="0" i="0" u="none" strike="noStrike" kern="1200" cap="none" spc="0" normalizeH="0" baseline="0" noProof="0" dirty="0">
                <a:ln>
                  <a:noFill/>
                </a:ln>
                <a:solidFill>
                  <a:srgbClr val="122D8A"/>
                </a:solidFill>
                <a:effectLst/>
                <a:uLnTx/>
                <a:uFillTx/>
                <a:latin typeface="Gotham"/>
              </a:rPr>
              <a:t>Sensitize the European Banking Authority (EBA) to the unintended consequences of its assessment on the legal framework of Norwegian savings banks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a:ln>
                  <a:noFill/>
                </a:ln>
                <a:solidFill>
                  <a:srgbClr val="122D8A"/>
                </a:solidFill>
                <a:effectLst/>
                <a:uLnTx/>
                <a:uFillTx/>
                <a:latin typeface="Gotham"/>
              </a:rPr>
              <a:t>Engage Norwegian Authorities (February 2025)</a:t>
            </a:r>
            <a:br>
              <a:rPr kumimoji="0" lang="en-GB" sz="2400" b="0" i="0" u="none" strike="noStrike" kern="1200" cap="none" spc="0" normalizeH="0" baseline="0" noProof="0" dirty="0">
                <a:ln>
                  <a:noFill/>
                </a:ln>
                <a:solidFill>
                  <a:srgbClr val="122D8A"/>
                </a:solidFill>
                <a:effectLst/>
                <a:uLnTx/>
                <a:uFillTx/>
                <a:latin typeface="Gotham"/>
              </a:rPr>
            </a:br>
            <a:r>
              <a:rPr kumimoji="0" lang="en-GB" sz="2400" b="0" i="0" u="none" strike="noStrike" kern="1200" cap="none" spc="0" normalizeH="0" baseline="0" noProof="0" dirty="0">
                <a:ln>
                  <a:noFill/>
                </a:ln>
                <a:solidFill>
                  <a:srgbClr val="122D8A"/>
                </a:solidFill>
                <a:effectLst/>
                <a:uLnTx/>
                <a:uFillTx/>
                <a:latin typeface="Gotham"/>
              </a:rPr>
              <a:t>Advocate with the Norwegian government and regulators by reaffirming the key findings of Professor </a:t>
            </a:r>
            <a:r>
              <a:rPr kumimoji="0" lang="en-GB" sz="2400" b="0" i="0" u="none" strike="noStrike" kern="1200" cap="none" spc="0" normalizeH="0" baseline="0" noProof="0" dirty="0" err="1">
                <a:ln>
                  <a:noFill/>
                </a:ln>
                <a:solidFill>
                  <a:srgbClr val="122D8A"/>
                </a:solidFill>
                <a:effectLst/>
                <a:uLnTx/>
                <a:uFillTx/>
                <a:latin typeface="Gotham"/>
              </a:rPr>
              <a:t>Resti’s</a:t>
            </a:r>
            <a:r>
              <a:rPr kumimoji="0" lang="en-GB" sz="2400" b="0" i="0" u="none" strike="noStrike" kern="1200" cap="none" spc="0" normalizeH="0" baseline="0" noProof="0" dirty="0">
                <a:ln>
                  <a:noFill/>
                </a:ln>
                <a:solidFill>
                  <a:srgbClr val="122D8A"/>
                </a:solidFill>
                <a:effectLst/>
                <a:uLnTx/>
                <a:uFillTx/>
                <a:latin typeface="Gotham"/>
              </a:rPr>
              <a:t> legal opinion</a:t>
            </a:r>
          </a:p>
          <a:p>
            <a:endParaRPr lang="en-US" dirty="0"/>
          </a:p>
        </p:txBody>
      </p:sp>
      <p:sp>
        <p:nvSpPr>
          <p:cNvPr id="5" name="Date Placeholder 4">
            <a:extLst>
              <a:ext uri="{FF2B5EF4-FFF2-40B4-BE49-F238E27FC236}">
                <a16:creationId xmlns:a16="http://schemas.microsoft.com/office/drawing/2014/main" id="{656BA49D-148C-6FFA-E318-1EE7F0FEB885}"/>
              </a:ext>
            </a:extLst>
          </p:cNvPr>
          <p:cNvSpPr>
            <a:spLocks noGrp="1"/>
          </p:cNvSpPr>
          <p:nvPr>
            <p:ph type="dt" sz="half" idx="2"/>
          </p:nvPr>
        </p:nvSpPr>
        <p:spPr/>
        <p:txBody>
          <a:bodyPr/>
          <a:lstStyle/>
          <a:p>
            <a:fld id="{CDDB640C-4A4C-0F4A-A91F-E6169FA3F222}" type="datetime3">
              <a:rPr lang="en-GB" smtClean="0"/>
              <a:pPr/>
              <a:t>28 April, 2025</a:t>
            </a:fld>
            <a:endParaRPr lang="fr-BE" dirty="0"/>
          </a:p>
        </p:txBody>
      </p:sp>
      <p:sp>
        <p:nvSpPr>
          <p:cNvPr id="7" name="Slide Number Placeholder 6">
            <a:extLst>
              <a:ext uri="{FF2B5EF4-FFF2-40B4-BE49-F238E27FC236}">
                <a16:creationId xmlns:a16="http://schemas.microsoft.com/office/drawing/2014/main" id="{39091546-CE6B-067A-C1C9-1A601F13256B}"/>
              </a:ext>
            </a:extLst>
          </p:cNvPr>
          <p:cNvSpPr>
            <a:spLocks noGrp="1"/>
          </p:cNvSpPr>
          <p:nvPr>
            <p:ph type="sldNum" sz="quarter" idx="4"/>
          </p:nvPr>
        </p:nvSpPr>
        <p:spPr/>
        <p:txBody>
          <a:bodyPr/>
          <a:lstStyle/>
          <a:p>
            <a:fld id="{5FBF1872-BC90-493A-8EF4-338C9F2F2A0D}" type="slidenum">
              <a:rPr lang="fr-BE" smtClean="0"/>
              <a:pPr/>
              <a:t>3</a:t>
            </a:fld>
            <a:endParaRPr lang="fr-BE" dirty="0"/>
          </a:p>
        </p:txBody>
      </p:sp>
    </p:spTree>
    <p:extLst>
      <p:ext uri="{BB962C8B-B14F-4D97-AF65-F5344CB8AC3E}">
        <p14:creationId xmlns:p14="http://schemas.microsoft.com/office/powerpoint/2010/main" val="3457014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B59454-87EC-7946-50AD-5CF869BD7D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FF213-4F37-FCA6-BB7E-887D50C6BCE1}"/>
              </a:ext>
            </a:extLst>
          </p:cNvPr>
          <p:cNvSpPr>
            <a:spLocks noGrp="1"/>
          </p:cNvSpPr>
          <p:nvPr>
            <p:ph type="title"/>
          </p:nvPr>
        </p:nvSpPr>
        <p:spPr>
          <a:xfrm>
            <a:off x="350643" y="180443"/>
            <a:ext cx="6616749" cy="662563"/>
          </a:xfrm>
        </p:spPr>
        <p:txBody>
          <a:bodyPr/>
          <a:lstStyle/>
          <a:p>
            <a:r>
              <a:rPr lang="en-GB" sz="3200" dirty="0"/>
              <a:t>EBA and Legislative Developments Impacting Norwegian Savings Banks</a:t>
            </a:r>
            <a:endParaRPr lang="en-US" sz="3200" dirty="0"/>
          </a:p>
        </p:txBody>
      </p:sp>
      <p:sp>
        <p:nvSpPr>
          <p:cNvPr id="4" name="Text Placeholder 3">
            <a:extLst>
              <a:ext uri="{FF2B5EF4-FFF2-40B4-BE49-F238E27FC236}">
                <a16:creationId xmlns:a16="http://schemas.microsoft.com/office/drawing/2014/main" id="{3A035777-36A3-E383-FD2C-3D4D320CF9DC}"/>
              </a:ext>
            </a:extLst>
          </p:cNvPr>
          <p:cNvSpPr>
            <a:spLocks noGrp="1"/>
          </p:cNvSpPr>
          <p:nvPr>
            <p:ph type="body" sz="quarter" idx="14"/>
          </p:nvPr>
        </p:nvSpPr>
        <p:spPr>
          <a:xfrm>
            <a:off x="474663" y="1391235"/>
            <a:ext cx="11188144" cy="4611268"/>
          </a:xfr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600" b="1" i="0" u="none" strike="noStrike" kern="1200" cap="none" spc="0" normalizeH="0" baseline="0" noProof="0" dirty="0">
                <a:ln>
                  <a:noFill/>
                </a:ln>
                <a:solidFill>
                  <a:srgbClr val="122D8A"/>
                </a:solidFill>
                <a:effectLst/>
                <a:uLnTx/>
                <a:uFillTx/>
                <a:latin typeface="Gotham"/>
              </a:rPr>
              <a:t>Ongoing Legislative Changes</a:t>
            </a:r>
            <a:br>
              <a:rPr kumimoji="0" lang="en-GB" sz="2600" b="0" i="0" u="none" strike="noStrike" kern="1200" cap="none" spc="0" normalizeH="0" baseline="0" noProof="0" dirty="0">
                <a:ln>
                  <a:noFill/>
                </a:ln>
                <a:solidFill>
                  <a:srgbClr val="122D8A"/>
                </a:solidFill>
                <a:effectLst/>
                <a:uLnTx/>
                <a:uFillTx/>
                <a:latin typeface="Gotham"/>
              </a:rPr>
            </a:br>
            <a:r>
              <a:rPr kumimoji="0" lang="en-GB" sz="2600" b="0" i="0" u="none" strike="noStrike" kern="1200" cap="none" spc="0" normalizeH="0" baseline="0" noProof="0" dirty="0">
                <a:ln>
                  <a:noFill/>
                </a:ln>
                <a:solidFill>
                  <a:srgbClr val="122D8A"/>
                </a:solidFill>
                <a:effectLst/>
                <a:uLnTx/>
                <a:uFillTx/>
                <a:latin typeface="Gotham"/>
              </a:rPr>
              <a:t>Awareness of proposed legislative amendments in Norway targeting features of instruments issued by Norwegian savings banks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600" b="1" i="0" u="none" strike="noStrike" kern="1200" cap="none" spc="0" normalizeH="0" baseline="0" noProof="0" dirty="0">
                <a:ln>
                  <a:noFill/>
                </a:ln>
                <a:solidFill>
                  <a:srgbClr val="122D8A"/>
                </a:solidFill>
                <a:effectLst/>
                <a:uLnTx/>
                <a:uFillTx/>
                <a:latin typeface="Gotham"/>
              </a:rPr>
              <a:t>Potential Impact</a:t>
            </a:r>
            <a:br>
              <a:rPr kumimoji="0" lang="en-GB" sz="2600" b="0" i="0" u="none" strike="noStrike" kern="1200" cap="none" spc="0" normalizeH="0" baseline="0" noProof="0" dirty="0">
                <a:ln>
                  <a:noFill/>
                </a:ln>
                <a:solidFill>
                  <a:srgbClr val="122D8A"/>
                </a:solidFill>
                <a:effectLst/>
                <a:uLnTx/>
                <a:uFillTx/>
                <a:latin typeface="Gotham"/>
              </a:rPr>
            </a:br>
            <a:r>
              <a:rPr kumimoji="0" lang="en-GB" sz="2600" b="0" i="0" u="none" strike="noStrike" kern="1200" cap="none" spc="0" normalizeH="0" baseline="0" noProof="0" dirty="0">
                <a:ln>
                  <a:noFill/>
                </a:ln>
                <a:solidFill>
                  <a:srgbClr val="122D8A"/>
                </a:solidFill>
                <a:effectLst/>
                <a:uLnTx/>
                <a:uFillTx/>
                <a:latin typeface="Gotham"/>
              </a:rPr>
              <a:t>Acknowledgement that the proposed changes could significantly affect Norwegian savings banks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600" b="1" i="0" u="none" strike="noStrike" kern="1200" cap="none" spc="0" normalizeH="0" baseline="0" noProof="0" dirty="0">
                <a:ln>
                  <a:noFill/>
                </a:ln>
                <a:solidFill>
                  <a:srgbClr val="122D8A"/>
                </a:solidFill>
                <a:effectLst/>
                <a:uLnTx/>
                <a:uFillTx/>
                <a:latin typeface="Gotham"/>
              </a:rPr>
              <a:t>EBA’s Monitoring Role (CRR Article 80)</a:t>
            </a:r>
            <a:br>
              <a:rPr kumimoji="0" lang="en-GB" sz="2600" b="0" i="0" u="none" strike="noStrike" kern="1200" cap="none" spc="0" normalizeH="0" baseline="0" noProof="0" dirty="0">
                <a:ln>
                  <a:noFill/>
                </a:ln>
                <a:solidFill>
                  <a:srgbClr val="122D8A"/>
                </a:solidFill>
                <a:effectLst/>
                <a:uLnTx/>
                <a:uFillTx/>
                <a:latin typeface="Gotham"/>
              </a:rPr>
            </a:br>
            <a:r>
              <a:rPr kumimoji="0" lang="en-GB" sz="2600" b="0" i="0" u="none" strike="noStrike" kern="1200" cap="none" spc="0" normalizeH="0" baseline="0" noProof="0" dirty="0">
                <a:ln>
                  <a:noFill/>
                </a:ln>
                <a:solidFill>
                  <a:srgbClr val="122D8A"/>
                </a:solidFill>
                <a:effectLst/>
                <a:uLnTx/>
                <a:uFillTx/>
                <a:latin typeface="Gotham"/>
              </a:rPr>
              <a:t>EBA is mandated to monitor the quality of own fund instruments, including CET1 instruments, across the EU</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600" b="1" i="0" u="none" strike="noStrike" kern="1200" cap="none" spc="0" normalizeH="0" baseline="0" noProof="0" dirty="0">
                <a:ln>
                  <a:noFill/>
                </a:ln>
                <a:solidFill>
                  <a:srgbClr val="122D8A"/>
                </a:solidFill>
                <a:effectLst/>
                <a:uLnTx/>
                <a:uFillTx/>
                <a:latin typeface="Gotham"/>
              </a:rPr>
              <a:t>EBA’s Listing Obligation (CRR Article 26(3))</a:t>
            </a:r>
            <a:br>
              <a:rPr kumimoji="0" lang="en-GB" sz="2600" b="0" i="0" u="none" strike="noStrike" kern="1200" cap="none" spc="0" normalizeH="0" baseline="0" noProof="0" dirty="0">
                <a:ln>
                  <a:noFill/>
                </a:ln>
                <a:solidFill>
                  <a:srgbClr val="122D8A"/>
                </a:solidFill>
                <a:effectLst/>
                <a:uLnTx/>
                <a:uFillTx/>
                <a:latin typeface="Gotham"/>
              </a:rPr>
            </a:br>
            <a:r>
              <a:rPr kumimoji="0" lang="en-GB" sz="2600" b="0" i="0" u="none" strike="noStrike" kern="1200" cap="none" spc="0" normalizeH="0" baseline="0" noProof="0" dirty="0">
                <a:ln>
                  <a:noFill/>
                </a:ln>
                <a:solidFill>
                  <a:srgbClr val="122D8A"/>
                </a:solidFill>
                <a:effectLst/>
                <a:uLnTx/>
                <a:uFillTx/>
                <a:latin typeface="Gotham"/>
              </a:rPr>
              <a:t>EBA is required to regularly maintain and publish a list of capital instruments in each Member State that qualify as CET1</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600" b="0" i="0" u="none" strike="noStrike" kern="1200" cap="none" spc="0" normalizeH="0" baseline="0" noProof="0" dirty="0">
                <a:ln>
                  <a:noFill/>
                </a:ln>
                <a:solidFill>
                  <a:srgbClr val="122D8A"/>
                </a:solidFill>
                <a:effectLst/>
                <a:uLnTx/>
                <a:uFillTx/>
                <a:latin typeface="Gotham"/>
              </a:rPr>
              <a:t>In the EBA’s view, after communicating its assessment to the competent authority, </a:t>
            </a:r>
            <a:r>
              <a:rPr kumimoji="0" lang="en-GB" sz="2600" b="1" i="0" u="none" strike="noStrike" kern="1200" cap="none" spc="0" normalizeH="0" baseline="0" noProof="0" dirty="0">
                <a:ln>
                  <a:noFill/>
                </a:ln>
                <a:solidFill>
                  <a:srgbClr val="122D8A"/>
                </a:solidFill>
                <a:effectLst/>
                <a:uLnTx/>
                <a:uFillTx/>
                <a:latin typeface="Gotham"/>
              </a:rPr>
              <a:t>EBA’s role con</a:t>
            </a:r>
            <a:r>
              <a:rPr kumimoji="0" lang="en-GB" sz="2400" b="1" i="0" u="none" strike="noStrike" kern="1200" cap="none" spc="0" normalizeH="0" baseline="0" noProof="0" dirty="0">
                <a:ln>
                  <a:noFill/>
                </a:ln>
                <a:solidFill>
                  <a:srgbClr val="122D8A"/>
                </a:solidFill>
                <a:effectLst/>
                <a:uLnTx/>
                <a:uFillTx/>
                <a:latin typeface="Gotham"/>
              </a:rPr>
              <a:t>cludes</a:t>
            </a:r>
            <a:r>
              <a:rPr kumimoji="0" lang="en-GB" sz="2400" b="0" i="0" u="none" strike="noStrike" kern="1200" cap="none" spc="0" normalizeH="0" baseline="0" noProof="0" dirty="0">
                <a:ln>
                  <a:noFill/>
                </a:ln>
                <a:solidFill>
                  <a:srgbClr val="122D8A"/>
                </a:solidFill>
                <a:effectLst/>
                <a:uLnTx/>
                <a:uFillTx/>
                <a:latin typeface="Gotham"/>
              </a:rPr>
              <a:t>; the responsibility for follow-up and implementation rests fully with the national authority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400" b="0" i="0" u="none" strike="noStrike" kern="1200" cap="none" spc="0" normalizeH="0" baseline="0" noProof="0" dirty="0">
              <a:ln>
                <a:noFill/>
              </a:ln>
              <a:solidFill>
                <a:srgbClr val="122D8A"/>
              </a:solidFill>
              <a:effectLst/>
              <a:uLnTx/>
              <a:uFillTx/>
              <a:latin typeface="Gotham"/>
            </a:endParaRPr>
          </a:p>
          <a:p>
            <a:endParaRPr lang="en-US" dirty="0"/>
          </a:p>
        </p:txBody>
      </p:sp>
      <p:sp>
        <p:nvSpPr>
          <p:cNvPr id="5" name="Date Placeholder 4">
            <a:extLst>
              <a:ext uri="{FF2B5EF4-FFF2-40B4-BE49-F238E27FC236}">
                <a16:creationId xmlns:a16="http://schemas.microsoft.com/office/drawing/2014/main" id="{7EA67C5C-A2F5-7BE8-842D-4CC61E88E6B6}"/>
              </a:ext>
            </a:extLst>
          </p:cNvPr>
          <p:cNvSpPr>
            <a:spLocks noGrp="1"/>
          </p:cNvSpPr>
          <p:nvPr>
            <p:ph type="dt" sz="half" idx="2"/>
          </p:nvPr>
        </p:nvSpPr>
        <p:spPr/>
        <p:txBody>
          <a:bodyPr/>
          <a:lstStyle/>
          <a:p>
            <a:fld id="{CDDB640C-4A4C-0F4A-A91F-E6169FA3F222}" type="datetime3">
              <a:rPr lang="en-GB" smtClean="0"/>
              <a:pPr/>
              <a:t>28 April, 2025</a:t>
            </a:fld>
            <a:endParaRPr lang="fr-BE" dirty="0"/>
          </a:p>
        </p:txBody>
      </p:sp>
      <p:sp>
        <p:nvSpPr>
          <p:cNvPr id="7" name="Slide Number Placeholder 6">
            <a:extLst>
              <a:ext uri="{FF2B5EF4-FFF2-40B4-BE49-F238E27FC236}">
                <a16:creationId xmlns:a16="http://schemas.microsoft.com/office/drawing/2014/main" id="{3C7FD01E-AFCA-8F94-3EF0-9120ED9D5AFA}"/>
              </a:ext>
            </a:extLst>
          </p:cNvPr>
          <p:cNvSpPr>
            <a:spLocks noGrp="1"/>
          </p:cNvSpPr>
          <p:nvPr>
            <p:ph type="sldNum" sz="quarter" idx="4"/>
          </p:nvPr>
        </p:nvSpPr>
        <p:spPr/>
        <p:txBody>
          <a:bodyPr/>
          <a:lstStyle/>
          <a:p>
            <a:fld id="{5FBF1872-BC90-493A-8EF4-338C9F2F2A0D}" type="slidenum">
              <a:rPr lang="fr-BE" smtClean="0"/>
              <a:pPr/>
              <a:t>4</a:t>
            </a:fld>
            <a:endParaRPr lang="fr-BE" dirty="0"/>
          </a:p>
        </p:txBody>
      </p:sp>
    </p:spTree>
    <p:extLst>
      <p:ext uri="{BB962C8B-B14F-4D97-AF65-F5344CB8AC3E}">
        <p14:creationId xmlns:p14="http://schemas.microsoft.com/office/powerpoint/2010/main" val="1515637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37395-0D10-AC8A-19AB-4308D2D1C5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A70480-3C17-51C0-5E1D-84BA6BB9B72C}"/>
              </a:ext>
            </a:extLst>
          </p:cNvPr>
          <p:cNvSpPr>
            <a:spLocks noGrp="1"/>
          </p:cNvSpPr>
          <p:nvPr>
            <p:ph type="title"/>
          </p:nvPr>
        </p:nvSpPr>
        <p:spPr>
          <a:xfrm>
            <a:off x="350643" y="180443"/>
            <a:ext cx="6925288" cy="662563"/>
          </a:xfrm>
        </p:spPr>
        <p:txBody>
          <a:bodyPr/>
          <a:lstStyle/>
          <a:p>
            <a:r>
              <a:rPr lang="en-GB" sz="3200" dirty="0"/>
              <a:t>Accountability - EBA’s role</a:t>
            </a:r>
            <a:endParaRPr lang="en-US" sz="3200" dirty="0"/>
          </a:p>
        </p:txBody>
      </p:sp>
      <p:sp>
        <p:nvSpPr>
          <p:cNvPr id="4" name="Text Placeholder 3">
            <a:extLst>
              <a:ext uri="{FF2B5EF4-FFF2-40B4-BE49-F238E27FC236}">
                <a16:creationId xmlns:a16="http://schemas.microsoft.com/office/drawing/2014/main" id="{F7A0F070-354E-CAF5-C492-792261EDA9E8}"/>
              </a:ext>
            </a:extLst>
          </p:cNvPr>
          <p:cNvSpPr>
            <a:spLocks noGrp="1"/>
          </p:cNvSpPr>
          <p:nvPr>
            <p:ph type="body" sz="quarter" idx="14"/>
          </p:nvPr>
        </p:nvSpPr>
        <p:spPr>
          <a:xfrm>
            <a:off x="474663" y="1262208"/>
            <a:ext cx="11188144" cy="4994125"/>
          </a:xfrm>
        </p:spPr>
        <p:txBody>
          <a:bodyPr>
            <a:normAutofit fontScale="55000" lnSpcReduction="20000"/>
          </a:bodyPr>
          <a:lstStyle/>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4000" b="1" dirty="0">
                <a:solidFill>
                  <a:srgbClr val="122D8A"/>
                </a:solidFill>
                <a:latin typeface="Gotham"/>
              </a:rPr>
              <a:t>Assessment Responsibility of Local Authorities</a:t>
            </a:r>
            <a:r>
              <a:rPr lang="en-GB" sz="4000" dirty="0">
                <a:solidFill>
                  <a:srgbClr val="122D8A"/>
                </a:solidFill>
                <a:latin typeface="Gotham"/>
              </a:rPr>
              <a:t>: It is correct to assume that responsibility remains with the local authority, in accordance with the principle of accountability? </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4000" dirty="0">
              <a:solidFill>
                <a:srgbClr val="122D8A"/>
              </a:solidFill>
              <a:latin typeface="Gotham"/>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4000" b="1" dirty="0">
                <a:solidFill>
                  <a:srgbClr val="122D8A"/>
                </a:solidFill>
                <a:latin typeface="Gotham"/>
              </a:rPr>
              <a:t>Limits of EBA’s Mandate</a:t>
            </a:r>
            <a:r>
              <a:rPr lang="en-GB" sz="4000" dirty="0">
                <a:solidFill>
                  <a:srgbClr val="122D8A"/>
                </a:solidFill>
                <a:latin typeface="Gotham"/>
              </a:rPr>
              <a:t>: Banking authorities, including the EBA, must act strictly within their mandates and respect the principle of proportionality—ensuring that EU legal acts do not exceed what is necessary to achieve their objectives</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4000" dirty="0">
              <a:solidFill>
                <a:srgbClr val="122D8A"/>
              </a:solidFill>
              <a:latin typeface="Gotham"/>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4000" b="1" dirty="0">
                <a:solidFill>
                  <a:srgbClr val="122D8A"/>
                </a:solidFill>
                <a:latin typeface="Gotham"/>
              </a:rPr>
              <a:t>Definition of Accountability</a:t>
            </a:r>
            <a:r>
              <a:rPr lang="en-GB" sz="4000" dirty="0">
                <a:solidFill>
                  <a:srgbClr val="122D8A"/>
                </a:solidFill>
                <a:latin typeface="Gotham"/>
              </a:rPr>
              <a:t>: Accountability entails the obligation to explain, justify, and take responsibility for actions and decisions, including any resulting faults or damages</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4000" dirty="0">
              <a:solidFill>
                <a:srgbClr val="122D8A"/>
              </a:solidFill>
              <a:latin typeface="Gotham"/>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4000" b="1" dirty="0">
                <a:solidFill>
                  <a:srgbClr val="122D8A"/>
                </a:solidFill>
                <a:latin typeface="Gotham"/>
              </a:rPr>
              <a:t>Exercise of Power</a:t>
            </a:r>
            <a:r>
              <a:rPr lang="en-GB" sz="4000" dirty="0">
                <a:solidFill>
                  <a:srgbClr val="122D8A"/>
                </a:solidFill>
                <a:latin typeface="Gotham"/>
              </a:rPr>
              <a:t>: Accountability lies with the entity exercising the power or performing the task</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4000" dirty="0">
              <a:solidFill>
                <a:srgbClr val="122D8A"/>
              </a:solidFill>
              <a:latin typeface="Gotham"/>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4000" b="1" dirty="0">
                <a:solidFill>
                  <a:srgbClr val="122D8A"/>
                </a:solidFill>
                <a:latin typeface="Gotham"/>
              </a:rPr>
              <a:t>EBA’s Role in this Case</a:t>
            </a:r>
            <a:r>
              <a:rPr lang="en-GB" sz="4000" dirty="0">
                <a:solidFill>
                  <a:srgbClr val="122D8A"/>
                </a:solidFill>
                <a:latin typeface="Gotham"/>
              </a:rPr>
              <a:t>: The assessment of the capital structure of Norwegian savings banks was conducted by the EBA</a:t>
            </a: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GB" sz="4000" dirty="0">
              <a:solidFill>
                <a:srgbClr val="122D8A"/>
              </a:solidFill>
              <a:latin typeface="Gotham"/>
            </a:endParaRPr>
          </a:p>
          <a:p>
            <a:pPr marL="228600" marR="0" lvl="0" indent="-2286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4000" b="1" dirty="0">
                <a:solidFill>
                  <a:srgbClr val="122D8A"/>
                </a:solidFill>
                <a:latin typeface="Gotham"/>
              </a:rPr>
              <a:t>Judicial Review Considerations</a:t>
            </a:r>
            <a:r>
              <a:rPr lang="en-GB" sz="4000" dirty="0">
                <a:solidFill>
                  <a:srgbClr val="122D8A"/>
                </a:solidFill>
                <a:latin typeface="Gotham"/>
              </a:rPr>
              <a:t>: In the event of a judicial review, the Court should examine whether the EBA acted within the rule of law and respected the limits of its discretion</a:t>
            </a:r>
          </a:p>
          <a:p>
            <a:endParaRPr lang="en-US" dirty="0"/>
          </a:p>
        </p:txBody>
      </p:sp>
      <p:sp>
        <p:nvSpPr>
          <p:cNvPr id="5" name="Date Placeholder 4">
            <a:extLst>
              <a:ext uri="{FF2B5EF4-FFF2-40B4-BE49-F238E27FC236}">
                <a16:creationId xmlns:a16="http://schemas.microsoft.com/office/drawing/2014/main" id="{E93DC498-1609-D074-A567-284A2836134A}"/>
              </a:ext>
            </a:extLst>
          </p:cNvPr>
          <p:cNvSpPr>
            <a:spLocks noGrp="1"/>
          </p:cNvSpPr>
          <p:nvPr>
            <p:ph type="dt" sz="half" idx="2"/>
          </p:nvPr>
        </p:nvSpPr>
        <p:spPr/>
        <p:txBody>
          <a:bodyPr/>
          <a:lstStyle/>
          <a:p>
            <a:fld id="{CDDB640C-4A4C-0F4A-A91F-E6169FA3F222}" type="datetime3">
              <a:rPr lang="en-GB" smtClean="0"/>
              <a:pPr/>
              <a:t>28 April, 2025</a:t>
            </a:fld>
            <a:endParaRPr lang="fr-BE" dirty="0"/>
          </a:p>
        </p:txBody>
      </p:sp>
      <p:sp>
        <p:nvSpPr>
          <p:cNvPr id="7" name="Slide Number Placeholder 6">
            <a:extLst>
              <a:ext uri="{FF2B5EF4-FFF2-40B4-BE49-F238E27FC236}">
                <a16:creationId xmlns:a16="http://schemas.microsoft.com/office/drawing/2014/main" id="{C71A3EBF-AD1B-BDE7-6ACE-B2CA91213336}"/>
              </a:ext>
            </a:extLst>
          </p:cNvPr>
          <p:cNvSpPr>
            <a:spLocks noGrp="1"/>
          </p:cNvSpPr>
          <p:nvPr>
            <p:ph type="sldNum" sz="quarter" idx="4"/>
          </p:nvPr>
        </p:nvSpPr>
        <p:spPr/>
        <p:txBody>
          <a:bodyPr/>
          <a:lstStyle/>
          <a:p>
            <a:fld id="{5FBF1872-BC90-493A-8EF4-338C9F2F2A0D}" type="slidenum">
              <a:rPr lang="fr-BE" smtClean="0"/>
              <a:pPr/>
              <a:t>5</a:t>
            </a:fld>
            <a:endParaRPr lang="fr-BE" dirty="0"/>
          </a:p>
        </p:txBody>
      </p:sp>
    </p:spTree>
    <p:extLst>
      <p:ext uri="{BB962C8B-B14F-4D97-AF65-F5344CB8AC3E}">
        <p14:creationId xmlns:p14="http://schemas.microsoft.com/office/powerpoint/2010/main" val="3428469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1E433-633C-E8FB-5A0B-D3D8CA977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A8757-D577-6744-08CF-F022CF67550C}"/>
              </a:ext>
            </a:extLst>
          </p:cNvPr>
          <p:cNvSpPr>
            <a:spLocks noGrp="1"/>
          </p:cNvSpPr>
          <p:nvPr>
            <p:ph type="title"/>
          </p:nvPr>
        </p:nvSpPr>
        <p:spPr>
          <a:xfrm>
            <a:off x="350643" y="180443"/>
            <a:ext cx="6925288" cy="662563"/>
          </a:xfrm>
        </p:spPr>
        <p:txBody>
          <a:bodyPr/>
          <a:lstStyle/>
          <a:p>
            <a:r>
              <a:rPr lang="en-US" sz="3200" dirty="0"/>
              <a:t>Conclusions </a:t>
            </a:r>
          </a:p>
        </p:txBody>
      </p:sp>
      <p:sp>
        <p:nvSpPr>
          <p:cNvPr id="4" name="Text Placeholder 3">
            <a:extLst>
              <a:ext uri="{FF2B5EF4-FFF2-40B4-BE49-F238E27FC236}">
                <a16:creationId xmlns:a16="http://schemas.microsoft.com/office/drawing/2014/main" id="{46FAEDD7-AD26-B1E7-456D-574A502BE590}"/>
              </a:ext>
            </a:extLst>
          </p:cNvPr>
          <p:cNvSpPr>
            <a:spLocks noGrp="1"/>
          </p:cNvSpPr>
          <p:nvPr>
            <p:ph type="body" sz="quarter" idx="14"/>
          </p:nvPr>
        </p:nvSpPr>
        <p:spPr>
          <a:xfrm>
            <a:off x="474663" y="1054645"/>
            <a:ext cx="11188144" cy="5262008"/>
          </a:xfrm>
        </p:spPr>
        <p:txBody>
          <a:bodyPr>
            <a:normAutofit fontScale="85000"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a:ln>
                  <a:noFill/>
                </a:ln>
                <a:solidFill>
                  <a:srgbClr val="122D8A"/>
                </a:solidFill>
                <a:effectLst/>
                <a:uLnTx/>
                <a:uFillTx/>
                <a:latin typeface="Gotham"/>
              </a:rPr>
              <a:t>Amplifying the Voice at European Level</a:t>
            </a:r>
            <a:br>
              <a:rPr kumimoji="0" lang="en-GB" sz="2400" b="0" i="0" u="none" strike="noStrike" kern="1200" cap="none" spc="0" normalizeH="0" baseline="0" noProof="0" dirty="0">
                <a:ln>
                  <a:noFill/>
                </a:ln>
                <a:solidFill>
                  <a:srgbClr val="122D8A"/>
                </a:solidFill>
                <a:effectLst/>
                <a:uLnTx/>
                <a:uFillTx/>
                <a:latin typeface="Gotham"/>
              </a:rPr>
            </a:br>
            <a:r>
              <a:rPr kumimoji="0" lang="en-GB" sz="2400" b="0" i="0" u="none" strike="noStrike" kern="1200" cap="none" spc="0" normalizeH="0" baseline="0" noProof="0" dirty="0">
                <a:ln>
                  <a:noFill/>
                </a:ln>
                <a:solidFill>
                  <a:srgbClr val="122D8A"/>
                </a:solidFill>
                <a:effectLst/>
                <a:uLnTx/>
                <a:uFillTx/>
                <a:latin typeface="Gotham"/>
              </a:rPr>
              <a:t>It is essential for Norwegian savings banks to be heard not only nationally, but also at the European level</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a:ln>
                  <a:noFill/>
                </a:ln>
                <a:solidFill>
                  <a:srgbClr val="122D8A"/>
                </a:solidFill>
                <a:effectLst/>
                <a:uLnTx/>
                <a:uFillTx/>
                <a:latin typeface="Gotham"/>
              </a:rPr>
              <a:t>Call for High-Level Dialogue with EBA</a:t>
            </a:r>
            <a:br>
              <a:rPr kumimoji="0" lang="en-GB" sz="2400" b="0" i="0" u="none" strike="noStrike" kern="1200" cap="none" spc="0" normalizeH="0" baseline="0" noProof="0" dirty="0">
                <a:ln>
                  <a:noFill/>
                </a:ln>
                <a:solidFill>
                  <a:srgbClr val="122D8A"/>
                </a:solidFill>
                <a:effectLst/>
                <a:uLnTx/>
                <a:uFillTx/>
                <a:latin typeface="Gotham"/>
              </a:rPr>
            </a:br>
            <a:r>
              <a:rPr kumimoji="0" lang="en-GB" sz="2400" b="0" i="0" u="none" strike="noStrike" kern="1200" cap="none" spc="0" normalizeH="0" baseline="0" noProof="0" dirty="0">
                <a:ln>
                  <a:noFill/>
                </a:ln>
                <a:solidFill>
                  <a:srgbClr val="122D8A"/>
                </a:solidFill>
                <a:effectLst/>
                <a:uLnTx/>
                <a:uFillTx/>
                <a:latin typeface="Gotham"/>
              </a:rPr>
              <a:t>We encourage the Norwegian Savings Banks Association and </a:t>
            </a:r>
            <a:r>
              <a:rPr lang="en-GB" sz="2400" dirty="0">
                <a:solidFill>
                  <a:srgbClr val="122D8A"/>
                </a:solidFill>
                <a:latin typeface="Gotham"/>
              </a:rPr>
              <a:t>the banks affected </a:t>
            </a:r>
            <a:r>
              <a:rPr kumimoji="0" lang="en-GB" sz="2400" b="0" i="0" u="none" strike="noStrike" kern="1200" cap="none" spc="0" normalizeH="0" baseline="0" noProof="0" dirty="0">
                <a:ln>
                  <a:noFill/>
                </a:ln>
                <a:solidFill>
                  <a:srgbClr val="122D8A"/>
                </a:solidFill>
                <a:effectLst/>
                <a:uLnTx/>
                <a:uFillTx/>
                <a:latin typeface="Gotham"/>
              </a:rPr>
              <a:t>to request a new high-level meeting with EBA (i.e. Managing Director level), to discuss the issue in light of Professor </a:t>
            </a:r>
            <a:r>
              <a:rPr kumimoji="0" lang="en-GB" sz="2400" b="0" i="0" u="none" strike="noStrike" kern="1200" cap="none" spc="0" normalizeH="0" baseline="0" noProof="0" dirty="0" err="1">
                <a:ln>
                  <a:noFill/>
                </a:ln>
                <a:solidFill>
                  <a:srgbClr val="122D8A"/>
                </a:solidFill>
                <a:effectLst/>
                <a:uLnTx/>
                <a:uFillTx/>
                <a:latin typeface="Gotham"/>
              </a:rPr>
              <a:t>Resti’s</a:t>
            </a:r>
            <a:r>
              <a:rPr kumimoji="0" lang="en-GB" sz="2400" b="0" i="0" u="none" strike="noStrike" kern="1200" cap="none" spc="0" normalizeH="0" baseline="0" noProof="0" dirty="0">
                <a:ln>
                  <a:noFill/>
                </a:ln>
                <a:solidFill>
                  <a:srgbClr val="122D8A"/>
                </a:solidFill>
                <a:effectLst/>
                <a:uLnTx/>
                <a:uFillTx/>
                <a:latin typeface="Gotham"/>
              </a:rPr>
              <a:t> legal opinion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a:ln>
                  <a:noFill/>
                </a:ln>
                <a:solidFill>
                  <a:srgbClr val="122D8A"/>
                </a:solidFill>
                <a:effectLst/>
                <a:uLnTx/>
                <a:uFillTx/>
                <a:latin typeface="Gotham"/>
              </a:rPr>
              <a:t>Accountability as a Legal Foundation</a:t>
            </a:r>
            <a:br>
              <a:rPr kumimoji="0" lang="en-GB" sz="2400" b="0" i="0" u="none" strike="noStrike" kern="1200" cap="none" spc="0" normalizeH="0" baseline="0" noProof="0" dirty="0">
                <a:ln>
                  <a:noFill/>
                </a:ln>
                <a:solidFill>
                  <a:srgbClr val="122D8A"/>
                </a:solidFill>
                <a:effectLst/>
                <a:uLnTx/>
                <a:uFillTx/>
                <a:latin typeface="Gotham"/>
              </a:rPr>
            </a:br>
            <a:r>
              <a:rPr kumimoji="0" lang="en-GB" sz="2400" b="0" i="0" u="none" strike="noStrike" kern="1200" cap="none" spc="0" normalizeH="0" baseline="0" noProof="0" dirty="0">
                <a:ln>
                  <a:noFill/>
                </a:ln>
                <a:solidFill>
                  <a:srgbClr val="122D8A"/>
                </a:solidFill>
                <a:effectLst/>
                <a:uLnTx/>
                <a:uFillTx/>
                <a:latin typeface="Gotham"/>
              </a:rPr>
              <a:t>The accountability principle underpins both administrative and judicial review processes in EU law</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a:ln>
                  <a:noFill/>
                </a:ln>
                <a:solidFill>
                  <a:srgbClr val="122D8A"/>
                </a:solidFill>
                <a:effectLst/>
                <a:uLnTx/>
                <a:uFillTx/>
                <a:latin typeface="Gotham"/>
              </a:rPr>
              <a:t>Challenges of Public Litigation</a:t>
            </a:r>
            <a:br>
              <a:rPr kumimoji="0" lang="en-GB" sz="2400" b="0" i="0" u="none" strike="noStrike" kern="1200" cap="none" spc="0" normalizeH="0" baseline="0" noProof="0" dirty="0">
                <a:ln>
                  <a:noFill/>
                </a:ln>
                <a:solidFill>
                  <a:srgbClr val="122D8A"/>
                </a:solidFill>
                <a:effectLst/>
                <a:uLnTx/>
                <a:uFillTx/>
                <a:latin typeface="Gotham"/>
              </a:rPr>
            </a:br>
            <a:r>
              <a:rPr kumimoji="0" lang="en-GB" sz="2400" b="0" i="0" u="none" strike="noStrike" kern="1200" cap="none" spc="0" normalizeH="0" baseline="0" noProof="0" dirty="0">
                <a:ln>
                  <a:noFill/>
                </a:ln>
                <a:solidFill>
                  <a:srgbClr val="122D8A"/>
                </a:solidFill>
                <a:effectLst/>
                <a:uLnTx/>
                <a:uFillTx/>
                <a:latin typeface="Gotham"/>
              </a:rPr>
              <a:t>There is a recognized reluctance within the banking sector to pursue public litigation, due to reputational risks and the lengthy nature of judicial proceedings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a:ln>
                  <a:noFill/>
                </a:ln>
                <a:solidFill>
                  <a:srgbClr val="122D8A"/>
                </a:solidFill>
                <a:effectLst/>
                <a:uLnTx/>
                <a:uFillTx/>
                <a:latin typeface="Gotham"/>
              </a:rPr>
              <a:t>Limits of Administrative Review</a:t>
            </a:r>
            <a:br>
              <a:rPr kumimoji="0" lang="en-GB" sz="2400" b="0" i="0" u="none" strike="noStrike" kern="1200" cap="none" spc="0" normalizeH="0" baseline="0" noProof="0" dirty="0">
                <a:ln>
                  <a:noFill/>
                </a:ln>
                <a:solidFill>
                  <a:srgbClr val="122D8A"/>
                </a:solidFill>
                <a:effectLst/>
                <a:uLnTx/>
                <a:uFillTx/>
                <a:latin typeface="Gotham"/>
              </a:rPr>
            </a:br>
            <a:r>
              <a:rPr kumimoji="0" lang="en-GB" sz="2400" b="0" i="0" u="none" strike="noStrike" kern="1200" cap="none" spc="0" normalizeH="0" baseline="0" noProof="0" dirty="0">
                <a:ln>
                  <a:noFill/>
                </a:ln>
                <a:solidFill>
                  <a:srgbClr val="122D8A"/>
                </a:solidFill>
                <a:effectLst/>
                <a:uLnTx/>
                <a:uFillTx/>
                <a:latin typeface="Gotham"/>
              </a:rPr>
              <a:t>Administrative reviews aim for swift dispute resolution, but concerns remain about the independence of the reviewing bodies, as noted by academics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en-GB" sz="2400" b="1" i="0" u="none" strike="noStrike" kern="1200" cap="none" spc="0" normalizeH="0" baseline="0" noProof="0" dirty="0">
                <a:ln>
                  <a:noFill/>
                </a:ln>
                <a:solidFill>
                  <a:srgbClr val="122D8A"/>
                </a:solidFill>
                <a:effectLst/>
                <a:uLnTx/>
                <a:uFillTx/>
                <a:latin typeface="Gotham"/>
              </a:rPr>
              <a:t>Litigation Risk Highlighted</a:t>
            </a:r>
            <a:br>
              <a:rPr kumimoji="0" lang="en-GB" sz="2400" b="0" i="0" u="none" strike="noStrike" kern="1200" cap="none" spc="0" normalizeH="0" baseline="0" noProof="0" dirty="0">
                <a:ln>
                  <a:noFill/>
                </a:ln>
                <a:solidFill>
                  <a:srgbClr val="122D8A"/>
                </a:solidFill>
                <a:effectLst/>
                <a:uLnTx/>
                <a:uFillTx/>
                <a:latin typeface="Gotham"/>
              </a:rPr>
            </a:br>
            <a:r>
              <a:rPr kumimoji="0" lang="en-GB" sz="2400" b="0" i="0" u="none" strike="noStrike" kern="1200" cap="none" spc="0" normalizeH="0" baseline="0" noProof="0" dirty="0">
                <a:ln>
                  <a:noFill/>
                </a:ln>
                <a:solidFill>
                  <a:srgbClr val="122D8A"/>
                </a:solidFill>
                <a:effectLst/>
                <a:uLnTx/>
                <a:uFillTx/>
                <a:latin typeface="Gotham"/>
              </a:rPr>
              <a:t>Professor </a:t>
            </a:r>
            <a:r>
              <a:rPr kumimoji="0" lang="en-GB" sz="2400" b="0" i="0" u="none" strike="noStrike" kern="1200" cap="none" spc="0" normalizeH="0" baseline="0" noProof="0" dirty="0" err="1">
                <a:ln>
                  <a:noFill/>
                </a:ln>
                <a:solidFill>
                  <a:srgbClr val="122D8A"/>
                </a:solidFill>
                <a:effectLst/>
                <a:uLnTx/>
                <a:uFillTx/>
                <a:latin typeface="Gotham"/>
              </a:rPr>
              <a:t>Resti’s</a:t>
            </a:r>
            <a:r>
              <a:rPr kumimoji="0" lang="en-GB" sz="2400" b="0" i="0" u="none" strike="noStrike" kern="1200" cap="none" spc="0" normalizeH="0" baseline="0" noProof="0" dirty="0">
                <a:ln>
                  <a:noFill/>
                </a:ln>
                <a:solidFill>
                  <a:srgbClr val="122D8A"/>
                </a:solidFill>
                <a:effectLst/>
                <a:uLnTx/>
                <a:uFillTx/>
                <a:latin typeface="Gotham"/>
              </a:rPr>
              <a:t> opinion warns that altering the legal status of ECs in Norwegian savings banks could itself trigger litigation risks, exposing issuers, supervisors, and regulators to potential legal liabilities </a:t>
            </a:r>
          </a:p>
          <a:p>
            <a:endParaRPr lang="en-US" dirty="0"/>
          </a:p>
        </p:txBody>
      </p:sp>
      <p:sp>
        <p:nvSpPr>
          <p:cNvPr id="5" name="Date Placeholder 4">
            <a:extLst>
              <a:ext uri="{FF2B5EF4-FFF2-40B4-BE49-F238E27FC236}">
                <a16:creationId xmlns:a16="http://schemas.microsoft.com/office/drawing/2014/main" id="{A356826D-79D7-0484-23D8-036452DD15B6}"/>
              </a:ext>
            </a:extLst>
          </p:cNvPr>
          <p:cNvSpPr>
            <a:spLocks noGrp="1"/>
          </p:cNvSpPr>
          <p:nvPr>
            <p:ph type="dt" sz="half" idx="2"/>
          </p:nvPr>
        </p:nvSpPr>
        <p:spPr/>
        <p:txBody>
          <a:bodyPr/>
          <a:lstStyle/>
          <a:p>
            <a:fld id="{CDDB640C-4A4C-0F4A-A91F-E6169FA3F222}" type="datetime3">
              <a:rPr lang="en-GB" smtClean="0"/>
              <a:pPr/>
              <a:t>28 April, 2025</a:t>
            </a:fld>
            <a:endParaRPr lang="fr-BE" dirty="0"/>
          </a:p>
        </p:txBody>
      </p:sp>
      <p:sp>
        <p:nvSpPr>
          <p:cNvPr id="7" name="Slide Number Placeholder 6">
            <a:extLst>
              <a:ext uri="{FF2B5EF4-FFF2-40B4-BE49-F238E27FC236}">
                <a16:creationId xmlns:a16="http://schemas.microsoft.com/office/drawing/2014/main" id="{212996D9-68A2-9462-4204-9FF56308E4C0}"/>
              </a:ext>
            </a:extLst>
          </p:cNvPr>
          <p:cNvSpPr>
            <a:spLocks noGrp="1"/>
          </p:cNvSpPr>
          <p:nvPr>
            <p:ph type="sldNum" sz="quarter" idx="4"/>
          </p:nvPr>
        </p:nvSpPr>
        <p:spPr/>
        <p:txBody>
          <a:bodyPr/>
          <a:lstStyle/>
          <a:p>
            <a:fld id="{5FBF1872-BC90-493A-8EF4-338C9F2F2A0D}" type="slidenum">
              <a:rPr lang="fr-BE" smtClean="0"/>
              <a:pPr/>
              <a:t>6</a:t>
            </a:fld>
            <a:endParaRPr lang="fr-BE" dirty="0"/>
          </a:p>
        </p:txBody>
      </p:sp>
    </p:spTree>
    <p:extLst>
      <p:ext uri="{BB962C8B-B14F-4D97-AF65-F5344CB8AC3E}">
        <p14:creationId xmlns:p14="http://schemas.microsoft.com/office/powerpoint/2010/main" val="3409937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6CD20A-5497-D542-8057-0E77229D9CCD}"/>
              </a:ext>
            </a:extLst>
          </p:cNvPr>
          <p:cNvSpPr/>
          <p:nvPr/>
        </p:nvSpPr>
        <p:spPr>
          <a:xfrm>
            <a:off x="428" y="0"/>
            <a:ext cx="12191144" cy="6858000"/>
          </a:xfrm>
          <a:prstGeom prst="rect">
            <a:avLst/>
          </a:prstGeom>
          <a:solidFill>
            <a:srgbClr val="122E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3" name="Rounded Rectangle 2">
            <a:extLst>
              <a:ext uri="{FF2B5EF4-FFF2-40B4-BE49-F238E27FC236}">
                <a16:creationId xmlns:a16="http://schemas.microsoft.com/office/drawing/2014/main" id="{FBE12F8C-F14B-8E21-1CD7-9DA71532AAF6}"/>
              </a:ext>
            </a:extLst>
          </p:cNvPr>
          <p:cNvSpPr>
            <a:spLocks noChangeAspect="1"/>
          </p:cNvSpPr>
          <p:nvPr/>
        </p:nvSpPr>
        <p:spPr>
          <a:xfrm>
            <a:off x="-326877" y="721611"/>
            <a:ext cx="7876305" cy="4555699"/>
          </a:xfrm>
          <a:prstGeom prst="roundRect">
            <a:avLst>
              <a:gd name="adj" fmla="val 2358"/>
            </a:avLst>
          </a:prstGeom>
          <a:blipFill dpi="0" rotWithShape="1">
            <a:blip r:embed="rId2">
              <a:alphaModFix amt="50000"/>
            </a:blip>
            <a:srcRect/>
            <a:stretch>
              <a:fillRect l="-30000" t="-150000" r="-23179" b="-58297"/>
            </a:stretch>
          </a:blipFill>
          <a:ln w="6350">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FF00"/>
                </a:solidFill>
                <a:latin typeface="Gotham"/>
              </a:rPr>
              <a:t>Thank you for your attention! </a:t>
            </a:r>
          </a:p>
        </p:txBody>
      </p:sp>
      <p:sp>
        <p:nvSpPr>
          <p:cNvPr id="5" name="object 21">
            <a:extLst>
              <a:ext uri="{FF2B5EF4-FFF2-40B4-BE49-F238E27FC236}">
                <a16:creationId xmlns:a16="http://schemas.microsoft.com/office/drawing/2014/main" id="{2CB3C9E6-0FE2-B0B2-006F-122FB34C547E}"/>
              </a:ext>
            </a:extLst>
          </p:cNvPr>
          <p:cNvSpPr txBox="1"/>
          <p:nvPr/>
        </p:nvSpPr>
        <p:spPr>
          <a:xfrm>
            <a:off x="7958337" y="1659375"/>
            <a:ext cx="3835243" cy="1447145"/>
          </a:xfrm>
          <a:prstGeom prst="rect">
            <a:avLst/>
          </a:prstGeom>
        </p:spPr>
        <p:txBody>
          <a:bodyPr vert="horz" wrap="square" lIns="0" tIns="7701" rIns="0" bIns="0" rtlCol="0">
            <a:spAutoFit/>
          </a:bodyPr>
          <a:lstStyle/>
          <a:p>
            <a:pPr marL="7701" marR="1351190">
              <a:lnSpc>
                <a:spcPct val="108700"/>
              </a:lnSpc>
              <a:spcBef>
                <a:spcPts val="61"/>
              </a:spcBef>
            </a:pPr>
            <a:r>
              <a:rPr lang="en-GB" sz="1455" dirty="0">
                <a:solidFill>
                  <a:srgbClr val="FFFFFF"/>
                </a:solidFill>
                <a:latin typeface="Gotham"/>
                <a:cs typeface="Gotham"/>
              </a:rPr>
              <a:t>Rue</a:t>
            </a:r>
            <a:r>
              <a:rPr lang="en-GB" sz="1455" spc="-61" dirty="0">
                <a:solidFill>
                  <a:srgbClr val="FFFFFF"/>
                </a:solidFill>
                <a:latin typeface="Gotham"/>
                <a:cs typeface="Gotham"/>
              </a:rPr>
              <a:t> </a:t>
            </a:r>
            <a:r>
              <a:rPr lang="en-GB" sz="1455" spc="-45" dirty="0">
                <a:solidFill>
                  <a:srgbClr val="FFFFFF"/>
                </a:solidFill>
                <a:latin typeface="Gotham"/>
                <a:cs typeface="Gotham"/>
              </a:rPr>
              <a:t>Marie-</a:t>
            </a:r>
            <a:r>
              <a:rPr lang="en-GB" sz="1455" spc="-21" dirty="0">
                <a:solidFill>
                  <a:srgbClr val="FFFFFF"/>
                </a:solidFill>
                <a:latin typeface="Gotham"/>
                <a:cs typeface="Gotham"/>
              </a:rPr>
              <a:t>Therese</a:t>
            </a:r>
            <a:r>
              <a:rPr lang="en-GB" sz="1455" spc="-58" dirty="0">
                <a:solidFill>
                  <a:srgbClr val="FFFFFF"/>
                </a:solidFill>
                <a:latin typeface="Gotham"/>
                <a:cs typeface="Gotham"/>
              </a:rPr>
              <a:t> </a:t>
            </a:r>
            <a:r>
              <a:rPr lang="en-GB" sz="1455" spc="-15" dirty="0">
                <a:solidFill>
                  <a:srgbClr val="FFFFFF"/>
                </a:solidFill>
                <a:latin typeface="Gotham"/>
                <a:cs typeface="Gotham"/>
              </a:rPr>
              <a:t>11 </a:t>
            </a:r>
          </a:p>
          <a:p>
            <a:pPr marL="7701" marR="1351190">
              <a:lnSpc>
                <a:spcPct val="108700"/>
              </a:lnSpc>
              <a:spcBef>
                <a:spcPts val="61"/>
              </a:spcBef>
            </a:pPr>
            <a:r>
              <a:rPr lang="en-GB" sz="1455" spc="-45" dirty="0">
                <a:solidFill>
                  <a:srgbClr val="FFFFFF"/>
                </a:solidFill>
                <a:latin typeface="Gotham"/>
                <a:cs typeface="Gotham"/>
              </a:rPr>
              <a:t>B-</a:t>
            </a:r>
            <a:r>
              <a:rPr lang="en-GB" sz="1455" spc="-6" dirty="0">
                <a:solidFill>
                  <a:srgbClr val="FFFFFF"/>
                </a:solidFill>
                <a:latin typeface="Gotham"/>
                <a:cs typeface="Gotham"/>
              </a:rPr>
              <a:t>1000</a:t>
            </a:r>
            <a:r>
              <a:rPr lang="en-GB" sz="1455" spc="-76" dirty="0">
                <a:solidFill>
                  <a:srgbClr val="FFFFFF"/>
                </a:solidFill>
                <a:latin typeface="Gotham"/>
                <a:cs typeface="Gotham"/>
              </a:rPr>
              <a:t> </a:t>
            </a:r>
            <a:r>
              <a:rPr lang="en-GB" sz="1455" spc="-6" dirty="0">
                <a:solidFill>
                  <a:srgbClr val="FFFFFF"/>
                </a:solidFill>
                <a:latin typeface="Gotham"/>
                <a:cs typeface="Gotham"/>
              </a:rPr>
              <a:t>Brussels</a:t>
            </a:r>
            <a:endParaRPr lang="en-GB" sz="1455" dirty="0">
              <a:latin typeface="Gotham"/>
              <a:cs typeface="Gotham"/>
            </a:endParaRPr>
          </a:p>
          <a:p>
            <a:pPr marL="7701" marR="3081">
              <a:lnSpc>
                <a:spcPct val="108700"/>
              </a:lnSpc>
              <a:spcBef>
                <a:spcPts val="1073"/>
              </a:spcBef>
            </a:pPr>
            <a:r>
              <a:rPr lang="en-GB" sz="1455" spc="-30" dirty="0">
                <a:solidFill>
                  <a:srgbClr val="FFFFFF"/>
                </a:solidFill>
                <a:latin typeface="Gotham"/>
                <a:cs typeface="Gotham"/>
                <a:hlinkClick r:id="rId3"/>
              </a:rPr>
              <a:t>info@wsbi-</a:t>
            </a:r>
            <a:r>
              <a:rPr lang="en-GB" sz="1455" spc="-6" dirty="0">
                <a:solidFill>
                  <a:srgbClr val="FFFFFF"/>
                </a:solidFill>
                <a:latin typeface="Gotham"/>
                <a:cs typeface="Gotham"/>
                <a:hlinkClick r:id="rId3"/>
              </a:rPr>
              <a:t>esbg.org</a:t>
            </a:r>
            <a:endParaRPr lang="en-GB" sz="1455" dirty="0">
              <a:latin typeface="Gotham"/>
              <a:cs typeface="Gotham"/>
            </a:endParaRPr>
          </a:p>
          <a:p>
            <a:pPr marL="7701">
              <a:spcBef>
                <a:spcPts val="136"/>
              </a:spcBef>
            </a:pPr>
            <a:r>
              <a:rPr lang="en-GB" sz="1455" dirty="0">
                <a:solidFill>
                  <a:srgbClr val="FFFFFF"/>
                </a:solidFill>
                <a:latin typeface="Gotham"/>
                <a:cs typeface="Gotham"/>
              </a:rPr>
              <a:t>+</a:t>
            </a:r>
            <a:r>
              <a:rPr lang="en-GB" sz="1455" spc="-52" dirty="0">
                <a:solidFill>
                  <a:srgbClr val="FFFFFF"/>
                </a:solidFill>
                <a:latin typeface="Gotham"/>
                <a:cs typeface="Gotham"/>
              </a:rPr>
              <a:t> </a:t>
            </a:r>
            <a:r>
              <a:rPr lang="en-GB" sz="1455" dirty="0">
                <a:solidFill>
                  <a:srgbClr val="FFFFFF"/>
                </a:solidFill>
                <a:latin typeface="Gotham"/>
                <a:cs typeface="Gotham"/>
              </a:rPr>
              <a:t>32</a:t>
            </a:r>
            <a:r>
              <a:rPr lang="en-GB" sz="1455" spc="-52" dirty="0">
                <a:solidFill>
                  <a:srgbClr val="FFFFFF"/>
                </a:solidFill>
                <a:latin typeface="Gotham"/>
                <a:cs typeface="Gotham"/>
              </a:rPr>
              <a:t> </a:t>
            </a:r>
            <a:r>
              <a:rPr lang="en-GB" sz="1455" dirty="0">
                <a:solidFill>
                  <a:srgbClr val="FFFFFF"/>
                </a:solidFill>
                <a:latin typeface="Gotham"/>
                <a:cs typeface="Gotham"/>
              </a:rPr>
              <a:t>2</a:t>
            </a:r>
            <a:r>
              <a:rPr lang="en-GB" sz="1455" spc="-52" dirty="0">
                <a:solidFill>
                  <a:srgbClr val="FFFFFF"/>
                </a:solidFill>
                <a:latin typeface="Gotham"/>
                <a:cs typeface="Gotham"/>
              </a:rPr>
              <a:t> </a:t>
            </a:r>
            <a:r>
              <a:rPr lang="en-GB" sz="1455" dirty="0">
                <a:solidFill>
                  <a:srgbClr val="FFFFFF"/>
                </a:solidFill>
                <a:latin typeface="Gotham"/>
                <a:cs typeface="Gotham"/>
              </a:rPr>
              <a:t>211</a:t>
            </a:r>
            <a:r>
              <a:rPr lang="en-GB" sz="1455" spc="-52" dirty="0">
                <a:solidFill>
                  <a:srgbClr val="FFFFFF"/>
                </a:solidFill>
                <a:latin typeface="Gotham"/>
                <a:cs typeface="Gotham"/>
              </a:rPr>
              <a:t> </a:t>
            </a:r>
            <a:r>
              <a:rPr lang="en-GB" sz="1455" dirty="0">
                <a:solidFill>
                  <a:srgbClr val="FFFFFF"/>
                </a:solidFill>
                <a:latin typeface="Gotham"/>
                <a:cs typeface="Gotham"/>
              </a:rPr>
              <a:t>11</a:t>
            </a:r>
            <a:r>
              <a:rPr lang="en-GB" sz="1455" spc="-52" dirty="0">
                <a:solidFill>
                  <a:srgbClr val="FFFFFF"/>
                </a:solidFill>
                <a:latin typeface="Gotham"/>
                <a:cs typeface="Gotham"/>
              </a:rPr>
              <a:t> </a:t>
            </a:r>
            <a:r>
              <a:rPr lang="en-GB" sz="1455" spc="-15" dirty="0">
                <a:solidFill>
                  <a:srgbClr val="FFFFFF"/>
                </a:solidFill>
                <a:latin typeface="Gotham"/>
                <a:cs typeface="Gotham"/>
              </a:rPr>
              <a:t>99</a:t>
            </a:r>
            <a:endParaRPr lang="en-GB" sz="1455" dirty="0">
              <a:latin typeface="Gotham"/>
              <a:cs typeface="Gotham"/>
            </a:endParaRPr>
          </a:p>
          <a:p>
            <a:pPr marL="7701" marR="3081">
              <a:lnSpc>
                <a:spcPct val="108700"/>
              </a:lnSpc>
              <a:spcBef>
                <a:spcPts val="61"/>
              </a:spcBef>
            </a:pPr>
            <a:endParaRPr lang="en-GB" sz="1940" dirty="0">
              <a:solidFill>
                <a:schemeClr val="bg1"/>
              </a:solidFill>
              <a:latin typeface="Gotham"/>
              <a:cs typeface="Gotham"/>
            </a:endParaRPr>
          </a:p>
        </p:txBody>
      </p:sp>
      <p:pic>
        <p:nvPicPr>
          <p:cNvPr id="6" name="Picture 5" descr="A yellow and white logo&#10;&#10;AI-generated content may be incorrect.">
            <a:extLst>
              <a:ext uri="{FF2B5EF4-FFF2-40B4-BE49-F238E27FC236}">
                <a16:creationId xmlns:a16="http://schemas.microsoft.com/office/drawing/2014/main" id="{9669BA73-BB3D-C627-635E-C67495EA09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278" y="5609043"/>
            <a:ext cx="2079349" cy="779756"/>
          </a:xfrm>
          <a:prstGeom prst="rect">
            <a:avLst/>
          </a:prstGeom>
        </p:spPr>
      </p:pic>
      <p:sp>
        <p:nvSpPr>
          <p:cNvPr id="7" name="object 19">
            <a:extLst>
              <a:ext uri="{FF2B5EF4-FFF2-40B4-BE49-F238E27FC236}">
                <a16:creationId xmlns:a16="http://schemas.microsoft.com/office/drawing/2014/main" id="{21DE1098-5DD5-00BE-248F-EA766287D319}"/>
              </a:ext>
            </a:extLst>
          </p:cNvPr>
          <p:cNvSpPr txBox="1"/>
          <p:nvPr/>
        </p:nvSpPr>
        <p:spPr>
          <a:xfrm>
            <a:off x="7876733" y="721611"/>
            <a:ext cx="6681319" cy="569943"/>
          </a:xfrm>
          <a:prstGeom prst="rect">
            <a:avLst/>
          </a:prstGeom>
        </p:spPr>
        <p:txBody>
          <a:bodyPr vert="horz" wrap="square" lIns="0" tIns="10012" rIns="0" bIns="0" rtlCol="0">
            <a:spAutoFit/>
          </a:bodyPr>
          <a:lstStyle/>
          <a:p>
            <a:pPr marL="7701">
              <a:spcBef>
                <a:spcPts val="79"/>
              </a:spcBef>
            </a:pPr>
            <a:r>
              <a:rPr lang="en-GB" sz="3638" dirty="0">
                <a:solidFill>
                  <a:schemeClr val="bg1"/>
                </a:solidFill>
                <a:latin typeface="Gotham"/>
                <a:cs typeface="Gotham"/>
              </a:rPr>
              <a:t>GET IN TOUCH</a:t>
            </a:r>
          </a:p>
        </p:txBody>
      </p:sp>
      <p:sp>
        <p:nvSpPr>
          <p:cNvPr id="4" name="Rounded Rectangle 3">
            <a:extLst>
              <a:ext uri="{FF2B5EF4-FFF2-40B4-BE49-F238E27FC236}">
                <a16:creationId xmlns:a16="http://schemas.microsoft.com/office/drawing/2014/main" id="{3D6D88C4-C889-C2DE-93B9-7B2691BD2F46}"/>
              </a:ext>
            </a:extLst>
          </p:cNvPr>
          <p:cNvSpPr>
            <a:spLocks noChangeAspect="1"/>
          </p:cNvSpPr>
          <p:nvPr/>
        </p:nvSpPr>
        <p:spPr>
          <a:xfrm>
            <a:off x="6558078" y="3098378"/>
            <a:ext cx="6681319" cy="6366964"/>
          </a:xfrm>
          <a:prstGeom prst="roundRect">
            <a:avLst>
              <a:gd name="adj" fmla="val 2358"/>
            </a:avLst>
          </a:prstGeom>
          <a:blipFill dpi="0" rotWithShape="1">
            <a:blip r:embed="rId5">
              <a:alphaModFix amt="50152"/>
            </a:blip>
            <a:srcRect/>
            <a:stretch>
              <a:fillRect/>
            </a:stretch>
          </a:blipFill>
          <a:ln w="6350">
            <a:solidFill>
              <a:schemeClr val="bg1"/>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92" dirty="0"/>
          </a:p>
        </p:txBody>
      </p:sp>
      <p:sp>
        <p:nvSpPr>
          <p:cNvPr id="8" name="TextBox 7">
            <a:extLst>
              <a:ext uri="{FF2B5EF4-FFF2-40B4-BE49-F238E27FC236}">
                <a16:creationId xmlns:a16="http://schemas.microsoft.com/office/drawing/2014/main" id="{F54A72F3-F599-BCAE-D1C8-336EBBC5EA0D}"/>
              </a:ext>
            </a:extLst>
          </p:cNvPr>
          <p:cNvSpPr txBox="1"/>
          <p:nvPr/>
        </p:nvSpPr>
        <p:spPr>
          <a:xfrm>
            <a:off x="12575965" y="2297185"/>
            <a:ext cx="184731" cy="260392"/>
          </a:xfrm>
          <a:prstGeom prst="rect">
            <a:avLst/>
          </a:prstGeom>
          <a:noFill/>
        </p:spPr>
        <p:txBody>
          <a:bodyPr wrap="none" rtlCol="0">
            <a:spAutoFit/>
          </a:bodyPr>
          <a:lstStyle/>
          <a:p>
            <a:endParaRPr lang="en-US" sz="1092" dirty="0"/>
          </a:p>
        </p:txBody>
      </p:sp>
    </p:spTree>
    <p:extLst>
      <p:ext uri="{BB962C8B-B14F-4D97-AF65-F5344CB8AC3E}">
        <p14:creationId xmlns:p14="http://schemas.microsoft.com/office/powerpoint/2010/main" val="1050814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E3C1D97-1BFB-441D-B0B4-B7EDE9C9ECA8}" vid="{C428B45B-59EB-42EE-9A3E-F76631A155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15DDF9BA7F84B41BD298AA702BD50C4" ma:contentTypeVersion="15" ma:contentTypeDescription="Opprett et nytt dokument." ma:contentTypeScope="" ma:versionID="92d3a9c44671529748b7ac119289dfa7">
  <xsd:schema xmlns:xsd="http://www.w3.org/2001/XMLSchema" xmlns:xs="http://www.w3.org/2001/XMLSchema" xmlns:p="http://schemas.microsoft.com/office/2006/metadata/properties" xmlns:ns2="89e5e17c-008d-4337-b61c-9e78a65b8e98" xmlns:ns3="4d5a2da3-568e-41ff-bc8e-09da9b64a93e" targetNamespace="http://schemas.microsoft.com/office/2006/metadata/properties" ma:root="true" ma:fieldsID="0f25758b597e955dede3f4e4efc8c0ba" ns2:_="" ns3:_="">
    <xsd:import namespace="89e5e17c-008d-4337-b61c-9e78a65b8e98"/>
    <xsd:import namespace="4d5a2da3-568e-41ff-bc8e-09da9b64a93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e5e17c-008d-4337-b61c-9e78a65b8e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dab2b8ef-c951-45bf-a0d0-9b3f2fbb5ccb"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5a2da3-568e-41ff-bc8e-09da9b64a93e"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ingsdetaljer" ma:internalName="SharedWithDetails" ma:readOnly="true">
      <xsd:simpleType>
        <xsd:restriction base="dms:Note">
          <xsd:maxLength value="255"/>
        </xsd:restriction>
      </xsd:simpleType>
    </xsd:element>
    <xsd:element name="TaxCatchAll" ma:index="20" nillable="true" ma:displayName="Taxonomy Catch All Column" ma:hidden="true" ma:list="{a0d76a1b-2bc5-4557-b245-f07f703e6067}" ma:internalName="TaxCatchAll" ma:showField="CatchAllData" ma:web="4d5a2da3-568e-41ff-bc8e-09da9b64a9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e5e17c-008d-4337-b61c-9e78a65b8e98">
      <Terms xmlns="http://schemas.microsoft.com/office/infopath/2007/PartnerControls"/>
    </lcf76f155ced4ddcb4097134ff3c332f>
    <TaxCatchAll xmlns="4d5a2da3-568e-41ff-bc8e-09da9b64a93e" xsi:nil="true"/>
  </documentManagement>
</p:properties>
</file>

<file path=customXml/itemProps1.xml><?xml version="1.0" encoding="utf-8"?>
<ds:datastoreItem xmlns:ds="http://schemas.openxmlformats.org/officeDocument/2006/customXml" ds:itemID="{046F271E-C457-47AE-B08F-C0405499CFD1}"/>
</file>

<file path=customXml/itemProps2.xml><?xml version="1.0" encoding="utf-8"?>
<ds:datastoreItem xmlns:ds="http://schemas.openxmlformats.org/officeDocument/2006/customXml" ds:itemID="{CC6D6CA2-DDB1-437B-B08E-C5BA6103AB48}"/>
</file>

<file path=customXml/itemProps3.xml><?xml version="1.0" encoding="utf-8"?>
<ds:datastoreItem xmlns:ds="http://schemas.openxmlformats.org/officeDocument/2006/customXml" ds:itemID="{086846B4-12CB-4764-AB47-25A2E6C3B4AB}"/>
</file>

<file path=docProps/app.xml><?xml version="1.0" encoding="utf-8"?>
<Properties xmlns="http://schemas.openxmlformats.org/officeDocument/2006/extended-properties" xmlns:vt="http://schemas.openxmlformats.org/officeDocument/2006/docPropsVTypes">
  <Template>Office Theme</Template>
  <TotalTime>181</TotalTime>
  <Words>795</Words>
  <Application>Microsoft Office PowerPoint</Application>
  <PresentationFormat>Widescreen</PresentationFormat>
  <Paragraphs>60</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Arial</vt:lpstr>
      <vt:lpstr>Calibri</vt:lpstr>
      <vt:lpstr>Gotham</vt:lpstr>
      <vt:lpstr>Gotham Office</vt:lpstr>
      <vt:lpstr>Wingdings</vt:lpstr>
      <vt:lpstr>Office Theme</vt:lpstr>
      <vt:lpstr>PowerPoint Presentation</vt:lpstr>
      <vt:lpstr>Impact of Capital Structure Reforms  on Norwegian Savings Banks</vt:lpstr>
      <vt:lpstr>ESBG supporting actions to Norwegian Savings Banks</vt:lpstr>
      <vt:lpstr>EBA and Legislative Developments Impacting Norwegian Savings Banks</vt:lpstr>
      <vt:lpstr>Accountability - EBA’s role</vt:lpstr>
      <vt:lpstr>Conclusions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 Sawyers</dc:creator>
  <cp:lastModifiedBy>Ines Scacchi</cp:lastModifiedBy>
  <cp:revision>11</cp:revision>
  <cp:lastPrinted>2018-05-14T12:43:45Z</cp:lastPrinted>
  <dcterms:created xsi:type="dcterms:W3CDTF">2025-02-20T10:51:14Z</dcterms:created>
  <dcterms:modified xsi:type="dcterms:W3CDTF">2025-04-28T12:31:32Z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0x010100515DDF9BA7F84B41BD298AA702BD50C4</vt:lpwstr>
  </property>
</Properties>
</file>